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61" r:id="rId2"/>
    <p:sldId id="262" r:id="rId3"/>
  </p:sldIdLst>
  <p:sldSz cx="9144000" cy="5143500" type="screen16x9"/>
  <p:notesSz cx="6858000" cy="9144000"/>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2808C"/>
    <a:srgbClr val="138995"/>
    <a:srgbClr val="148D98"/>
    <a:srgbClr val="CEE1F2"/>
    <a:srgbClr val="1B648D"/>
    <a:srgbClr val="1A6188"/>
    <a:srgbClr val="169CAA"/>
    <a:srgbClr val="299794"/>
    <a:srgbClr val="2CA09D"/>
    <a:srgbClr val="1D6D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95" d="100"/>
          <a:sy n="95" d="100"/>
        </p:scale>
        <p:origin x="-460" y="-56"/>
      </p:cViewPr>
      <p:guideLst>
        <p:guide orient="horz" pos="1620"/>
        <p:guide pos="2880"/>
      </p:guideLst>
    </p:cSldViewPr>
  </p:slid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2D2A8B-7599-4D90-856F-5E7006C40C31}" type="datetimeFigureOut">
              <a:rPr lang="es-ES" smtClean="0"/>
              <a:pPr/>
              <a:t>02/06/2020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5FDA42-1EE0-4FA2-9780-72D45041C442}" type="slidenum">
              <a:rPr lang="es-ES" smtClean="0"/>
              <a:pPr/>
              <a:t>‹Nº›</a:t>
            </a:fld>
            <a:endParaRPr lang="es-ES"/>
          </a:p>
        </p:txBody>
      </p:sp>
    </p:spTree>
    <p:extLst>
      <p:ext uri="{BB962C8B-B14F-4D97-AF65-F5344CB8AC3E}">
        <p14:creationId xmlns:p14="http://schemas.microsoft.com/office/powerpoint/2010/main" xmlns="" val="11215184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8883A8-8C39-4E86-AAC7-DDFEDC40E50C}"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277977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3227991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1304791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1456675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627987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3392329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3861508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986865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829612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4094118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2519311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BFD2FFD-561F-4670-A2BC-669DA4BA4273}"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1910887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EE1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1BFD2FFD-561F-4670-A2BC-669DA4BA4273}" type="datetimeFigureOut">
              <a:rPr lang="es-ES" smtClean="0"/>
              <a:pPr/>
              <a:t>02/06/2020</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8846EE11-E974-4A15-87CE-D0A563BD09EC}" type="slidenum">
              <a:rPr lang="es-ES" smtClean="0"/>
              <a:pPr/>
              <a:t>‹Nº›</a:t>
            </a:fld>
            <a:endParaRPr lang="es-ES"/>
          </a:p>
        </p:txBody>
      </p:sp>
    </p:spTree>
    <p:extLst>
      <p:ext uri="{BB962C8B-B14F-4D97-AF65-F5344CB8AC3E}">
        <p14:creationId xmlns:p14="http://schemas.microsoft.com/office/powerpoint/2010/main" xmlns="" val="41721119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xmlns="" id="{3A185960-101C-408C-A311-B9E96EF55BA4}"/>
              </a:ext>
            </a:extLst>
          </p:cNvPr>
          <p:cNvSpPr/>
          <p:nvPr/>
        </p:nvSpPr>
        <p:spPr>
          <a:xfrm>
            <a:off x="0" y="2966"/>
            <a:ext cx="6417009" cy="996407"/>
          </a:xfrm>
          <a:prstGeom prst="rect">
            <a:avLst/>
          </a:prstGeom>
          <a:solidFill>
            <a:srgbClr val="1A6188"/>
          </a:solidFill>
          <a:ln>
            <a:noFill/>
          </a:ln>
          <a:effectLst/>
        </p:spPr>
        <p:style>
          <a:lnRef idx="0">
            <a:schemeClr val="accent6"/>
          </a:lnRef>
          <a:fillRef idx="3">
            <a:schemeClr val="accent6"/>
          </a:fillRef>
          <a:effectRef idx="3">
            <a:schemeClr val="accent6"/>
          </a:effectRef>
          <a:fontRef idx="minor">
            <a:schemeClr val="lt1"/>
          </a:fontRef>
        </p:style>
        <p:txBody>
          <a:bodyPr lIns="68580" tIns="34290" rIns="68580" bIns="34290" rtlCol="0" anchor="ctr"/>
          <a:lstStyle/>
          <a:p>
            <a:pPr defTabSz="1344229"/>
            <a:endParaRPr lang="es-ES_tradnl" sz="1500" b="1" dirty="0">
              <a:solidFill>
                <a:srgbClr val="1D6D99"/>
              </a:solidFill>
              <a:latin typeface="Arial" panose="020B0604020202020204" pitchFamily="34" charset="0"/>
            </a:endParaRPr>
          </a:p>
          <a:p>
            <a:pPr defTabSz="1344229"/>
            <a:r>
              <a:rPr lang="es-ES_tradnl" sz="1500" b="1" dirty="0">
                <a:solidFill>
                  <a:schemeClr val="bg1"/>
                </a:solidFill>
                <a:latin typeface="Arial" pitchFamily="34" charset="0"/>
                <a:cs typeface="Arial" pitchFamily="34" charset="0"/>
              </a:rPr>
              <a:t>EL APRENDIZAJE DE LA ESPIROMETRÍA ES POSIBLE EN ALUMNOS DEL GRADO DE MEDICINA: RESULTADOS DE LA COHORTE DE DESARROLLO PULMONAR DE LA UNIVERSIDAD DE GRANADA. </a:t>
            </a:r>
            <a:endParaRPr lang="es-ES" sz="1500" dirty="0">
              <a:solidFill>
                <a:schemeClr val="bg1"/>
              </a:solidFill>
              <a:latin typeface="Arial" pitchFamily="34" charset="0"/>
              <a:cs typeface="Arial" pitchFamily="34" charset="0"/>
            </a:endParaRPr>
          </a:p>
          <a:p>
            <a:pPr algn="ctr" defTabSz="338682"/>
            <a:r>
              <a:rPr lang="es-ES_tradnl" sz="1500" b="1" dirty="0">
                <a:solidFill>
                  <a:schemeClr val="bg1"/>
                </a:solidFill>
                <a:latin typeface="Arial" panose="020B0604020202020204" pitchFamily="34" charset="0"/>
                <a:ea typeface="Arial" panose="020B0604020202020204" pitchFamily="34" charset="0"/>
              </a:rPr>
              <a:t> </a:t>
            </a:r>
            <a:endParaRPr lang="es-ES" sz="1500" dirty="0">
              <a:solidFill>
                <a:schemeClr val="bg1"/>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xmlns="" id="{31F44FDA-3112-44A8-BE16-577B0B08C658}"/>
              </a:ext>
            </a:extLst>
          </p:cNvPr>
          <p:cNvSpPr txBox="1"/>
          <p:nvPr/>
        </p:nvSpPr>
        <p:spPr>
          <a:xfrm>
            <a:off x="158262" y="1267129"/>
            <a:ext cx="8829283" cy="407804"/>
          </a:xfrm>
          <a:prstGeom prst="rect">
            <a:avLst/>
          </a:prstGeom>
          <a:solidFill>
            <a:srgbClr val="7030A0"/>
          </a:solidFill>
          <a:ln>
            <a:noFill/>
          </a:ln>
        </p:spPr>
        <p:style>
          <a:lnRef idx="1">
            <a:schemeClr val="accent4"/>
          </a:lnRef>
          <a:fillRef idx="3">
            <a:schemeClr val="accent4"/>
          </a:fillRef>
          <a:effectRef idx="2">
            <a:schemeClr val="accent4"/>
          </a:effectRef>
          <a:fontRef idx="minor">
            <a:schemeClr val="lt1"/>
          </a:fontRef>
        </p:style>
        <p:txBody>
          <a:bodyPr wrap="square" lIns="68580" tIns="34290" rIns="68580" bIns="34290" rtlCol="0">
            <a:spAutoFit/>
          </a:bodyPr>
          <a:lstStyle/>
          <a:p>
            <a:r>
              <a:rPr lang="es-ES_tradnl" sz="1100" u="sng" dirty="0">
                <a:latin typeface="Arial" pitchFamily="34" charset="0"/>
                <a:cs typeface="Arial" pitchFamily="34" charset="0"/>
              </a:rPr>
              <a:t>Enamorado Varela MÁ.</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,Torres Medina J</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 </a:t>
            </a:r>
            <a:r>
              <a:rPr lang="es-ES_tradnl" sz="1100" dirty="0" err="1">
                <a:latin typeface="Arial" pitchFamily="34" charset="0"/>
                <a:cs typeface="Arial" pitchFamily="34" charset="0"/>
              </a:rPr>
              <a:t>Diaz</a:t>
            </a:r>
            <a:r>
              <a:rPr lang="es-ES_tradnl" sz="1100" dirty="0">
                <a:latin typeface="Arial" pitchFamily="34" charset="0"/>
                <a:cs typeface="Arial" pitchFamily="34" charset="0"/>
              </a:rPr>
              <a:t> </a:t>
            </a:r>
            <a:r>
              <a:rPr lang="es-ES_tradnl" sz="1100" dirty="0" err="1">
                <a:latin typeface="Arial" pitchFamily="34" charset="0"/>
                <a:cs typeface="Arial" pitchFamily="34" charset="0"/>
              </a:rPr>
              <a:t>Gomez</a:t>
            </a:r>
            <a:r>
              <a:rPr lang="es-ES_tradnl" sz="1100" dirty="0">
                <a:latin typeface="Arial" pitchFamily="34" charset="0"/>
                <a:cs typeface="Arial" pitchFamily="34" charset="0"/>
              </a:rPr>
              <a:t> Á</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 Díaz García A</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 Fajardo Muñoz A</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 </a:t>
            </a:r>
            <a:r>
              <a:rPr lang="es-ES_tradnl" sz="1100" dirty="0" err="1">
                <a:latin typeface="Arial" pitchFamily="34" charset="0"/>
                <a:cs typeface="Arial" pitchFamily="34" charset="0"/>
              </a:rPr>
              <a:t>Clares</a:t>
            </a:r>
            <a:r>
              <a:rPr lang="es-ES_tradnl" sz="1100" dirty="0">
                <a:latin typeface="Arial" pitchFamily="34" charset="0"/>
                <a:cs typeface="Arial" pitchFamily="34" charset="0"/>
              </a:rPr>
              <a:t> Mena S</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 </a:t>
            </a:r>
            <a:r>
              <a:rPr lang="es-ES_tradnl" sz="1100" dirty="0" err="1">
                <a:latin typeface="Arial" pitchFamily="34" charset="0"/>
                <a:cs typeface="Arial" pitchFamily="34" charset="0"/>
              </a:rPr>
              <a:t>Hammu</a:t>
            </a:r>
            <a:r>
              <a:rPr lang="es-ES_tradnl" sz="1100" dirty="0">
                <a:latin typeface="Arial" pitchFamily="34" charset="0"/>
                <a:cs typeface="Arial" pitchFamily="34" charset="0"/>
              </a:rPr>
              <a:t> Mohammed K</a:t>
            </a:r>
            <a:r>
              <a:rPr lang="es-ES_tradnl" sz="1100" baseline="30000" dirty="0">
                <a:latin typeface="Arial" pitchFamily="34" charset="0"/>
                <a:cs typeface="Arial" pitchFamily="34" charset="0"/>
              </a:rPr>
              <a:t>1</a:t>
            </a:r>
            <a:r>
              <a:rPr lang="es-ES_tradnl" sz="1100" dirty="0">
                <a:latin typeface="Arial" pitchFamily="34" charset="0"/>
                <a:cs typeface="Arial" pitchFamily="34" charset="0"/>
              </a:rPr>
              <a:t>, Ruiz </a:t>
            </a:r>
            <a:r>
              <a:rPr lang="es-ES_tradnl" sz="1100" dirty="0" err="1">
                <a:latin typeface="Arial" pitchFamily="34" charset="0"/>
                <a:cs typeface="Arial" pitchFamily="34" charset="0"/>
              </a:rPr>
              <a:t>Rodriguez</a:t>
            </a:r>
            <a:r>
              <a:rPr lang="es-ES_tradnl" sz="1100" dirty="0">
                <a:latin typeface="Arial" pitchFamily="34" charset="0"/>
                <a:cs typeface="Arial" pitchFamily="34" charset="0"/>
              </a:rPr>
              <a:t> O</a:t>
            </a:r>
            <a:r>
              <a:rPr lang="es-ES_tradnl" sz="1100" baseline="30000" dirty="0">
                <a:latin typeface="Arial" pitchFamily="34" charset="0"/>
                <a:cs typeface="Arial" pitchFamily="34" charset="0"/>
              </a:rPr>
              <a:t>2</a:t>
            </a:r>
            <a:r>
              <a:rPr lang="es-ES_tradnl" sz="1100" dirty="0">
                <a:latin typeface="Arial" pitchFamily="34" charset="0"/>
                <a:cs typeface="Arial" pitchFamily="34" charset="0"/>
              </a:rPr>
              <a:t>, Alcázar Navarrete B</a:t>
            </a:r>
            <a:r>
              <a:rPr lang="es-ES_tradnl" sz="1100" baseline="30000" dirty="0">
                <a:latin typeface="Arial" pitchFamily="34" charset="0"/>
                <a:cs typeface="Arial" pitchFamily="34" charset="0"/>
              </a:rPr>
              <a:t>2,3,4</a:t>
            </a:r>
            <a:r>
              <a:rPr lang="es-ES_tradnl" sz="1100" dirty="0">
                <a:latin typeface="Arial" pitchFamily="34" charset="0"/>
                <a:cs typeface="Arial" pitchFamily="34" charset="0"/>
              </a:rPr>
              <a:t>, Romero Palacios PJ</a:t>
            </a:r>
            <a:r>
              <a:rPr lang="es-ES_tradnl" sz="1100" baseline="30000" dirty="0">
                <a:latin typeface="Arial" pitchFamily="34" charset="0"/>
                <a:cs typeface="Arial" pitchFamily="34" charset="0"/>
              </a:rPr>
              <a:t>3</a:t>
            </a:r>
            <a:endParaRPr lang="es-ES" sz="1100" dirty="0">
              <a:latin typeface="Arial" pitchFamily="34" charset="0"/>
              <a:cs typeface="Arial" pitchFamily="34" charset="0"/>
            </a:endParaRPr>
          </a:p>
        </p:txBody>
      </p:sp>
      <p:sp>
        <p:nvSpPr>
          <p:cNvPr id="8" name="CuadroTexto 7">
            <a:extLst>
              <a:ext uri="{FF2B5EF4-FFF2-40B4-BE49-F238E27FC236}">
                <a16:creationId xmlns:a16="http://schemas.microsoft.com/office/drawing/2014/main" xmlns="" id="{A4797CCE-7B74-40AC-BFAC-AF353FA7E859}"/>
              </a:ext>
            </a:extLst>
          </p:cNvPr>
          <p:cNvSpPr txBox="1"/>
          <p:nvPr/>
        </p:nvSpPr>
        <p:spPr>
          <a:xfrm>
            <a:off x="158260" y="1736083"/>
            <a:ext cx="8829284" cy="315471"/>
          </a:xfrm>
          <a:prstGeom prst="rect">
            <a:avLst/>
          </a:prstGeom>
          <a:solidFill>
            <a:srgbClr val="B07BD7"/>
          </a:solidFill>
          <a:ln>
            <a:noFill/>
          </a:ln>
        </p:spPr>
        <p:style>
          <a:lnRef idx="1">
            <a:schemeClr val="accent4"/>
          </a:lnRef>
          <a:fillRef idx="3">
            <a:schemeClr val="accent4"/>
          </a:fillRef>
          <a:effectRef idx="2">
            <a:schemeClr val="accent4"/>
          </a:effectRef>
          <a:fontRef idx="minor">
            <a:schemeClr val="lt1"/>
          </a:fontRef>
        </p:style>
        <p:txBody>
          <a:bodyPr wrap="square" lIns="68580" tIns="34290" rIns="68580" bIns="34290" rtlCol="0">
            <a:spAutoFit/>
          </a:bodyPr>
          <a:lstStyle/>
          <a:p>
            <a:r>
              <a:rPr lang="es-ES_tradnl" sz="800" baseline="30000" dirty="0">
                <a:latin typeface="Arial" pitchFamily="34" charset="0"/>
                <a:cs typeface="Arial" pitchFamily="34" charset="0"/>
              </a:rPr>
              <a:t>1</a:t>
            </a:r>
            <a:r>
              <a:rPr lang="es-ES_tradnl" sz="800" dirty="0">
                <a:latin typeface="Arial" pitchFamily="34" charset="0"/>
                <a:cs typeface="Arial" pitchFamily="34" charset="0"/>
              </a:rPr>
              <a:t> Estudiante. Grupo de trabajo del Proyecto de Desarrollo Pulmonar. Facultad de Medicina. Universidad de Granada. Granada; </a:t>
            </a:r>
            <a:r>
              <a:rPr lang="es-ES_tradnl" sz="800" baseline="30000" dirty="0">
                <a:latin typeface="Arial" pitchFamily="34" charset="0"/>
                <a:cs typeface="Arial" pitchFamily="34" charset="0"/>
              </a:rPr>
              <a:t>2</a:t>
            </a:r>
            <a:r>
              <a:rPr lang="es-ES_tradnl" sz="800" dirty="0">
                <a:latin typeface="Arial" pitchFamily="34" charset="0"/>
                <a:cs typeface="Arial" pitchFamily="34" charset="0"/>
              </a:rPr>
              <a:t> Hospital de Alta Resolución de Loja. Agencia Sanitaria de Poniente. Granada; </a:t>
            </a:r>
            <a:r>
              <a:rPr lang="es-ES" sz="800" dirty="0">
                <a:latin typeface="Arial" pitchFamily="34" charset="0"/>
                <a:cs typeface="Arial" pitchFamily="34" charset="0"/>
              </a:rPr>
              <a:t> </a:t>
            </a:r>
            <a:r>
              <a:rPr lang="es-ES_tradnl" sz="800" baseline="30000" dirty="0">
                <a:latin typeface="Arial" pitchFamily="34" charset="0"/>
                <a:cs typeface="Arial" pitchFamily="34" charset="0"/>
              </a:rPr>
              <a:t>3</a:t>
            </a:r>
            <a:r>
              <a:rPr lang="es-ES_tradnl" sz="800" dirty="0">
                <a:latin typeface="Arial" pitchFamily="34" charset="0"/>
                <a:cs typeface="Arial" pitchFamily="34" charset="0"/>
              </a:rPr>
              <a:t> Departamento de Medicina. Universidad de Granada. Granada;</a:t>
            </a:r>
            <a:r>
              <a:rPr lang="es-ES_tradnl" sz="800" baseline="30000" dirty="0">
                <a:latin typeface="Arial" pitchFamily="34" charset="0"/>
                <a:cs typeface="Arial" pitchFamily="34" charset="0"/>
              </a:rPr>
              <a:t> </a:t>
            </a:r>
            <a:r>
              <a:rPr lang="es-ES" sz="800" dirty="0">
                <a:latin typeface="Arial" pitchFamily="34" charset="0"/>
                <a:cs typeface="Arial" pitchFamily="34" charset="0"/>
              </a:rPr>
              <a:t> </a:t>
            </a:r>
            <a:r>
              <a:rPr lang="es-ES_tradnl" sz="800" baseline="30000" dirty="0">
                <a:latin typeface="Arial" pitchFamily="34" charset="0"/>
                <a:cs typeface="Arial" pitchFamily="34" charset="0"/>
              </a:rPr>
              <a:t>4 </a:t>
            </a:r>
            <a:r>
              <a:rPr lang="es-ES_tradnl" sz="800" dirty="0">
                <a:latin typeface="Arial" pitchFamily="34" charset="0"/>
                <a:cs typeface="Arial" pitchFamily="34" charset="0"/>
              </a:rPr>
              <a:t>CIBERES. Instituto de Salud Carlos III. Madrid. </a:t>
            </a:r>
            <a:endParaRPr lang="es-ES" sz="800" dirty="0">
              <a:latin typeface="Arial" pitchFamily="34" charset="0"/>
              <a:cs typeface="Arial" pitchFamily="34" charset="0"/>
            </a:endParaRPr>
          </a:p>
        </p:txBody>
      </p:sp>
      <p:sp>
        <p:nvSpPr>
          <p:cNvPr id="12" name="CuadroTexto 11">
            <a:extLst>
              <a:ext uri="{FF2B5EF4-FFF2-40B4-BE49-F238E27FC236}">
                <a16:creationId xmlns:a16="http://schemas.microsoft.com/office/drawing/2014/main" xmlns="" id="{C7354DF7-993A-4428-A649-A92F8A807544}"/>
              </a:ext>
            </a:extLst>
          </p:cNvPr>
          <p:cNvSpPr txBox="1"/>
          <p:nvPr/>
        </p:nvSpPr>
        <p:spPr>
          <a:xfrm>
            <a:off x="158260" y="2391484"/>
            <a:ext cx="3471631" cy="284693"/>
          </a:xfrm>
          <a:prstGeom prst="rect">
            <a:avLst/>
          </a:prstGeom>
          <a:solidFill>
            <a:srgbClr val="12808C"/>
          </a:solidFill>
          <a:ln>
            <a:noFill/>
          </a:ln>
          <a:effectLst>
            <a:outerShdw blurRad="50800" dist="38100" dir="2700000" algn="tl" rotWithShape="0">
              <a:prstClr val="black">
                <a:alpha val="40000"/>
              </a:prstClr>
            </a:outerShdw>
          </a:effectLst>
        </p:spPr>
        <p:txBody>
          <a:bodyPr wrap="square" lIns="68580" tIns="34290" rIns="68580" bIns="34290" rtlCol="0">
            <a:spAutoFit/>
          </a:bodyPr>
          <a:lstStyle/>
          <a:p>
            <a:pPr algn="ctr" defTabSz="338682"/>
            <a:r>
              <a:rPr lang="es-ES" dirty="0">
                <a:solidFill>
                  <a:schemeClr val="bg1"/>
                </a:solidFill>
                <a:latin typeface="Arial" panose="020B0604020202020204" pitchFamily="34" charset="0"/>
                <a:cs typeface="Arial" panose="020B0604020202020204" pitchFamily="34" charset="0"/>
              </a:rPr>
              <a:t>INTRODUCCIÓN</a:t>
            </a:r>
            <a:endParaRPr lang="es-ES" sz="1500" dirty="0">
              <a:solidFill>
                <a:schemeClr val="bg1"/>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xmlns="" id="{8BCCCCA5-024B-4AE4-862B-6D3625690B6F}"/>
              </a:ext>
            </a:extLst>
          </p:cNvPr>
          <p:cNvSpPr txBox="1"/>
          <p:nvPr/>
        </p:nvSpPr>
        <p:spPr>
          <a:xfrm>
            <a:off x="158262" y="2724396"/>
            <a:ext cx="3471629" cy="1977464"/>
          </a:xfrm>
          <a:prstGeom prst="rect">
            <a:avLst/>
          </a:prstGeom>
          <a:noFill/>
        </p:spPr>
        <p:txBody>
          <a:bodyPr wrap="square" lIns="68580" tIns="34290" rIns="68580" bIns="34290" rtlCol="0">
            <a:spAutoFit/>
          </a:bodyPr>
          <a:lstStyle/>
          <a:p>
            <a:pPr algn="just" defTabSz="1344229"/>
            <a:r>
              <a:rPr lang="es-ES_tradnl" sz="1200" dirty="0">
                <a:latin typeface="Arial" pitchFamily="34" charset="0"/>
                <a:cs typeface="Arial" pitchFamily="34" charset="0"/>
              </a:rPr>
              <a:t>La </a:t>
            </a:r>
            <a:r>
              <a:rPr lang="es-ES_tradnl" sz="1200" dirty="0" err="1">
                <a:latin typeface="Arial" pitchFamily="34" charset="0"/>
                <a:cs typeface="Arial" pitchFamily="34" charset="0"/>
              </a:rPr>
              <a:t>espirometría</a:t>
            </a:r>
            <a:r>
              <a:rPr lang="es-ES_tradnl" sz="1200" dirty="0">
                <a:latin typeface="Arial" pitchFamily="34" charset="0"/>
                <a:cs typeface="Arial" pitchFamily="34" charset="0"/>
              </a:rPr>
              <a:t> es una técnica imprescindible para el estudio de las enfermedades respiratorias, pero su enseñanza no está reglada en el grado de Medicina. El objetivo de este estudio es conocer la calidad de las </a:t>
            </a:r>
            <a:r>
              <a:rPr lang="es-ES_tradnl" sz="1200" dirty="0" err="1">
                <a:latin typeface="Arial" pitchFamily="34" charset="0"/>
                <a:cs typeface="Arial" pitchFamily="34" charset="0"/>
              </a:rPr>
              <a:t>espirometrías</a:t>
            </a:r>
            <a:r>
              <a:rPr lang="es-ES_tradnl" sz="1200" dirty="0">
                <a:latin typeface="Arial" pitchFamily="34" charset="0"/>
                <a:cs typeface="Arial" pitchFamily="34" charset="0"/>
              </a:rPr>
              <a:t> realizadas por alumnos del grado de Medicina que participan en la Cohorte de Desarrollo Pulmonar de la Universidad de Granada</a:t>
            </a:r>
            <a:endParaRPr lang="es-ES" sz="1200" dirty="0">
              <a:latin typeface="Arial" panose="020B0604020202020204" pitchFamily="34" charset="0"/>
              <a:cs typeface="Arial" panose="020B0604020202020204" pitchFamily="34" charset="0"/>
            </a:endParaRPr>
          </a:p>
          <a:p>
            <a:pPr algn="just" defTabSz="338682"/>
            <a:endParaRPr lang="es-ES" sz="1200" dirty="0">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xmlns="" id="{E204B88C-2A36-4B99-938B-8257FBC584BC}"/>
              </a:ext>
            </a:extLst>
          </p:cNvPr>
          <p:cNvSpPr txBox="1"/>
          <p:nvPr/>
        </p:nvSpPr>
        <p:spPr>
          <a:xfrm>
            <a:off x="3823855" y="2391484"/>
            <a:ext cx="5163689" cy="284693"/>
          </a:xfrm>
          <a:prstGeom prst="rect">
            <a:avLst/>
          </a:prstGeom>
          <a:solidFill>
            <a:srgbClr val="12808C"/>
          </a:solidFill>
          <a:ln>
            <a:noFill/>
          </a:ln>
          <a:effectLst>
            <a:outerShdw blurRad="50800" dist="38100" dir="2700000" algn="tl" rotWithShape="0">
              <a:prstClr val="black">
                <a:alpha val="40000"/>
              </a:prstClr>
            </a:outerShdw>
          </a:effectLst>
        </p:spPr>
        <p:txBody>
          <a:bodyPr wrap="square" lIns="68580" tIns="34290" rIns="68580" bIns="34290" rtlCol="0">
            <a:spAutoFit/>
          </a:bodyPr>
          <a:lstStyle/>
          <a:p>
            <a:pPr algn="ctr" defTabSz="338682"/>
            <a:r>
              <a:rPr lang="es-ES" dirty="0">
                <a:solidFill>
                  <a:schemeClr val="bg1"/>
                </a:solidFill>
                <a:latin typeface="Arial" panose="020B0604020202020204" pitchFamily="34" charset="0"/>
                <a:cs typeface="Arial" panose="020B0604020202020204" pitchFamily="34" charset="0"/>
              </a:rPr>
              <a:t>MATERIAL Y MÉTODOS</a:t>
            </a:r>
          </a:p>
        </p:txBody>
      </p:sp>
      <p:sp>
        <p:nvSpPr>
          <p:cNvPr id="16" name="CuadroTexto 15">
            <a:extLst>
              <a:ext uri="{FF2B5EF4-FFF2-40B4-BE49-F238E27FC236}">
                <a16:creationId xmlns:a16="http://schemas.microsoft.com/office/drawing/2014/main" xmlns="" id="{C1AAC04B-5DBB-4E57-8C88-D868E5D9147B}"/>
              </a:ext>
            </a:extLst>
          </p:cNvPr>
          <p:cNvSpPr txBox="1"/>
          <p:nvPr/>
        </p:nvSpPr>
        <p:spPr>
          <a:xfrm>
            <a:off x="3823855" y="2750246"/>
            <a:ext cx="5163689" cy="1731243"/>
          </a:xfrm>
          <a:prstGeom prst="rect">
            <a:avLst/>
          </a:prstGeom>
          <a:noFill/>
        </p:spPr>
        <p:txBody>
          <a:bodyPr wrap="square" lIns="68580" tIns="34290" rIns="68580" bIns="34290" rtlCol="0">
            <a:spAutoFit/>
          </a:bodyPr>
          <a:lstStyle/>
          <a:p>
            <a:pPr algn="just"/>
            <a:r>
              <a:rPr lang="es-ES_tradnl" sz="1200" dirty="0">
                <a:latin typeface="Arial" pitchFamily="34" charset="0"/>
                <a:cs typeface="Arial" pitchFamily="34" charset="0"/>
              </a:rPr>
              <a:t>La cohorte está integrada por alumnos del grado de Medicina, de los que un grupo participa como sujeto de la cohorte y como </a:t>
            </a:r>
            <a:r>
              <a:rPr lang="es-ES_tradnl" sz="1200" dirty="0" err="1">
                <a:latin typeface="Arial" pitchFamily="34" charset="0"/>
                <a:cs typeface="Arial" pitchFamily="34" charset="0"/>
              </a:rPr>
              <a:t>espirometristas</a:t>
            </a:r>
            <a:r>
              <a:rPr lang="es-ES_tradnl" sz="1200" dirty="0">
                <a:latin typeface="Arial" pitchFamily="34" charset="0"/>
                <a:cs typeface="Arial" pitchFamily="34" charset="0"/>
              </a:rPr>
              <a:t> tras recibir una formación reglada por personal acreditado por la ERS. Para cada </a:t>
            </a:r>
            <a:r>
              <a:rPr lang="es-ES_tradnl" sz="1200" dirty="0" err="1">
                <a:latin typeface="Arial" pitchFamily="34" charset="0"/>
                <a:cs typeface="Arial" pitchFamily="34" charset="0"/>
              </a:rPr>
              <a:t>espirometría</a:t>
            </a:r>
            <a:r>
              <a:rPr lang="es-ES_tradnl" sz="1200" dirty="0">
                <a:latin typeface="Arial" pitchFamily="34" charset="0"/>
                <a:cs typeface="Arial" pitchFamily="34" charset="0"/>
              </a:rPr>
              <a:t> se recogen los valores de función pulmonar y se califica la calidad </a:t>
            </a:r>
            <a:r>
              <a:rPr lang="es-ES_tradnl" sz="1200" dirty="0" err="1">
                <a:latin typeface="Arial" pitchFamily="34" charset="0"/>
                <a:cs typeface="Arial" pitchFamily="34" charset="0"/>
              </a:rPr>
              <a:t>espirometría</a:t>
            </a:r>
            <a:r>
              <a:rPr lang="es-ES_tradnl" sz="1200" dirty="0">
                <a:latin typeface="Arial" pitchFamily="34" charset="0"/>
                <a:cs typeface="Arial" pitchFamily="34" charset="0"/>
              </a:rPr>
              <a:t> de acuerdo con las normativas. Comparamos la calidad de la </a:t>
            </a:r>
            <a:r>
              <a:rPr lang="es-ES_tradnl" sz="1200" dirty="0" err="1">
                <a:latin typeface="Arial" pitchFamily="34" charset="0"/>
                <a:cs typeface="Arial" pitchFamily="34" charset="0"/>
              </a:rPr>
              <a:t>espirometría</a:t>
            </a:r>
            <a:r>
              <a:rPr lang="es-ES_tradnl" sz="1200" dirty="0">
                <a:latin typeface="Arial" pitchFamily="34" charset="0"/>
                <a:cs typeface="Arial" pitchFamily="34" charset="0"/>
              </a:rPr>
              <a:t> en la cohorte y cada visita tras ser evaluada por 2 neumólogos de forma independiente. La comparación de las frecuencias se llevó a cabo mediante X</a:t>
            </a:r>
            <a:r>
              <a:rPr lang="es-ES_tradnl" sz="1200" baseline="30000" dirty="0">
                <a:latin typeface="Arial" pitchFamily="34" charset="0"/>
                <a:cs typeface="Arial" pitchFamily="34" charset="0"/>
              </a:rPr>
              <a:t>2</a:t>
            </a:r>
            <a:r>
              <a:rPr lang="es-ES_tradnl" sz="1200" dirty="0">
                <a:latin typeface="Arial" pitchFamily="34" charset="0"/>
                <a:cs typeface="Arial" pitchFamily="34" charset="0"/>
              </a:rPr>
              <a:t>. Se aceptó la significación estadística con p&lt;0.05.</a:t>
            </a:r>
            <a:endParaRPr lang="es-ES" sz="1200" dirty="0">
              <a:latin typeface="Arial" pitchFamily="34" charset="0"/>
              <a:ea typeface="Calibri" panose="020F0502020204030204" pitchFamily="34" charset="0"/>
              <a:cs typeface="Arial" pitchFamily="34" charset="0"/>
            </a:endParaRPr>
          </a:p>
        </p:txBody>
      </p:sp>
      <p:pic>
        <p:nvPicPr>
          <p:cNvPr id="2" name="Imagen 1"/>
          <p:cNvPicPr>
            <a:picLocks noChangeAspect="1"/>
          </p:cNvPicPr>
          <p:nvPr/>
        </p:nvPicPr>
        <p:blipFill>
          <a:blip r:embed="rId2" cstate="print"/>
          <a:stretch>
            <a:fillRect/>
          </a:stretch>
        </p:blipFill>
        <p:spPr>
          <a:xfrm>
            <a:off x="6417009" y="0"/>
            <a:ext cx="2726991" cy="999373"/>
          </a:xfrm>
          <a:prstGeom prst="rect">
            <a:avLst/>
          </a:prstGeom>
        </p:spPr>
      </p:pic>
      <p:sp>
        <p:nvSpPr>
          <p:cNvPr id="13" name="CuadroTexto 4"/>
          <p:cNvSpPr txBox="1"/>
          <p:nvPr/>
        </p:nvSpPr>
        <p:spPr>
          <a:xfrm>
            <a:off x="158258" y="4819637"/>
            <a:ext cx="3032203" cy="253916"/>
          </a:xfrm>
          <a:prstGeom prst="rect">
            <a:avLst/>
          </a:prstGeom>
          <a:noFill/>
        </p:spPr>
        <p:txBody>
          <a:bodyPr wrap="square" lIns="68580" tIns="34290" rIns="68580" bIns="34290" rtlCol="0">
            <a:spAutoFit/>
          </a:bodyPr>
          <a:lstStyle/>
          <a:p>
            <a:r>
              <a:rPr lang="es-ES" sz="1200" dirty="0">
                <a:solidFill>
                  <a:schemeClr val="accent1">
                    <a:lumMod val="75000"/>
                  </a:schemeClr>
                </a:solidFill>
                <a:latin typeface="Arial" panose="020B0604020202020204" pitchFamily="34" charset="0"/>
                <a:ea typeface="Arial" panose="020B0604020202020204" pitchFamily="34" charset="0"/>
              </a:rPr>
              <a:t>Congreso </a:t>
            </a:r>
            <a:r>
              <a:rPr lang="es-ES" sz="1200" dirty="0" err="1">
                <a:solidFill>
                  <a:schemeClr val="accent1">
                    <a:lumMod val="75000"/>
                  </a:schemeClr>
                </a:solidFill>
                <a:latin typeface="Arial" panose="020B0604020202020204" pitchFamily="34" charset="0"/>
                <a:ea typeface="Arial" panose="020B0604020202020204" pitchFamily="34" charset="0"/>
              </a:rPr>
              <a:t>Neumosur</a:t>
            </a:r>
            <a:r>
              <a:rPr lang="es-ES" sz="1200" dirty="0">
                <a:solidFill>
                  <a:schemeClr val="accent1">
                    <a:lumMod val="75000"/>
                  </a:schemeClr>
                </a:solidFill>
                <a:latin typeface="Arial" panose="020B0604020202020204" pitchFamily="34" charset="0"/>
                <a:ea typeface="Arial" panose="020B0604020202020204" pitchFamily="34" charset="0"/>
              </a:rPr>
              <a:t> 2020: Póster </a:t>
            </a:r>
            <a:r>
              <a:rPr lang="es-ES" sz="1200" dirty="0" err="1">
                <a:solidFill>
                  <a:schemeClr val="accent1">
                    <a:lumMod val="75000"/>
                  </a:schemeClr>
                </a:solidFill>
                <a:latin typeface="Arial" panose="020B0604020202020204" pitchFamily="34" charset="0"/>
                <a:ea typeface="Arial" panose="020B0604020202020204" pitchFamily="34" charset="0"/>
              </a:rPr>
              <a:t>nº</a:t>
            </a:r>
            <a:r>
              <a:rPr lang="es-ES" sz="1200" dirty="0">
                <a:solidFill>
                  <a:schemeClr val="accent1">
                    <a:lumMod val="75000"/>
                  </a:schemeClr>
                </a:solidFill>
                <a:latin typeface="Arial" panose="020B0604020202020204" pitchFamily="34" charset="0"/>
                <a:ea typeface="Arial" panose="020B0604020202020204" pitchFamily="34" charset="0"/>
              </a:rPr>
              <a:t> 50</a:t>
            </a:r>
            <a:endParaRPr lang="es-ES" sz="1200" dirty="0">
              <a:solidFill>
                <a:schemeClr val="accent4">
                  <a:lumMod val="50000"/>
                </a:schemeClr>
              </a:solidFill>
            </a:endParaRPr>
          </a:p>
        </p:txBody>
      </p:sp>
      <p:pic>
        <p:nvPicPr>
          <p:cNvPr id="17" name="Picture 2" descr="C:\Users\Alberto\Downloads\Oximesa-Nippon-Gases transparente_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16598" y="4660777"/>
            <a:ext cx="1527537" cy="36902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Imagen 5">
            <a:extLst>
              <a:ext uri="{FF2B5EF4-FFF2-40B4-BE49-F238E27FC236}">
                <a16:creationId xmlns:a16="http://schemas.microsoft.com/office/drawing/2014/main" xmlns="" id="{F804F20B-A1CE-4695-8DF4-92DD8BB6C554}"/>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8521822" y="4607831"/>
            <a:ext cx="465722" cy="465722"/>
          </a:xfrm>
          <a:prstGeom prst="rect">
            <a:avLst/>
          </a:prstGeom>
        </p:spPr>
      </p:pic>
    </p:spTree>
    <p:extLst>
      <p:ext uri="{BB962C8B-B14F-4D97-AF65-F5344CB8AC3E}">
        <p14:creationId xmlns:p14="http://schemas.microsoft.com/office/powerpoint/2010/main" xmlns="" val="806014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4CD2D04D-856B-40E7-9718-8D68C8AC4E50}"/>
              </a:ext>
            </a:extLst>
          </p:cNvPr>
          <p:cNvSpPr/>
          <p:nvPr/>
        </p:nvSpPr>
        <p:spPr>
          <a:xfrm>
            <a:off x="121869" y="1226929"/>
            <a:ext cx="5005211" cy="1177245"/>
          </a:xfrm>
          <a:prstGeom prst="rect">
            <a:avLst/>
          </a:prstGeom>
        </p:spPr>
        <p:txBody>
          <a:bodyPr wrap="square" lIns="68580" tIns="34290" rIns="68580" bIns="34290">
            <a:spAutoFit/>
          </a:bodyPr>
          <a:lstStyle/>
          <a:p>
            <a:pPr algn="just"/>
            <a:r>
              <a:rPr lang="es-ES_tradnl" sz="1200" dirty="0">
                <a:latin typeface="Arial" pitchFamily="34" charset="0"/>
                <a:cs typeface="Arial" pitchFamily="34" charset="0"/>
              </a:rPr>
              <a:t>La cohorte está formada por 224 sujetos, con una edad media (DE) de 18.4 años (1.5), el 91.5% de raza caucásica, un 68.8% mujeres. El número total de </a:t>
            </a:r>
            <a:r>
              <a:rPr lang="es-ES_tradnl" sz="1200" dirty="0" err="1">
                <a:latin typeface="Arial" pitchFamily="34" charset="0"/>
                <a:cs typeface="Arial" pitchFamily="34" charset="0"/>
              </a:rPr>
              <a:t>espirometrías</a:t>
            </a:r>
            <a:r>
              <a:rPr lang="es-ES_tradnl" sz="1200" dirty="0">
                <a:latin typeface="Arial" pitchFamily="34" charset="0"/>
                <a:cs typeface="Arial" pitchFamily="34" charset="0"/>
              </a:rPr>
              <a:t> realizadas es de 734 </a:t>
            </a:r>
            <a:r>
              <a:rPr lang="es-ES_tradnl" sz="1200" dirty="0" err="1">
                <a:latin typeface="Arial" pitchFamily="34" charset="0"/>
                <a:cs typeface="Arial" pitchFamily="34" charset="0"/>
              </a:rPr>
              <a:t>espirometrías</a:t>
            </a:r>
            <a:r>
              <a:rPr lang="es-ES_tradnl" sz="1200" dirty="0">
                <a:latin typeface="Arial" pitchFamily="34" charset="0"/>
                <a:cs typeface="Arial" pitchFamily="34" charset="0"/>
              </a:rPr>
              <a:t>, con una mediana de seguimiento medio de 2 años. La calidad de las </a:t>
            </a:r>
            <a:r>
              <a:rPr lang="es-ES_tradnl" sz="1200" dirty="0" err="1">
                <a:latin typeface="Arial" pitchFamily="34" charset="0"/>
                <a:cs typeface="Arial" pitchFamily="34" charset="0"/>
              </a:rPr>
              <a:t>espirometrías</a:t>
            </a:r>
            <a:r>
              <a:rPr lang="es-ES_tradnl" sz="1200" dirty="0">
                <a:latin typeface="Arial" pitchFamily="34" charset="0"/>
                <a:cs typeface="Arial" pitchFamily="34" charset="0"/>
              </a:rPr>
              <a:t> ha sido de grado A del 87.1% de la 1ª visita hasta el 94.7% de la visita de seguimiento nº6. </a:t>
            </a:r>
            <a:endParaRPr lang="es-ES" sz="1200" dirty="0">
              <a:latin typeface="Arial" pitchFamily="34" charset="0"/>
              <a:ea typeface="Calibri" panose="020F0502020204030204" pitchFamily="34" charset="0"/>
              <a:cs typeface="Arial" pitchFamily="34" charset="0"/>
            </a:endParaRPr>
          </a:p>
        </p:txBody>
      </p:sp>
      <p:sp>
        <p:nvSpPr>
          <p:cNvPr id="12" name="CuadroTexto 11">
            <a:extLst>
              <a:ext uri="{FF2B5EF4-FFF2-40B4-BE49-F238E27FC236}">
                <a16:creationId xmlns:a16="http://schemas.microsoft.com/office/drawing/2014/main" xmlns="" id="{C7354DF7-993A-4428-A649-A92F8A807544}"/>
              </a:ext>
            </a:extLst>
          </p:cNvPr>
          <p:cNvSpPr txBox="1"/>
          <p:nvPr/>
        </p:nvSpPr>
        <p:spPr>
          <a:xfrm>
            <a:off x="121868" y="923957"/>
            <a:ext cx="5014065" cy="284693"/>
          </a:xfrm>
          <a:prstGeom prst="rect">
            <a:avLst/>
          </a:prstGeom>
          <a:solidFill>
            <a:srgbClr val="12808C"/>
          </a:solidFill>
          <a:ln>
            <a:noFill/>
          </a:ln>
          <a:effectLst>
            <a:outerShdw blurRad="50800" dist="38100" dir="2700000" algn="tl" rotWithShape="0">
              <a:prstClr val="black">
                <a:alpha val="40000"/>
              </a:prstClr>
            </a:outerShdw>
          </a:effectLst>
        </p:spPr>
        <p:txBody>
          <a:bodyPr wrap="square" lIns="68580" tIns="34290" rIns="68580" bIns="34290" rtlCol="0">
            <a:spAutoFit/>
          </a:bodyPr>
          <a:lstStyle/>
          <a:p>
            <a:pPr algn="ctr" defTabSz="338682"/>
            <a:r>
              <a:rPr lang="es-ES" dirty="0">
                <a:solidFill>
                  <a:schemeClr val="bg1"/>
                </a:solidFill>
                <a:latin typeface="Arial" panose="020B0604020202020204" pitchFamily="34" charset="0"/>
                <a:cs typeface="Arial" panose="020B0604020202020204" pitchFamily="34" charset="0"/>
              </a:rPr>
              <a:t>RESULTADOS</a:t>
            </a:r>
            <a:endParaRPr lang="es-ES" sz="1500" dirty="0">
              <a:solidFill>
                <a:schemeClr val="bg1"/>
              </a:solidFill>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xmlns="" id="{E204B88C-2A36-4B99-938B-8257FBC584BC}"/>
              </a:ext>
            </a:extLst>
          </p:cNvPr>
          <p:cNvSpPr txBox="1"/>
          <p:nvPr/>
        </p:nvSpPr>
        <p:spPr>
          <a:xfrm>
            <a:off x="113015" y="2494320"/>
            <a:ext cx="5014065" cy="284693"/>
          </a:xfrm>
          <a:prstGeom prst="rect">
            <a:avLst/>
          </a:prstGeom>
          <a:solidFill>
            <a:srgbClr val="12808C"/>
          </a:solidFill>
          <a:ln>
            <a:noFill/>
          </a:ln>
          <a:effectLst>
            <a:outerShdw blurRad="50800" dist="38100" dir="2700000" algn="tl" rotWithShape="0">
              <a:prstClr val="black">
                <a:alpha val="40000"/>
              </a:prstClr>
            </a:outerShdw>
          </a:effectLst>
        </p:spPr>
        <p:txBody>
          <a:bodyPr wrap="square" lIns="68580" tIns="34290" rIns="68580" bIns="34290" rtlCol="0">
            <a:spAutoFit/>
          </a:bodyPr>
          <a:lstStyle/>
          <a:p>
            <a:pPr algn="ctr" defTabSz="338682"/>
            <a:r>
              <a:rPr lang="es-ES" dirty="0">
                <a:solidFill>
                  <a:schemeClr val="bg1"/>
                </a:solidFill>
                <a:latin typeface="Arial" panose="020B0604020202020204" pitchFamily="34" charset="0"/>
                <a:cs typeface="Arial" panose="020B0604020202020204" pitchFamily="34" charset="0"/>
              </a:rPr>
              <a:t>CONCLUSIÓN</a:t>
            </a:r>
            <a:endParaRPr lang="es-ES" sz="1500" dirty="0">
              <a:solidFill>
                <a:schemeClr val="bg1"/>
              </a:solidFill>
              <a:latin typeface="Arial" panose="020B0604020202020204" pitchFamily="34" charset="0"/>
              <a:cs typeface="Arial" panose="020B0604020202020204" pitchFamily="34" charset="0"/>
            </a:endParaRPr>
          </a:p>
        </p:txBody>
      </p:sp>
      <p:sp>
        <p:nvSpPr>
          <p:cNvPr id="16" name="CuadroTexto 15">
            <a:extLst>
              <a:ext uri="{FF2B5EF4-FFF2-40B4-BE49-F238E27FC236}">
                <a16:creationId xmlns:a16="http://schemas.microsoft.com/office/drawing/2014/main" xmlns="" id="{C1AAC04B-5DBB-4E57-8C88-D868E5D9147B}"/>
              </a:ext>
            </a:extLst>
          </p:cNvPr>
          <p:cNvSpPr txBox="1"/>
          <p:nvPr/>
        </p:nvSpPr>
        <p:spPr>
          <a:xfrm>
            <a:off x="113014" y="2771839"/>
            <a:ext cx="5014066" cy="807913"/>
          </a:xfrm>
          <a:prstGeom prst="rect">
            <a:avLst/>
          </a:prstGeom>
          <a:noFill/>
        </p:spPr>
        <p:txBody>
          <a:bodyPr wrap="square" lIns="68580" tIns="34290" rIns="68580" bIns="34290" rtlCol="0">
            <a:spAutoFit/>
          </a:bodyPr>
          <a:lstStyle/>
          <a:p>
            <a:pPr algn="just" defTabSz="1344229"/>
            <a:r>
              <a:rPr lang="es-ES_tradnl" sz="1200" dirty="0">
                <a:latin typeface="Arial" pitchFamily="34" charset="0"/>
                <a:cs typeface="Arial" pitchFamily="34" charset="0"/>
              </a:rPr>
              <a:t>Cerca del 95% de las </a:t>
            </a:r>
            <a:r>
              <a:rPr lang="es-ES_tradnl" sz="1200" dirty="0" err="1">
                <a:latin typeface="Arial" pitchFamily="34" charset="0"/>
                <a:cs typeface="Arial" pitchFamily="34" charset="0"/>
              </a:rPr>
              <a:t>espirometrías</a:t>
            </a:r>
            <a:r>
              <a:rPr lang="es-ES_tradnl" sz="1200" dirty="0">
                <a:latin typeface="Arial" pitchFamily="34" charset="0"/>
                <a:cs typeface="Arial" pitchFamily="34" charset="0"/>
              </a:rPr>
              <a:t> realizadas en la Cohorte de Desarrollo Pulmonar de la UGR tienen una calidad óptima. La enseñanza de la </a:t>
            </a:r>
            <a:r>
              <a:rPr lang="es-ES_tradnl" sz="1200" dirty="0" err="1">
                <a:latin typeface="Arial" pitchFamily="34" charset="0"/>
                <a:cs typeface="Arial" pitchFamily="34" charset="0"/>
              </a:rPr>
              <a:t>espirometría</a:t>
            </a:r>
            <a:r>
              <a:rPr lang="es-ES_tradnl" sz="1200" dirty="0">
                <a:latin typeface="Arial" pitchFamily="34" charset="0"/>
                <a:cs typeface="Arial" pitchFamily="34" charset="0"/>
              </a:rPr>
              <a:t> en el grado de Medicina es factible con buenos resultados técnicos. </a:t>
            </a:r>
            <a:endParaRPr lang="es-ES" sz="1200" dirty="0">
              <a:latin typeface="Arial" panose="020B0604020202020204" pitchFamily="34" charset="0"/>
              <a:cs typeface="Arial" panose="020B0604020202020204" pitchFamily="34" charset="0"/>
            </a:endParaRPr>
          </a:p>
        </p:txBody>
      </p:sp>
      <p:pic>
        <p:nvPicPr>
          <p:cNvPr id="3" name="Imagen 2"/>
          <p:cNvPicPr>
            <a:picLocks noChangeAspect="1"/>
          </p:cNvPicPr>
          <p:nvPr/>
        </p:nvPicPr>
        <p:blipFill>
          <a:blip r:embed="rId3" cstate="print"/>
          <a:stretch>
            <a:fillRect/>
          </a:stretch>
        </p:blipFill>
        <p:spPr>
          <a:xfrm>
            <a:off x="6767946" y="0"/>
            <a:ext cx="2376055" cy="806636"/>
          </a:xfrm>
          <a:prstGeom prst="rect">
            <a:avLst/>
          </a:prstGeom>
        </p:spPr>
      </p:pic>
      <p:sp>
        <p:nvSpPr>
          <p:cNvPr id="11" name="Rectángulo: esquinas redondeadas 3">
            <a:extLst>
              <a:ext uri="{FF2B5EF4-FFF2-40B4-BE49-F238E27FC236}">
                <a16:creationId xmlns:a16="http://schemas.microsoft.com/office/drawing/2014/main" xmlns="" id="{3A185960-101C-408C-A311-B9E96EF55BA4}"/>
              </a:ext>
            </a:extLst>
          </p:cNvPr>
          <p:cNvSpPr/>
          <p:nvPr/>
        </p:nvSpPr>
        <p:spPr>
          <a:xfrm>
            <a:off x="1" y="0"/>
            <a:ext cx="6767945" cy="806636"/>
          </a:xfrm>
          <a:prstGeom prst="rect">
            <a:avLst/>
          </a:prstGeom>
          <a:solidFill>
            <a:srgbClr val="1B648D"/>
          </a:solidFill>
          <a:ln>
            <a:noFill/>
          </a:ln>
          <a:effectLst/>
        </p:spPr>
        <p:style>
          <a:lnRef idx="0">
            <a:schemeClr val="accent6"/>
          </a:lnRef>
          <a:fillRef idx="3">
            <a:schemeClr val="accent6"/>
          </a:fillRef>
          <a:effectRef idx="3">
            <a:schemeClr val="accent6"/>
          </a:effectRef>
          <a:fontRef idx="minor">
            <a:schemeClr val="lt1"/>
          </a:fontRef>
        </p:style>
        <p:txBody>
          <a:bodyPr lIns="68580" tIns="34290" rIns="68580" bIns="34290" rtlCol="0" anchor="ctr"/>
          <a:lstStyle/>
          <a:p>
            <a:pPr defTabSz="1344229"/>
            <a:r>
              <a:rPr lang="es-ES_tradnl" b="1" dirty="0">
                <a:solidFill>
                  <a:schemeClr val="bg1"/>
                </a:solidFill>
                <a:latin typeface="Arial" pitchFamily="34" charset="0"/>
                <a:cs typeface="Arial" pitchFamily="34" charset="0"/>
              </a:rPr>
              <a:t>EL APRENDIZAJE DE LA ESPIROMETRÍA ES POSIBLE EN ALUMNOS DEL GRADO DE MEDICINA: RESULTADOS DE LA COHORTE DE DESARROLLO PULMONAR DE LA UNIVERSIDAD DE GRANADA. </a:t>
            </a:r>
            <a:endParaRPr lang="es-ES" dirty="0">
              <a:solidFill>
                <a:schemeClr val="bg1"/>
              </a:solidFill>
              <a:latin typeface="Arial" panose="020B0604020202020204" pitchFamily="34" charset="0"/>
              <a:cs typeface="Arial" panose="020B0604020202020204" pitchFamily="34" charset="0"/>
            </a:endParaRPr>
          </a:p>
        </p:txBody>
      </p:sp>
      <p:sp>
        <p:nvSpPr>
          <p:cNvPr id="9" name="CuadroTexto 8"/>
          <p:cNvSpPr txBox="1"/>
          <p:nvPr/>
        </p:nvSpPr>
        <p:spPr>
          <a:xfrm>
            <a:off x="121868" y="3828962"/>
            <a:ext cx="5076897" cy="1069524"/>
          </a:xfrm>
          <a:prstGeom prst="rect">
            <a:avLst/>
          </a:prstGeom>
          <a:noFill/>
        </p:spPr>
        <p:txBody>
          <a:bodyPr wrap="square" lIns="68580" tIns="34290" rIns="68580" bIns="34290" rtlCol="0">
            <a:spAutoFit/>
          </a:bodyPr>
          <a:lstStyle/>
          <a:p>
            <a:pPr algn="just"/>
            <a:r>
              <a:rPr lang="es-ES" sz="600" b="1" dirty="0">
                <a:latin typeface="Arial" panose="020B0604020202020204" pitchFamily="34" charset="0"/>
                <a:cs typeface="Arial" panose="020B0604020202020204" pitchFamily="34" charset="0"/>
              </a:rPr>
              <a:t> </a:t>
            </a:r>
            <a:r>
              <a:rPr lang="es-ES" sz="700" dirty="0">
                <a:latin typeface="Arial" panose="020B0604020202020204" pitchFamily="34" charset="0"/>
                <a:cs typeface="Arial" panose="020B0604020202020204" pitchFamily="34" charset="0"/>
              </a:rPr>
              <a:t>(1)</a:t>
            </a:r>
            <a:r>
              <a:rPr lang="es-ES" sz="700" dirty="0" err="1">
                <a:latin typeface="Arial" panose="020B0604020202020204" pitchFamily="34" charset="0"/>
                <a:cs typeface="Arial" panose="020B0604020202020204" pitchFamily="34" charset="0"/>
              </a:rPr>
              <a:t>Quanjer</a:t>
            </a:r>
            <a:r>
              <a:rPr lang="es-ES" sz="700" dirty="0">
                <a:latin typeface="Arial" panose="020B0604020202020204" pitchFamily="34" charset="0"/>
                <a:cs typeface="Arial" panose="020B0604020202020204" pitchFamily="34" charset="0"/>
              </a:rPr>
              <a:t> PH, </a:t>
            </a:r>
            <a:r>
              <a:rPr lang="es-ES" sz="700" dirty="0" err="1">
                <a:latin typeface="Arial" panose="020B0604020202020204" pitchFamily="34" charset="0"/>
                <a:cs typeface="Arial" panose="020B0604020202020204" pitchFamily="34" charset="0"/>
              </a:rPr>
              <a:t>Stanojevic</a:t>
            </a:r>
            <a:r>
              <a:rPr lang="es-ES" sz="700" dirty="0">
                <a:latin typeface="Arial" panose="020B0604020202020204" pitchFamily="34" charset="0"/>
                <a:cs typeface="Arial" panose="020B0604020202020204" pitchFamily="34" charset="0"/>
              </a:rPr>
              <a:t> A, Cole TJ, </a:t>
            </a:r>
            <a:r>
              <a:rPr lang="es-ES" sz="700" dirty="0" err="1">
                <a:latin typeface="Arial" panose="020B0604020202020204" pitchFamily="34" charset="0"/>
                <a:cs typeface="Arial" panose="020B0604020202020204" pitchFamily="34" charset="0"/>
              </a:rPr>
              <a:t>Xaver</a:t>
            </a:r>
            <a:r>
              <a:rPr lang="es-ES" sz="700" dirty="0">
                <a:latin typeface="Arial" panose="020B0604020202020204" pitchFamily="34" charset="0"/>
                <a:cs typeface="Arial" panose="020B0604020202020204" pitchFamily="34" charset="0"/>
              </a:rPr>
              <a:t> B, Hall GL, </a:t>
            </a:r>
            <a:r>
              <a:rPr lang="es-ES" sz="700" dirty="0" err="1">
                <a:latin typeface="Arial" panose="020B0604020202020204" pitchFamily="34" charset="0"/>
                <a:cs typeface="Arial" panose="020B0604020202020204" pitchFamily="34" charset="0"/>
              </a:rPr>
              <a:t>Vulver</a:t>
            </a:r>
            <a:r>
              <a:rPr lang="es-ES" sz="700" dirty="0">
                <a:latin typeface="Arial" panose="020B0604020202020204" pitchFamily="34" charset="0"/>
                <a:cs typeface="Arial" panose="020B0604020202020204" pitchFamily="34" charset="0"/>
              </a:rPr>
              <a:t> BH, </a:t>
            </a:r>
            <a:r>
              <a:rPr lang="es-ES" sz="700" dirty="0" err="1">
                <a:latin typeface="Arial" panose="020B0604020202020204" pitchFamily="34" charset="0"/>
                <a:cs typeface="Arial" panose="020B0604020202020204" pitchFamily="34" charset="0"/>
              </a:rPr>
              <a:t>Enright</a:t>
            </a:r>
            <a:r>
              <a:rPr lang="es-ES" sz="700" dirty="0">
                <a:latin typeface="Arial" panose="020B0604020202020204" pitchFamily="34" charset="0"/>
                <a:cs typeface="Arial" panose="020B0604020202020204" pitchFamily="34" charset="0"/>
              </a:rPr>
              <a:t> PL, </a:t>
            </a:r>
            <a:r>
              <a:rPr lang="es-ES" sz="700" dirty="0" err="1">
                <a:latin typeface="Arial" panose="020B0604020202020204" pitchFamily="34" charset="0"/>
                <a:cs typeface="Arial" panose="020B0604020202020204" pitchFamily="34" charset="0"/>
              </a:rPr>
              <a:t>Hankinson</a:t>
            </a:r>
            <a:r>
              <a:rPr lang="es-ES" sz="700" dirty="0">
                <a:latin typeface="Arial" panose="020B0604020202020204" pitchFamily="34" charset="0"/>
                <a:cs typeface="Arial" panose="020B0604020202020204" pitchFamily="34" charset="0"/>
              </a:rPr>
              <a:t> JL, </a:t>
            </a:r>
            <a:r>
              <a:rPr lang="es-ES" sz="700" dirty="0" err="1">
                <a:latin typeface="Arial" panose="020B0604020202020204" pitchFamily="34" charset="0"/>
                <a:cs typeface="Arial" panose="020B0604020202020204" pitchFamily="34" charset="0"/>
              </a:rPr>
              <a:t>Ip</a:t>
            </a:r>
            <a:r>
              <a:rPr lang="es-ES" sz="700" dirty="0">
                <a:latin typeface="Arial" panose="020B0604020202020204" pitchFamily="34" charset="0"/>
                <a:cs typeface="Arial" panose="020B0604020202020204" pitchFamily="34" charset="0"/>
              </a:rPr>
              <a:t> M, </a:t>
            </a:r>
            <a:r>
              <a:rPr lang="es-ES" sz="700" dirty="0" err="1">
                <a:latin typeface="Arial" panose="020B0604020202020204" pitchFamily="34" charset="0"/>
                <a:cs typeface="Arial" panose="020B0604020202020204" pitchFamily="34" charset="0"/>
              </a:rPr>
              <a:t>Zheng</a:t>
            </a:r>
            <a:r>
              <a:rPr lang="es-ES" sz="700" dirty="0">
                <a:latin typeface="Arial" panose="020B0604020202020204" pitchFamily="34" charset="0"/>
                <a:cs typeface="Arial" panose="020B0604020202020204" pitchFamily="34" charset="0"/>
              </a:rPr>
              <a:t> J, Stocks J, and </a:t>
            </a:r>
            <a:r>
              <a:rPr lang="es-ES" sz="700" dirty="0" err="1">
                <a:latin typeface="Arial" panose="020B0604020202020204" pitchFamily="34" charset="0"/>
                <a:cs typeface="Arial" panose="020B0604020202020204" pitchFamily="34" charset="0"/>
              </a:rPr>
              <a:t>the</a:t>
            </a:r>
            <a:r>
              <a:rPr lang="es-ES" sz="700" dirty="0">
                <a:latin typeface="Arial" panose="020B0604020202020204" pitchFamily="34" charset="0"/>
                <a:cs typeface="Arial" panose="020B0604020202020204" pitchFamily="34" charset="0"/>
              </a:rPr>
              <a:t> ERS </a:t>
            </a:r>
            <a:r>
              <a:rPr lang="es-ES" sz="700" dirty="0" err="1">
                <a:latin typeface="Arial" panose="020B0604020202020204" pitchFamily="34" charset="0"/>
                <a:cs typeface="Arial" panose="020B0604020202020204" pitchFamily="34" charset="0"/>
              </a:rPr>
              <a:t>Golbarl</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Lung</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Function</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Initiative</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Multi-ethnic</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reference</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values</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for</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spirometry</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for</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the</a:t>
            </a:r>
            <a:r>
              <a:rPr lang="es-ES" sz="700" dirty="0">
                <a:latin typeface="Arial" panose="020B0604020202020204" pitchFamily="34" charset="0"/>
                <a:cs typeface="Arial" panose="020B0604020202020204" pitchFamily="34" charset="0"/>
              </a:rPr>
              <a:t> 3-95-yr </a:t>
            </a:r>
            <a:r>
              <a:rPr lang="es-ES" sz="700" dirty="0" err="1">
                <a:latin typeface="Arial" panose="020B0604020202020204" pitchFamily="34" charset="0"/>
                <a:cs typeface="Arial" panose="020B0604020202020204" pitchFamily="34" charset="0"/>
              </a:rPr>
              <a:t>age</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range</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the</a:t>
            </a:r>
            <a:r>
              <a:rPr lang="es-ES" sz="700" dirty="0">
                <a:latin typeface="Arial" panose="020B0604020202020204" pitchFamily="34" charset="0"/>
                <a:cs typeface="Arial" panose="020B0604020202020204" pitchFamily="34" charset="0"/>
              </a:rPr>
              <a:t> global </a:t>
            </a:r>
            <a:r>
              <a:rPr lang="es-ES" sz="700" dirty="0" err="1">
                <a:latin typeface="Arial" panose="020B0604020202020204" pitchFamily="34" charset="0"/>
                <a:cs typeface="Arial" panose="020B0604020202020204" pitchFamily="34" charset="0"/>
              </a:rPr>
              <a:t>lung</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function</a:t>
            </a:r>
            <a:r>
              <a:rPr lang="es-ES" sz="700" dirty="0">
                <a:latin typeface="Arial" panose="020B0604020202020204" pitchFamily="34" charset="0"/>
                <a:cs typeface="Arial" panose="020B0604020202020204" pitchFamily="34" charset="0"/>
              </a:rPr>
              <a:t> 2012 </a:t>
            </a:r>
            <a:r>
              <a:rPr lang="es-ES" sz="700" dirty="0" err="1">
                <a:latin typeface="Arial" panose="020B0604020202020204" pitchFamily="34" charset="0"/>
                <a:cs typeface="Arial" panose="020B0604020202020204" pitchFamily="34" charset="0"/>
              </a:rPr>
              <a:t>equations</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Eur</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Respir</a:t>
            </a:r>
            <a:r>
              <a:rPr lang="es-ES" sz="700" dirty="0">
                <a:latin typeface="Arial" panose="020B0604020202020204" pitchFamily="34" charset="0"/>
                <a:cs typeface="Arial" panose="020B0604020202020204" pitchFamily="34" charset="0"/>
              </a:rPr>
              <a:t> J 2012; 40: 1324-43. DOI: 10.1183/09031936.00080312</a:t>
            </a:r>
          </a:p>
          <a:p>
            <a:pPr lvl="0" algn="just"/>
            <a:r>
              <a:rPr lang="es-ES" sz="700" dirty="0">
                <a:latin typeface="Arial" panose="020B0604020202020204" pitchFamily="34" charset="0"/>
                <a:cs typeface="Arial" panose="020B0604020202020204" pitchFamily="34" charset="0"/>
              </a:rPr>
              <a:t>-Puente </a:t>
            </a:r>
            <a:r>
              <a:rPr lang="es-ES" sz="700" dirty="0" err="1">
                <a:latin typeface="Arial" panose="020B0604020202020204" pitchFamily="34" charset="0"/>
                <a:cs typeface="Arial" panose="020B0604020202020204" pitchFamily="34" charset="0"/>
              </a:rPr>
              <a:t>Maestu</a:t>
            </a:r>
            <a:r>
              <a:rPr lang="es-ES" sz="700" dirty="0">
                <a:latin typeface="Arial" panose="020B0604020202020204" pitchFamily="34" charset="0"/>
                <a:cs typeface="Arial" panose="020B0604020202020204" pitchFamily="34" charset="0"/>
              </a:rPr>
              <a:t> L. Espirometría. Procedimientos de evaluación de la función pulmonar. Manual SEPAR  de procedimientos. Sociedad Española de Neumología y Cirugía Torácica. 2002; 4-16.</a:t>
            </a:r>
          </a:p>
          <a:p>
            <a:pPr lvl="0" algn="just"/>
            <a:r>
              <a:rPr lang="es-ES" sz="700" dirty="0">
                <a:latin typeface="Arial" panose="020B0604020202020204" pitchFamily="34" charset="0"/>
                <a:cs typeface="Arial" panose="020B0604020202020204" pitchFamily="34" charset="0"/>
              </a:rPr>
              <a:t>-García Río F, Calle M, Burgos Rincón F, Casan </a:t>
            </a:r>
            <a:r>
              <a:rPr lang="es-ES" sz="700" dirty="0" err="1">
                <a:latin typeface="Arial" panose="020B0604020202020204" pitchFamily="34" charset="0"/>
                <a:cs typeface="Arial" panose="020B0604020202020204" pitchFamily="34" charset="0"/>
              </a:rPr>
              <a:t>Clará</a:t>
            </a:r>
            <a:r>
              <a:rPr lang="es-ES" sz="700" dirty="0">
                <a:latin typeface="Arial" panose="020B0604020202020204" pitchFamily="34" charset="0"/>
                <a:cs typeface="Arial" panose="020B0604020202020204" pitchFamily="34" charset="0"/>
              </a:rPr>
              <a:t> P, del Campo F, </a:t>
            </a:r>
            <a:r>
              <a:rPr lang="es-ES" sz="700" dirty="0" err="1">
                <a:latin typeface="Arial" panose="020B0604020202020204" pitchFamily="34" charset="0"/>
                <a:cs typeface="Arial" panose="020B0604020202020204" pitchFamily="34" charset="0"/>
              </a:rPr>
              <a:t>Galdiz</a:t>
            </a:r>
            <a:r>
              <a:rPr lang="es-ES" sz="700" dirty="0">
                <a:latin typeface="Arial" panose="020B0604020202020204" pitchFamily="34" charset="0"/>
                <a:cs typeface="Arial" panose="020B0604020202020204" pitchFamily="34" charset="0"/>
              </a:rPr>
              <a:t> JB, Giner J, González-Mangado N, Ortega F, Puente </a:t>
            </a:r>
            <a:r>
              <a:rPr lang="es-ES" sz="700" dirty="0" err="1">
                <a:latin typeface="Arial" panose="020B0604020202020204" pitchFamily="34" charset="0"/>
                <a:cs typeface="Arial" panose="020B0604020202020204" pitchFamily="34" charset="0"/>
              </a:rPr>
              <a:t>Maestu</a:t>
            </a:r>
            <a:r>
              <a:rPr lang="es-ES" sz="700" dirty="0">
                <a:latin typeface="Arial" panose="020B0604020202020204" pitchFamily="34" charset="0"/>
                <a:cs typeface="Arial" panose="020B0604020202020204" pitchFamily="34" charset="0"/>
              </a:rPr>
              <a:t> L. Normativa SEPAR. Espirometría. </a:t>
            </a:r>
            <a:r>
              <a:rPr lang="es-ES" sz="700" dirty="0" err="1">
                <a:latin typeface="Arial" panose="020B0604020202020204" pitchFamily="34" charset="0"/>
                <a:cs typeface="Arial" panose="020B0604020202020204" pitchFamily="34" charset="0"/>
              </a:rPr>
              <a:t>Arch</a:t>
            </a:r>
            <a:r>
              <a:rPr lang="es-ES" sz="700" dirty="0">
                <a:latin typeface="Arial" panose="020B0604020202020204" pitchFamily="34" charset="0"/>
                <a:cs typeface="Arial" panose="020B0604020202020204" pitchFamily="34" charset="0"/>
              </a:rPr>
              <a:t> </a:t>
            </a:r>
            <a:r>
              <a:rPr lang="es-ES" sz="700" dirty="0" err="1">
                <a:latin typeface="Arial" panose="020B0604020202020204" pitchFamily="34" charset="0"/>
                <a:cs typeface="Arial" panose="020B0604020202020204" pitchFamily="34" charset="0"/>
              </a:rPr>
              <a:t>Bronconeumol</a:t>
            </a:r>
            <a:r>
              <a:rPr lang="es-ES" sz="700" dirty="0">
                <a:latin typeface="Arial" panose="020B0604020202020204" pitchFamily="34" charset="0"/>
                <a:cs typeface="Arial" panose="020B0604020202020204" pitchFamily="34" charset="0"/>
              </a:rPr>
              <a:t>. 2013; 49(9):388-401</a:t>
            </a:r>
          </a:p>
          <a:p>
            <a:pPr algn="just"/>
            <a:r>
              <a:rPr lang="en-US" sz="700" dirty="0">
                <a:latin typeface="Arial" panose="020B0604020202020204" pitchFamily="34" charset="0"/>
                <a:cs typeface="Arial" panose="020B0604020202020204" pitchFamily="34" charset="0"/>
              </a:rPr>
              <a:t>-</a:t>
            </a:r>
            <a:r>
              <a:rPr lang="en-US" sz="700" dirty="0" err="1">
                <a:latin typeface="Arial" panose="020B0604020202020204" pitchFamily="34" charset="0"/>
                <a:cs typeface="Arial" panose="020B0604020202020204" pitchFamily="34" charset="0"/>
              </a:rPr>
              <a:t>Agustí</a:t>
            </a:r>
            <a:r>
              <a:rPr lang="en-US" sz="700" dirty="0">
                <a:latin typeface="Arial" panose="020B0604020202020204" pitchFamily="34" charset="0"/>
                <a:cs typeface="Arial" panose="020B0604020202020204" pitchFamily="34" charset="0"/>
              </a:rPr>
              <a:t> A, </a:t>
            </a:r>
            <a:r>
              <a:rPr lang="en-US" sz="700" dirty="0" err="1">
                <a:latin typeface="Arial" panose="020B0604020202020204" pitchFamily="34" charset="0"/>
                <a:cs typeface="Arial" panose="020B0604020202020204" pitchFamily="34" charset="0"/>
              </a:rPr>
              <a:t>Faner</a:t>
            </a:r>
            <a:r>
              <a:rPr lang="en-US" sz="700" dirty="0">
                <a:latin typeface="Arial" panose="020B0604020202020204" pitchFamily="34" charset="0"/>
                <a:cs typeface="Arial" panose="020B0604020202020204" pitchFamily="34" charset="0"/>
              </a:rPr>
              <a:t> R. Lung function trajectories in health and disease. Lancet </a:t>
            </a:r>
            <a:r>
              <a:rPr lang="en-US" sz="700" dirty="0" err="1">
                <a:latin typeface="Arial" panose="020B0604020202020204" pitchFamily="34" charset="0"/>
                <a:cs typeface="Arial" panose="020B0604020202020204" pitchFamily="34" charset="0"/>
              </a:rPr>
              <a:t>Respir</a:t>
            </a:r>
            <a:r>
              <a:rPr lang="en-US" sz="700" dirty="0">
                <a:latin typeface="Arial" panose="020B0604020202020204" pitchFamily="34" charset="0"/>
                <a:cs typeface="Arial" panose="020B0604020202020204" pitchFamily="34" charset="0"/>
              </a:rPr>
              <a:t> Med. 2019 Feb 11. </a:t>
            </a:r>
            <a:r>
              <a:rPr lang="en-US" sz="700" dirty="0" err="1">
                <a:latin typeface="Arial" panose="020B0604020202020204" pitchFamily="34" charset="0"/>
                <a:cs typeface="Arial" panose="020B0604020202020204" pitchFamily="34" charset="0"/>
              </a:rPr>
              <a:t>pii</a:t>
            </a:r>
            <a:r>
              <a:rPr lang="en-US" sz="700" dirty="0">
                <a:latin typeface="Arial" panose="020B0604020202020204" pitchFamily="34" charset="0"/>
                <a:cs typeface="Arial" panose="020B0604020202020204" pitchFamily="34" charset="0"/>
              </a:rPr>
              <a:t>: S2213-2600(18)30529-0. </a:t>
            </a:r>
            <a:r>
              <a:rPr lang="en-US" sz="700" dirty="0" err="1">
                <a:latin typeface="Arial" panose="020B0604020202020204" pitchFamily="34" charset="0"/>
                <a:cs typeface="Arial" panose="020B0604020202020204" pitchFamily="34" charset="0"/>
              </a:rPr>
              <a:t>doi</a:t>
            </a:r>
            <a:r>
              <a:rPr lang="en-US" sz="700" dirty="0">
                <a:latin typeface="Arial" panose="020B0604020202020204" pitchFamily="34" charset="0"/>
                <a:cs typeface="Arial" panose="020B0604020202020204" pitchFamily="34" charset="0"/>
              </a:rPr>
              <a:t>: 10.1016/S2213-2600(18)30529-0</a:t>
            </a:r>
            <a:endParaRPr lang="es-ES" sz="700" dirty="0">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xmlns="" id="{E204B88C-2A36-4B99-938B-8257FBC584BC}"/>
              </a:ext>
            </a:extLst>
          </p:cNvPr>
          <p:cNvSpPr txBox="1"/>
          <p:nvPr/>
        </p:nvSpPr>
        <p:spPr>
          <a:xfrm>
            <a:off x="144431" y="3598129"/>
            <a:ext cx="5014065" cy="253916"/>
          </a:xfrm>
          <a:prstGeom prst="rect">
            <a:avLst/>
          </a:prstGeom>
          <a:solidFill>
            <a:srgbClr val="12808C"/>
          </a:solidFill>
          <a:ln>
            <a:noFill/>
          </a:ln>
          <a:effectLst>
            <a:outerShdw blurRad="50800" dist="38100" dir="2700000" algn="tl" rotWithShape="0">
              <a:prstClr val="black">
                <a:alpha val="40000"/>
              </a:prstClr>
            </a:outerShdw>
          </a:effectLst>
        </p:spPr>
        <p:txBody>
          <a:bodyPr wrap="square" lIns="68580" tIns="34290" rIns="68580" bIns="34290" rtlCol="0">
            <a:spAutoFit/>
          </a:bodyPr>
          <a:lstStyle/>
          <a:p>
            <a:pPr algn="ctr" defTabSz="338682"/>
            <a:r>
              <a:rPr lang="es-ES" sz="1200" dirty="0">
                <a:solidFill>
                  <a:schemeClr val="bg1"/>
                </a:solidFill>
                <a:latin typeface="Arial" panose="020B0604020202020204" pitchFamily="34" charset="0"/>
                <a:cs typeface="Arial" panose="020B0604020202020204" pitchFamily="34" charset="0"/>
              </a:rPr>
              <a:t>BIBLIOGRAFÍA</a:t>
            </a:r>
            <a:endParaRPr lang="es-ES" sz="800" dirty="0">
              <a:solidFill>
                <a:schemeClr val="bg1"/>
              </a:solidFill>
              <a:latin typeface="Arial" panose="020B0604020202020204" pitchFamily="34" charset="0"/>
              <a:cs typeface="Arial" panose="020B0604020202020204" pitchFamily="34" charset="0"/>
            </a:endParaRPr>
          </a:p>
        </p:txBody>
      </p:sp>
      <p:pic>
        <p:nvPicPr>
          <p:cNvPr id="18" name="17 Imagen"/>
          <p:cNvPicPr/>
          <p:nvPr/>
        </p:nvPicPr>
        <p:blipFill>
          <a:blip r:embed="rId4" cstate="print">
            <a:extLst>
              <a:ext uri="{28A0092B-C50C-407E-A947-70E740481C1C}">
                <a14:useLocalDpi xmlns:a14="http://schemas.microsoft.com/office/drawing/2010/main" xmlns="" val="0"/>
              </a:ext>
            </a:extLst>
          </a:blip>
          <a:stretch>
            <a:fillRect/>
          </a:stretch>
        </p:blipFill>
        <p:spPr>
          <a:xfrm>
            <a:off x="5539840" y="923379"/>
            <a:ext cx="3300939" cy="2305863"/>
          </a:xfrm>
          <a:prstGeom prst="rect">
            <a:avLst/>
          </a:prstGeom>
        </p:spPr>
      </p:pic>
      <p:pic>
        <p:nvPicPr>
          <p:cNvPr id="19" name="18 Imagen"/>
          <p:cNvPicPr>
            <a:picLocks noChangeAspect="1"/>
          </p:cNvPicPr>
          <p:nvPr/>
        </p:nvPicPr>
        <p:blipFill rotWithShape="1">
          <a:blip r:embed="rId5" cstate="print">
            <a:extLst>
              <a:ext uri="{28A0092B-C50C-407E-A947-70E740481C1C}">
                <a14:useLocalDpi xmlns:a14="http://schemas.microsoft.com/office/drawing/2010/main" xmlns="" val="0"/>
              </a:ext>
            </a:extLst>
          </a:blip>
          <a:srcRect t="20729" r="8527"/>
          <a:stretch/>
        </p:blipFill>
        <p:spPr>
          <a:xfrm>
            <a:off x="6010339" y="3307293"/>
            <a:ext cx="2359941" cy="1419861"/>
          </a:xfrm>
          <a:prstGeom prst="rect">
            <a:avLst/>
          </a:prstGeom>
        </p:spPr>
      </p:pic>
      <p:pic>
        <p:nvPicPr>
          <p:cNvPr id="21" name="Imagen 9">
            <a:extLst>
              <a:ext uri="{FF2B5EF4-FFF2-40B4-BE49-F238E27FC236}">
                <a16:creationId xmlns:a16="http://schemas.microsoft.com/office/drawing/2014/main" xmlns="" id="{F804F20B-A1CE-4695-8DF4-92DD8BB6C554}"/>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flipH="1">
            <a:off x="8767273" y="4850448"/>
            <a:ext cx="240353" cy="240353"/>
          </a:xfrm>
          <a:prstGeom prst="rect">
            <a:avLst/>
          </a:prstGeom>
        </p:spPr>
      </p:pic>
      <p:pic>
        <p:nvPicPr>
          <p:cNvPr id="22" name="Picture 2" descr="C:\Users\Alberto\Downloads\Oximesa-Nippon-Gases transparente_1.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852944" y="4856100"/>
            <a:ext cx="881921" cy="254449"/>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Rectángulo 16">
            <a:extLst>
              <a:ext uri="{FF2B5EF4-FFF2-40B4-BE49-F238E27FC236}">
                <a16:creationId xmlns:a16="http://schemas.microsoft.com/office/drawing/2014/main" xmlns="" id="{D9F9F883-F82B-468E-BED8-66E86FF5896F}"/>
              </a:ext>
            </a:extLst>
          </p:cNvPr>
          <p:cNvSpPr/>
          <p:nvPr/>
        </p:nvSpPr>
        <p:spPr>
          <a:xfrm>
            <a:off x="121865" y="4891888"/>
            <a:ext cx="7955972" cy="207749"/>
          </a:xfrm>
          <a:prstGeom prst="rect">
            <a:avLst/>
          </a:prstGeom>
        </p:spPr>
        <p:txBody>
          <a:bodyPr wrap="square" lIns="68580" tIns="34290" rIns="68580" bIns="34290">
            <a:spAutoFit/>
          </a:bodyPr>
          <a:lstStyle/>
          <a:p>
            <a:r>
              <a:rPr lang="es-ES" sz="900" dirty="0">
                <a:solidFill>
                  <a:schemeClr val="accent1">
                    <a:lumMod val="75000"/>
                  </a:schemeClr>
                </a:solidFill>
                <a:latin typeface="Arial" panose="020B0604020202020204" pitchFamily="34" charset="0"/>
                <a:ea typeface="Arial" panose="020B0604020202020204" pitchFamily="34" charset="0"/>
              </a:rPr>
              <a:t>Este trabajo de investigación llevado a cabo con el soporte no condicionado de </a:t>
            </a:r>
            <a:r>
              <a:rPr lang="es-ES" sz="900" dirty="0" err="1">
                <a:solidFill>
                  <a:schemeClr val="accent1">
                    <a:lumMod val="75000"/>
                  </a:schemeClr>
                </a:solidFill>
                <a:latin typeface="Arial" panose="020B0604020202020204" pitchFamily="34" charset="0"/>
                <a:ea typeface="Arial" panose="020B0604020202020204" pitchFamily="34" charset="0"/>
              </a:rPr>
              <a:t>Oximesa</a:t>
            </a:r>
            <a:r>
              <a:rPr lang="es-ES" sz="900" dirty="0">
                <a:solidFill>
                  <a:schemeClr val="accent1">
                    <a:lumMod val="75000"/>
                  </a:schemeClr>
                </a:solidFill>
                <a:latin typeface="Arial" panose="020B0604020202020204" pitchFamily="34" charset="0"/>
                <a:ea typeface="Arial" panose="020B0604020202020204" pitchFamily="34" charset="0"/>
              </a:rPr>
              <a:t>, a través del acuerdo de colaboración del Aula </a:t>
            </a:r>
            <a:r>
              <a:rPr lang="es-ES" sz="900" dirty="0" err="1">
                <a:solidFill>
                  <a:schemeClr val="accent1">
                    <a:lumMod val="75000"/>
                  </a:schemeClr>
                </a:solidFill>
                <a:latin typeface="Arial" panose="020B0604020202020204" pitchFamily="34" charset="0"/>
                <a:ea typeface="Arial" panose="020B0604020202020204" pitchFamily="34" charset="0"/>
              </a:rPr>
              <a:t>Oximesa</a:t>
            </a:r>
            <a:r>
              <a:rPr lang="es-ES" sz="900" dirty="0">
                <a:solidFill>
                  <a:schemeClr val="accent1">
                    <a:lumMod val="75000"/>
                  </a:schemeClr>
                </a:solidFill>
                <a:latin typeface="Arial" panose="020B0604020202020204" pitchFamily="34" charset="0"/>
                <a:ea typeface="Arial" panose="020B0604020202020204" pitchFamily="34" charset="0"/>
              </a:rPr>
              <a:t>-UGR.</a:t>
            </a:r>
            <a:endParaRPr lang="es-ES" sz="900" dirty="0">
              <a:solidFill>
                <a:schemeClr val="accent1">
                  <a:lumMod val="75000"/>
                </a:schemeClr>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xmlns="" val="908847626"/>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339</TotalTime>
  <Words>561</Words>
  <Application>Microsoft Office PowerPoint</Application>
  <PresentationFormat>Presentación en pantalla (16:9)</PresentationFormat>
  <Paragraphs>22</Paragraphs>
  <Slides>2</Slides>
  <Notes>1</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Office Theme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Antonio Dueñas Ruiz</dc:creator>
  <cp:lastModifiedBy>LUNA</cp:lastModifiedBy>
  <cp:revision>53</cp:revision>
  <dcterms:created xsi:type="dcterms:W3CDTF">2018-02-12T10:54:43Z</dcterms:created>
  <dcterms:modified xsi:type="dcterms:W3CDTF">2020-06-02T10:48:14Z</dcterms:modified>
</cp:coreProperties>
</file>