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017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03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051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06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086" algn="l" defTabSz="914034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103" algn="l" defTabSz="914034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9120" algn="l" defTabSz="914034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6137" algn="l" defTabSz="914034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1" y="1597822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1" y="2914651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0E517-3E97-4DF2-91AF-2790B99D391B}" type="datetimeFigureOut">
              <a:rPr lang="es-ES"/>
              <a:pPr>
                <a:defRPr/>
              </a:pPr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956F6F-BA69-40DB-ACCA-D7D920889D67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84FBD-1B1D-4D92-9061-74AA3B0386EE}" type="datetimeFigureOut">
              <a:rPr lang="es-ES"/>
              <a:pPr>
                <a:defRPr/>
              </a:pPr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525426-B690-406A-9060-C91D5144CFA4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5" y="3305178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5" y="2180036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0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1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1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1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EE653-28FC-453B-AE75-CA311CA76735}" type="datetimeFigureOut">
              <a:rPr lang="es-ES"/>
              <a:pPr>
                <a:defRPr/>
              </a:pPr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09B9F5-7400-4B76-9F04-410486B9718F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8F5D8-421E-43AD-8999-1DA2E7D3AB4C}" type="datetimeFigureOut">
              <a:rPr lang="es-ES"/>
              <a:pPr>
                <a:defRPr/>
              </a:pPr>
              <a:t>27/05/2020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948CF-CF2A-4A16-A746-CF0F48F91B05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7" indent="0">
              <a:buNone/>
              <a:defRPr sz="2000" b="1"/>
            </a:lvl2pPr>
            <a:lvl3pPr marL="914034" indent="0">
              <a:buNone/>
              <a:defRPr sz="1800" b="1"/>
            </a:lvl3pPr>
            <a:lvl4pPr marL="1371051" indent="0">
              <a:buNone/>
              <a:defRPr sz="1600" b="1"/>
            </a:lvl4pPr>
            <a:lvl5pPr marL="1828068" indent="0">
              <a:buNone/>
              <a:defRPr sz="1600" b="1"/>
            </a:lvl5pPr>
            <a:lvl6pPr marL="2285086" indent="0">
              <a:buNone/>
              <a:defRPr sz="1600" b="1"/>
            </a:lvl6pPr>
            <a:lvl7pPr marL="2742103" indent="0">
              <a:buNone/>
              <a:defRPr sz="1600" b="1"/>
            </a:lvl7pPr>
            <a:lvl8pPr marL="3199120" indent="0">
              <a:buNone/>
              <a:defRPr sz="1600" b="1"/>
            </a:lvl8pPr>
            <a:lvl9pPr marL="3656137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7" indent="0">
              <a:buNone/>
              <a:defRPr sz="2000" b="1"/>
            </a:lvl2pPr>
            <a:lvl3pPr marL="914034" indent="0">
              <a:buNone/>
              <a:defRPr sz="1800" b="1"/>
            </a:lvl3pPr>
            <a:lvl4pPr marL="1371051" indent="0">
              <a:buNone/>
              <a:defRPr sz="1600" b="1"/>
            </a:lvl4pPr>
            <a:lvl5pPr marL="1828068" indent="0">
              <a:buNone/>
              <a:defRPr sz="1600" b="1"/>
            </a:lvl5pPr>
            <a:lvl6pPr marL="2285086" indent="0">
              <a:buNone/>
              <a:defRPr sz="1600" b="1"/>
            </a:lvl6pPr>
            <a:lvl7pPr marL="2742103" indent="0">
              <a:buNone/>
              <a:defRPr sz="1600" b="1"/>
            </a:lvl7pPr>
            <a:lvl8pPr marL="3199120" indent="0">
              <a:buNone/>
              <a:defRPr sz="1600" b="1"/>
            </a:lvl8pPr>
            <a:lvl9pPr marL="3656137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30" y="1631157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9F3EC-B47E-4FA7-8D57-15BAFAF94EA7}" type="datetimeFigureOut">
              <a:rPr lang="es-ES"/>
              <a:pPr>
                <a:defRPr/>
              </a:pPr>
              <a:t>27/05/2020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C34D74-64F3-4937-8EA6-A63E3AE5CB77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B8987-18AB-41FD-B620-CFE7299EBE37}" type="datetimeFigureOut">
              <a:rPr lang="es-ES"/>
              <a:pPr>
                <a:defRPr/>
              </a:pPr>
              <a:t>27/05/2020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886E6-D58D-4FE7-9C2A-4E56ED1143C7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CA31D-77E3-46FC-A0ED-29961A8B2515}" type="datetimeFigureOut">
              <a:rPr lang="es-ES"/>
              <a:pPr>
                <a:defRPr/>
              </a:pPr>
              <a:t>27/05/2020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CACA72-59ED-49F6-A15F-429B12D9F660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4" y="204789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4" y="1076330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017" indent="0">
              <a:buNone/>
              <a:defRPr sz="1200"/>
            </a:lvl2pPr>
            <a:lvl3pPr marL="914034" indent="0">
              <a:buNone/>
              <a:defRPr sz="1000"/>
            </a:lvl3pPr>
            <a:lvl4pPr marL="1371051" indent="0">
              <a:buNone/>
              <a:defRPr sz="900"/>
            </a:lvl4pPr>
            <a:lvl5pPr marL="1828068" indent="0">
              <a:buNone/>
              <a:defRPr sz="900"/>
            </a:lvl5pPr>
            <a:lvl6pPr marL="2285086" indent="0">
              <a:buNone/>
              <a:defRPr sz="900"/>
            </a:lvl6pPr>
            <a:lvl7pPr marL="2742103" indent="0">
              <a:buNone/>
              <a:defRPr sz="900"/>
            </a:lvl7pPr>
            <a:lvl8pPr marL="3199120" indent="0">
              <a:buNone/>
              <a:defRPr sz="900"/>
            </a:lvl8pPr>
            <a:lvl9pPr marL="3656137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F5D0D-23BC-41FB-BA88-865FD247F5F8}" type="datetimeFigureOut">
              <a:rPr lang="es-ES"/>
              <a:pPr>
                <a:defRPr/>
              </a:pPr>
              <a:t>27/05/2020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78CA20-5F20-4CE8-BFC6-007C29DC7EE4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2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3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17" indent="0">
              <a:buNone/>
              <a:defRPr sz="2800"/>
            </a:lvl2pPr>
            <a:lvl3pPr marL="914034" indent="0">
              <a:buNone/>
              <a:defRPr sz="2400"/>
            </a:lvl3pPr>
            <a:lvl4pPr marL="1371051" indent="0">
              <a:buNone/>
              <a:defRPr sz="2000"/>
            </a:lvl4pPr>
            <a:lvl5pPr marL="1828068" indent="0">
              <a:buNone/>
              <a:defRPr sz="2000"/>
            </a:lvl5pPr>
            <a:lvl6pPr marL="2285086" indent="0">
              <a:buNone/>
              <a:defRPr sz="2000"/>
            </a:lvl6pPr>
            <a:lvl7pPr marL="2742103" indent="0">
              <a:buNone/>
              <a:defRPr sz="2000"/>
            </a:lvl7pPr>
            <a:lvl8pPr marL="3199120" indent="0">
              <a:buNone/>
              <a:defRPr sz="2000"/>
            </a:lvl8pPr>
            <a:lvl9pPr marL="3656137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8"/>
          </a:xfrm>
        </p:spPr>
        <p:txBody>
          <a:bodyPr/>
          <a:lstStyle>
            <a:lvl1pPr marL="0" indent="0">
              <a:buNone/>
              <a:defRPr sz="1400"/>
            </a:lvl1pPr>
            <a:lvl2pPr marL="457017" indent="0">
              <a:buNone/>
              <a:defRPr sz="1200"/>
            </a:lvl2pPr>
            <a:lvl3pPr marL="914034" indent="0">
              <a:buNone/>
              <a:defRPr sz="1000"/>
            </a:lvl3pPr>
            <a:lvl4pPr marL="1371051" indent="0">
              <a:buNone/>
              <a:defRPr sz="900"/>
            </a:lvl4pPr>
            <a:lvl5pPr marL="1828068" indent="0">
              <a:buNone/>
              <a:defRPr sz="900"/>
            </a:lvl5pPr>
            <a:lvl6pPr marL="2285086" indent="0">
              <a:buNone/>
              <a:defRPr sz="900"/>
            </a:lvl6pPr>
            <a:lvl7pPr marL="2742103" indent="0">
              <a:buNone/>
              <a:defRPr sz="900"/>
            </a:lvl7pPr>
            <a:lvl8pPr marL="3199120" indent="0">
              <a:buNone/>
              <a:defRPr sz="900"/>
            </a:lvl8pPr>
            <a:lvl9pPr marL="3656137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05D82-16E3-4953-81A8-931231825657}" type="datetimeFigureOut">
              <a:rPr lang="es-ES"/>
              <a:pPr>
                <a:defRPr/>
              </a:pPr>
              <a:t>27/05/2020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C1C1B-A5CC-48F8-A7D1-7AE9FF3D45E2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77E62-55BC-4076-93C3-14644A7862FC}" type="datetimeFigureOut">
              <a:rPr lang="es-ES"/>
              <a:pPr>
                <a:defRPr/>
              </a:pPr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A471EA-9E66-44C6-AE70-7CE558FE6C61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4AE5B-4768-4961-8C5F-AB65B54E87FD}" type="datetimeFigureOut">
              <a:rPr lang="es-ES"/>
              <a:pPr>
                <a:defRPr/>
              </a:pPr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DA0029-A17D-4109-B98C-5200DFFB8340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042" y="206312"/>
            <a:ext cx="8229917" cy="856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3" tIns="45702" rIns="91403" bIns="4570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042" y="1199780"/>
            <a:ext cx="8229917" cy="339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041" y="4767378"/>
            <a:ext cx="2134447" cy="274553"/>
          </a:xfrm>
          <a:prstGeom prst="rect">
            <a:avLst/>
          </a:prstGeom>
        </p:spPr>
        <p:txBody>
          <a:bodyPr vert="horz" lIns="91403" tIns="45702" rIns="91403" bIns="45702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FCA706-3E48-4178-B447-FF8CA9FF5A0C}" type="datetimeFigureOut">
              <a:rPr lang="es-ES"/>
              <a:pPr>
                <a:defRPr/>
              </a:pPr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703" y="4767378"/>
            <a:ext cx="2894595" cy="274553"/>
          </a:xfrm>
          <a:prstGeom prst="rect">
            <a:avLst/>
          </a:prstGeom>
        </p:spPr>
        <p:txBody>
          <a:bodyPr vert="horz" lIns="91403" tIns="45702" rIns="91403" bIns="45702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2513" y="4767378"/>
            <a:ext cx="2134446" cy="274553"/>
          </a:xfrm>
          <a:prstGeom prst="rect">
            <a:avLst/>
          </a:prstGeom>
        </p:spPr>
        <p:txBody>
          <a:bodyPr vert="horz" wrap="square" lIns="91403" tIns="45702" rIns="91403" bIns="45702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147EAEAA-968C-461D-BD4A-3BA828E01331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01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03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05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06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763" indent="-3427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53" indent="-28563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43" indent="-22850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0" indent="-22850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577" indent="-22850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594" indent="-228509" algn="l" defTabSz="9140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611" indent="-228509" algn="l" defTabSz="9140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628" indent="-228509" algn="l" defTabSz="9140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646" indent="-228509" algn="l" defTabSz="91403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7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34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51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68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86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03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20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37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2 Subtítulo"/>
          <p:cNvSpPr>
            <a:spLocks noGrp="1"/>
          </p:cNvSpPr>
          <p:nvPr>
            <p:ph type="subTitle" idx="1"/>
          </p:nvPr>
        </p:nvSpPr>
        <p:spPr>
          <a:xfrm>
            <a:off x="396738" y="4588047"/>
            <a:ext cx="3165964" cy="3024841"/>
          </a:xfrm>
        </p:spPr>
        <p:txBody>
          <a:bodyPr/>
          <a:lstStyle/>
          <a:p>
            <a:pPr algn="l" eaLnBrk="1" hangingPunct="1">
              <a:lnSpc>
                <a:spcPct val="120000"/>
              </a:lnSpc>
            </a:pPr>
            <a:endParaRPr lang="es-ES" altLang="es-ES" sz="9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l" eaLnBrk="1" hangingPunct="1">
              <a:lnSpc>
                <a:spcPct val="120000"/>
              </a:lnSpc>
            </a:pPr>
            <a:endParaRPr lang="es-ES" altLang="es-ES" sz="9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just" eaLnBrk="1" hangingPunct="1"/>
            <a:endParaRPr lang="es-ES" altLang="es-ES" sz="9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l" eaLnBrk="1" hangingPunct="1">
              <a:lnSpc>
                <a:spcPct val="120000"/>
              </a:lnSpc>
            </a:pPr>
            <a:endParaRPr lang="es-ES" altLang="es-ES" sz="1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180912" y="123787"/>
            <a:ext cx="8782176" cy="136800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03" tIns="45702" rIns="91403" bIns="4570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s-ES" altLang="es-ES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 eaLnBrk="1" hangingPunct="1">
              <a:defRPr/>
            </a:pPr>
            <a:r>
              <a:rPr lang="es-ES" altLang="es-ES" sz="2000" b="1" dirty="0">
                <a:solidFill>
                  <a:srgbClr val="000000"/>
                </a:solidFill>
              </a:rPr>
              <a:t>MORTALIDAD DE LOS FUMADORES </a:t>
            </a:r>
          </a:p>
          <a:p>
            <a:pPr algn="ctr" eaLnBrk="1" hangingPunct="1">
              <a:defRPr/>
            </a:pPr>
            <a:r>
              <a:rPr lang="es-ES" altLang="es-ES" sz="2000" b="1" dirty="0">
                <a:solidFill>
                  <a:srgbClr val="000000"/>
                </a:solidFill>
              </a:rPr>
              <a:t>TRAS UN INGRESO HOSPITALARIO</a:t>
            </a:r>
          </a:p>
          <a:p>
            <a:pPr algn="ctr" eaLnBrk="1" hangingPunct="1">
              <a:defRPr/>
            </a:pPr>
            <a:endParaRPr lang="es-ES" altLang="es-ES" sz="800" dirty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es-ES" altLang="es-ES" sz="800" dirty="0">
                <a:solidFill>
                  <a:srgbClr val="000000"/>
                </a:solidFill>
              </a:rPr>
              <a:t>N.M. Reina Marfil , E. Cabrera César , A. Martínez Mesa, </a:t>
            </a:r>
          </a:p>
          <a:p>
            <a:pPr algn="ctr" eaLnBrk="1" hangingPunct="1">
              <a:defRPr/>
            </a:pPr>
            <a:r>
              <a:rPr lang="es-ES" altLang="es-ES" sz="800" dirty="0">
                <a:solidFill>
                  <a:srgbClr val="000000"/>
                </a:solidFill>
              </a:rPr>
              <a:t>A. Aguilar Gómez, E. Sánchez Álvarez, J.L. Velasco Garrido . </a:t>
            </a:r>
          </a:p>
          <a:p>
            <a:pPr algn="ctr" eaLnBrk="1" hangingPunct="1">
              <a:defRPr/>
            </a:pPr>
            <a:r>
              <a:rPr lang="es-ES" altLang="es-ES" sz="800" dirty="0">
                <a:solidFill>
                  <a:srgbClr val="000000"/>
                </a:solidFill>
              </a:rPr>
              <a:t>Servicio de Neumología. Hospital Universitario Virgen de la Victoria. Málaga.</a:t>
            </a:r>
          </a:p>
          <a:p>
            <a:pPr algn="ctr" eaLnBrk="1" hangingPunct="1">
              <a:defRPr/>
            </a:pPr>
            <a:endParaRPr lang="es-ES" altLang="es-ES" sz="800" dirty="0">
              <a:solidFill>
                <a:srgbClr val="000000"/>
              </a:solidFill>
            </a:endParaRPr>
          </a:p>
        </p:txBody>
      </p:sp>
      <p:sp>
        <p:nvSpPr>
          <p:cNvPr id="2052" name="AutoShape 2" descr="Resultado de imagen de hospital virgen de la victoria"/>
          <p:cNvSpPr>
            <a:spLocks noChangeAspect="1" noChangeArrowheads="1"/>
          </p:cNvSpPr>
          <p:nvPr/>
        </p:nvSpPr>
        <p:spPr bwMode="auto">
          <a:xfrm>
            <a:off x="157109" y="-136483"/>
            <a:ext cx="298346" cy="298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3" tIns="45702" rIns="91403" bIns="45702"/>
          <a:lstStyle/>
          <a:p>
            <a:pPr eaLnBrk="1" hangingPunct="1"/>
            <a:endParaRPr lang="es-ES" altLang="es-ES">
              <a:latin typeface="Calibri" pitchFamily="34" charset="0"/>
            </a:endParaRPr>
          </a:p>
        </p:txBody>
      </p:sp>
      <p:pic>
        <p:nvPicPr>
          <p:cNvPr id="2053" name="Picture 3" descr="C:\Users\Nuria\Desktop\huvv.jpg"/>
          <p:cNvPicPr>
            <a:picLocks noChangeAspect="1" noChangeArrowheads="1"/>
          </p:cNvPicPr>
          <p:nvPr/>
        </p:nvPicPr>
        <p:blipFill>
          <a:blip r:embed="rId2"/>
          <a:srcRect l="4259" r="6300"/>
          <a:stretch>
            <a:fillRect/>
          </a:stretch>
        </p:blipFill>
        <p:spPr bwMode="auto">
          <a:xfrm>
            <a:off x="252326" y="385644"/>
            <a:ext cx="2072555" cy="587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4" descr="C:\Users\Nuria\Desktop\neumosur.jpeg"/>
          <p:cNvPicPr>
            <a:picLocks noChangeAspect="1" noChangeArrowheads="1"/>
          </p:cNvPicPr>
          <p:nvPr/>
        </p:nvPicPr>
        <p:blipFill>
          <a:blip r:embed="rId3"/>
          <a:srcRect t="5730" b="8337"/>
          <a:stretch>
            <a:fillRect/>
          </a:stretch>
        </p:blipFill>
        <p:spPr bwMode="auto">
          <a:xfrm>
            <a:off x="7379313" y="279314"/>
            <a:ext cx="1180690" cy="85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 redondeado"/>
          <p:cNvSpPr/>
          <p:nvPr/>
        </p:nvSpPr>
        <p:spPr>
          <a:xfrm>
            <a:off x="325325" y="1715558"/>
            <a:ext cx="3527787" cy="1356893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03" tIns="45702" rIns="91403" bIns="45702" anchor="ctr"/>
          <a:lstStyle/>
          <a:p>
            <a:pPr algn="just" eaLnBrk="1" hangingPunct="1">
              <a:defRPr/>
            </a:pPr>
            <a:r>
              <a:rPr lang="es-ES" sz="1200" b="1" u="sng" dirty="0">
                <a:latin typeface="Arial" pitchFamily="34" charset="0"/>
                <a:cs typeface="Arial" pitchFamily="34" charset="0"/>
              </a:rPr>
              <a:t>Introducción</a:t>
            </a:r>
          </a:p>
          <a:p>
            <a:pPr algn="just" eaLnBrk="1" hangingPunct="1">
              <a:defRPr/>
            </a:pPr>
            <a:r>
              <a:rPr lang="es-ES" sz="900" dirty="0">
                <a:latin typeface="Arial" pitchFamily="34" charset="0"/>
                <a:cs typeface="Arial" pitchFamily="34" charset="0"/>
              </a:rPr>
              <a:t>El consumo de tabaco es una de las causas principales de empeoramiento de la mayoría de las enfermedades por las que los pacientes ingresan en neumología y más del 40% de las muertes relacionadas con el tabaco se deben a enfermedades pulmonares. El objetivo del trabajo ha sido analizar la mortalidad en fumadores que fueron hospitalizados y sus características.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325325" y="3220045"/>
            <a:ext cx="3527787" cy="1423547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03" tIns="45702" rIns="91403" bIns="4570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es-ES" altLang="es-ES" sz="1200" b="1" u="sng" dirty="0">
                <a:solidFill>
                  <a:srgbClr val="000000"/>
                </a:solidFill>
              </a:rPr>
              <a:t>Metodología</a:t>
            </a:r>
          </a:p>
          <a:p>
            <a:pPr algn="just" eaLnBrk="1" hangingPunct="1">
              <a:defRPr/>
            </a:pPr>
            <a:r>
              <a:rPr lang="es-ES" altLang="es-ES" sz="900" dirty="0">
                <a:solidFill>
                  <a:srgbClr val="000000"/>
                </a:solidFill>
              </a:rPr>
              <a:t>Se ha realizado un estudio retrospectivo de pacientes fumadores que habían ingresaron en 2017/2018, evaluando los fallecimientos en función de si continuaron con el hábito tabáquico tras el alta. Todos estos pacientes recibieron intervención avanzada durante su ingreso hospitalario asignándosele terapia sustitutiva con nicotina o </a:t>
            </a:r>
            <a:r>
              <a:rPr lang="es-ES" altLang="es-ES" sz="900" dirty="0" err="1">
                <a:solidFill>
                  <a:srgbClr val="000000"/>
                </a:solidFill>
              </a:rPr>
              <a:t>vareniclina</a:t>
            </a:r>
            <a:r>
              <a:rPr lang="es-ES" altLang="es-ES" sz="900" dirty="0">
                <a:solidFill>
                  <a:srgbClr val="000000"/>
                </a:solidFill>
              </a:rPr>
              <a:t> y siguiéndose en consulta. Se analizaron variables demográficas y clínicas.</a:t>
            </a:r>
          </a:p>
        </p:txBody>
      </p:sp>
      <p:sp>
        <p:nvSpPr>
          <p:cNvPr id="2057" name="11 Rectángulo"/>
          <p:cNvSpPr>
            <a:spLocks noChangeArrowheads="1"/>
          </p:cNvSpPr>
          <p:nvPr/>
        </p:nvSpPr>
        <p:spPr bwMode="auto">
          <a:xfrm>
            <a:off x="2269337" y="555454"/>
            <a:ext cx="4570413" cy="36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3" tIns="45702" rIns="91403" bIns="45702">
            <a:spAutoFit/>
          </a:bodyPr>
          <a:lstStyle/>
          <a:p>
            <a:pPr eaLnBrk="1" hangingPunct="1"/>
            <a:r>
              <a:rPr lang="es-ES" altLang="es-ES"/>
              <a:t> 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4356176" y="1780625"/>
            <a:ext cx="4175262" cy="2888358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03" tIns="45702" rIns="91403" bIns="4570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es-ES" altLang="es-ES" sz="1200" b="1" u="sng" dirty="0">
                <a:solidFill>
                  <a:srgbClr val="000000"/>
                </a:solidFill>
              </a:rPr>
              <a:t>Resultados</a:t>
            </a:r>
          </a:p>
          <a:p>
            <a:pPr algn="just" eaLnBrk="1" hangingPunct="1">
              <a:defRPr/>
            </a:pPr>
            <a:r>
              <a:rPr lang="es-ES" altLang="es-ES" sz="900" dirty="0">
                <a:solidFill>
                  <a:srgbClr val="000000"/>
                </a:solidFill>
              </a:rPr>
              <a:t>Se analizaron 78 fumadores, 50 hombres (64%). La edad media era 54 años, con consumo medio de 25 cigarros al día. 43 recibieron parches (55%) y 35 </a:t>
            </a:r>
            <a:r>
              <a:rPr lang="es-ES" altLang="es-ES" sz="900" dirty="0" err="1">
                <a:solidFill>
                  <a:srgbClr val="000000"/>
                </a:solidFill>
              </a:rPr>
              <a:t>champix</a:t>
            </a:r>
            <a:r>
              <a:rPr lang="es-ES" altLang="es-ES" sz="900" dirty="0">
                <a:solidFill>
                  <a:srgbClr val="000000"/>
                </a:solidFill>
              </a:rPr>
              <a:t> (45%). 45 (58%) habían hecho intentos previos de abandono. Las cifras de abstinencia a los 15 días era 62 (79%), al mes 55 (71%), a los tres meses 47 (58%). A los 18-24 meses, sólo se pudo analizar el tabaquismo en 60 pacientes; 26 (43%) se mantenían sin fumar. Al alta habían continuado tratamiento farmacológico 26 a los 15 días (33%) y al mes 12 (15%). Se evaluó los fallecimientos a fecha noviembre/2019, que fue del 21% (16). De estos, 11 pacientes (69%) habían continuado fumando tras el alta, 3 se habían mantenido en abstinencia (19%) y 2 no tenían registrado datos sobre tabaquismo. Los fallecidos tenía una edad media de 61 años y los que seguían vivos, 51.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2 Rectángulo redondeado"/>
          <p:cNvSpPr/>
          <p:nvPr/>
        </p:nvSpPr>
        <p:spPr>
          <a:xfrm>
            <a:off x="180912" y="123787"/>
            <a:ext cx="8782176" cy="136800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03" tIns="45702" rIns="91403" bIns="4570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s-ES" altLang="es-ES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 eaLnBrk="1" hangingPunct="1">
              <a:defRPr/>
            </a:pPr>
            <a:r>
              <a:rPr lang="es-ES" altLang="es-ES" sz="2000" b="1" dirty="0">
                <a:solidFill>
                  <a:srgbClr val="000000"/>
                </a:solidFill>
              </a:rPr>
              <a:t>MORTALIDAD DE LOS FUMADORES </a:t>
            </a:r>
          </a:p>
          <a:p>
            <a:pPr algn="ctr" eaLnBrk="1" hangingPunct="1">
              <a:defRPr/>
            </a:pPr>
            <a:r>
              <a:rPr lang="es-ES" altLang="es-ES" sz="2000" b="1" dirty="0">
                <a:solidFill>
                  <a:srgbClr val="000000"/>
                </a:solidFill>
              </a:rPr>
              <a:t>TRAS UN INGRESO HOSPITALARIO</a:t>
            </a:r>
          </a:p>
          <a:p>
            <a:pPr algn="ctr" eaLnBrk="1" hangingPunct="1">
              <a:defRPr/>
            </a:pPr>
            <a:endParaRPr lang="es-ES" altLang="es-ES" sz="800" dirty="0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r>
              <a:rPr lang="es-ES" altLang="es-ES" sz="800" dirty="0">
                <a:solidFill>
                  <a:srgbClr val="000000"/>
                </a:solidFill>
              </a:rPr>
              <a:t>N.M. Reina Marfil , E. Cabrera César , A. Martínez Mesa, </a:t>
            </a:r>
          </a:p>
          <a:p>
            <a:pPr algn="ctr" eaLnBrk="1" hangingPunct="1">
              <a:defRPr/>
            </a:pPr>
            <a:r>
              <a:rPr lang="es-ES" altLang="es-ES" sz="800" dirty="0">
                <a:solidFill>
                  <a:srgbClr val="000000"/>
                </a:solidFill>
              </a:rPr>
              <a:t>A. Aguilar Gómez, E. Sánchez Álvarez, J.L. Velasco Garrido . </a:t>
            </a:r>
          </a:p>
          <a:p>
            <a:pPr algn="ctr" eaLnBrk="1" hangingPunct="1">
              <a:defRPr/>
            </a:pPr>
            <a:r>
              <a:rPr lang="es-ES" altLang="es-ES" sz="800" dirty="0">
                <a:solidFill>
                  <a:srgbClr val="000000"/>
                </a:solidFill>
              </a:rPr>
              <a:t>Servicio de Neumología. Hospital Universitario Virgen de la Victoria. Málaga.</a:t>
            </a:r>
          </a:p>
          <a:p>
            <a:pPr algn="ctr" eaLnBrk="1" hangingPunct="1">
              <a:defRPr/>
            </a:pPr>
            <a:endParaRPr lang="es-ES" altLang="es-ES" sz="800" dirty="0">
              <a:solidFill>
                <a:srgbClr val="000000"/>
              </a:solidFill>
            </a:endParaRPr>
          </a:p>
        </p:txBody>
      </p:sp>
      <p:sp>
        <p:nvSpPr>
          <p:cNvPr id="3075" name="2 Subtítulo"/>
          <p:cNvSpPr txBox="1">
            <a:spLocks/>
          </p:cNvSpPr>
          <p:nvPr/>
        </p:nvSpPr>
        <p:spPr bwMode="auto">
          <a:xfrm>
            <a:off x="5363888" y="4532501"/>
            <a:ext cx="4173676" cy="1221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3" tIns="45702" rIns="91403" bIns="45702"/>
          <a:lstStyle/>
          <a:p>
            <a:pPr eaLnBrk="1" hangingPunct="1"/>
            <a:endParaRPr lang="es-ES" altLang="es-ES" sz="900" dirty="0"/>
          </a:p>
        </p:txBody>
      </p:sp>
      <p:sp>
        <p:nvSpPr>
          <p:cNvPr id="10" name="9 Rectángulo redondeado"/>
          <p:cNvSpPr/>
          <p:nvPr/>
        </p:nvSpPr>
        <p:spPr>
          <a:xfrm>
            <a:off x="4211762" y="3220044"/>
            <a:ext cx="4462501" cy="1583836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03" tIns="45702" rIns="91403" bIns="4570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es-ES" altLang="es-ES" sz="1200" b="1" u="sng" dirty="0">
                <a:solidFill>
                  <a:srgbClr val="000000"/>
                </a:solidFill>
              </a:rPr>
              <a:t>Conclusiones</a:t>
            </a:r>
          </a:p>
          <a:p>
            <a:pPr algn="just" eaLnBrk="1" hangingPunct="1">
              <a:defRPr/>
            </a:pPr>
            <a:r>
              <a:rPr lang="es-ES" altLang="es-ES" sz="900" dirty="0">
                <a:solidFill>
                  <a:srgbClr val="000000"/>
                </a:solidFill>
              </a:rPr>
              <a:t>Los fumadores que requieren ingreso en neumología presentaron una elevada mortalidad. Los fallecidos habían continuando fumando en su gran mayoría tras el alta hospitalaria. Eran más mayores y con IPA más elevado, siendo más de la mitad ingresados por cáncer seguido por la agudización de EPOC. Aquellos fumadores que fallecieron tuvieron más visitas a urgencias y más ingresos hospitalarios tras el alta. Por ello, es imprescindible aprovechar la oportunidad que brinda el ingreso hospitalario para ayudar a los enfermos a dejar de fumar y así reducir visitas a urgencias, reingresos y muertes</a:t>
            </a:r>
          </a:p>
        </p:txBody>
      </p:sp>
      <p:sp>
        <p:nvSpPr>
          <p:cNvPr id="11" name="10 Rectángulo redondeado"/>
          <p:cNvSpPr/>
          <p:nvPr/>
        </p:nvSpPr>
        <p:spPr>
          <a:xfrm>
            <a:off x="396737" y="1707623"/>
            <a:ext cx="3238963" cy="3096257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03" tIns="45702" rIns="91403" bIns="4570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es-ES" altLang="es-ES" sz="1200" b="1" u="sng" dirty="0">
                <a:solidFill>
                  <a:srgbClr val="000000"/>
                </a:solidFill>
              </a:rPr>
              <a:t>Resultados</a:t>
            </a:r>
          </a:p>
          <a:p>
            <a:pPr algn="just" eaLnBrk="1" hangingPunct="1">
              <a:defRPr/>
            </a:pPr>
            <a:r>
              <a:rPr lang="es-ES" altLang="es-ES" sz="900" dirty="0">
                <a:solidFill>
                  <a:srgbClr val="000000"/>
                </a:solidFill>
              </a:rPr>
              <a:t>El IPA era de 49 y 45 paquetes año respectivamente. Entre los fallecidos, el motivo de ingreso más frecuente fue cáncer (10 pacientes, 63%), seguido de agudización de EPOC (4-25%). Entre los que no fallecieron, el diagnóstico más frecuente fue agudización de EPOC (22 enfermos, 35%), seguido por cáncer (10-16%). El 36% (28) tuvieron visitas a urgencias por enfermedades cardiorrespiratorias en el periodo de seguimiento. Entre los fallecidos, 6 habían acudido a urgencias (38%), con una media de 0.69 asistencias; entre los que continuaban vivos, 22 (35%) tuvieron asistencias urgentes, con una media de 1.31 valoraciones. El 29% (23) de los enfermos volvieron a ingresar, 8 de los fallecidos (50%), con una media de 1.63 ingresos; y 15 (24%) de los no fallecidos (2.31 ingresos de media).</a:t>
            </a:r>
          </a:p>
        </p:txBody>
      </p:sp>
      <p:pic>
        <p:nvPicPr>
          <p:cNvPr id="3078" name="Picture 3" descr="C:\Users\Nuria\Desktop\huvv.jpg"/>
          <p:cNvPicPr>
            <a:picLocks noChangeAspect="1" noChangeArrowheads="1"/>
          </p:cNvPicPr>
          <p:nvPr/>
        </p:nvPicPr>
        <p:blipFill>
          <a:blip r:embed="rId2"/>
          <a:srcRect l="4259" r="6300"/>
          <a:stretch>
            <a:fillRect/>
          </a:stretch>
        </p:blipFill>
        <p:spPr bwMode="auto">
          <a:xfrm>
            <a:off x="252326" y="385644"/>
            <a:ext cx="2072555" cy="587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4" descr="C:\Users\Nuria\Desktop\neumosur.jpeg"/>
          <p:cNvPicPr>
            <a:picLocks noChangeAspect="1" noChangeArrowheads="1"/>
          </p:cNvPicPr>
          <p:nvPr/>
        </p:nvPicPr>
        <p:blipFill>
          <a:blip r:embed="rId3"/>
          <a:srcRect t="5730" b="8337"/>
          <a:stretch>
            <a:fillRect/>
          </a:stretch>
        </p:blipFill>
        <p:spPr bwMode="auto">
          <a:xfrm>
            <a:off x="7379313" y="279314"/>
            <a:ext cx="1180690" cy="85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161" name="Group 89"/>
          <p:cNvGraphicFramePr>
            <a:graphicFrameLocks noGrp="1"/>
          </p:cNvGraphicFramePr>
          <p:nvPr/>
        </p:nvGraphicFramePr>
        <p:xfrm>
          <a:off x="4284763" y="1707623"/>
          <a:ext cx="4318088" cy="1276816"/>
        </p:xfrm>
        <a:graphic>
          <a:graphicData uri="http://schemas.openxmlformats.org/drawingml/2006/table">
            <a:tbl>
              <a:tblPr/>
              <a:tblGrid>
                <a:gridCol w="1812296"/>
                <a:gridCol w="1253690"/>
                <a:gridCol w="1252102"/>
              </a:tblGrid>
              <a:tr h="1677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9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98" marR="62098" marT="0" marB="0" horzOverflow="overflow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Fallecidos</a:t>
                      </a:r>
                      <a:endParaRPr kumimoji="0" lang="es-E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98" marR="62098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fallecidos</a:t>
                      </a:r>
                      <a:endParaRPr kumimoji="0" lang="es-E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98" marR="62098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</a:tr>
              <a:tr h="15768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(n=78)</a:t>
                      </a:r>
                      <a:endParaRPr kumimoji="0" lang="es-E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98" marR="62098" marT="0" marB="0" horzOverflow="overflow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(21%)</a:t>
                      </a:r>
                    </a:p>
                  </a:txBody>
                  <a:tcPr marL="62098" marR="62098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 (79%)</a:t>
                      </a:r>
                    </a:p>
                  </a:txBody>
                  <a:tcPr marL="62098" marR="62098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EAF1"/>
                    </a:solidFill>
                  </a:tcPr>
                </a:tc>
              </a:tr>
              <a:tr h="15768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Edad (años)</a:t>
                      </a:r>
                      <a:endParaRPr kumimoji="0" lang="es-E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98" marR="62098" marT="0" marB="0" horzOverflow="overflow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62098" marR="62098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62098" marR="62098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768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IAT (paquetes-año)</a:t>
                      </a:r>
                      <a:endParaRPr kumimoji="0" lang="es-E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98" marR="62098" marT="0" marB="0" horzOverflow="overflow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62098" marR="62098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62098" marR="62098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EAF1"/>
                    </a:solidFill>
                  </a:tcPr>
                </a:tc>
              </a:tr>
              <a:tr h="15768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Motivo de ingreso más frecuente</a:t>
                      </a:r>
                    </a:p>
                  </a:txBody>
                  <a:tcPr marL="62098" marR="62098" marT="0" marB="0" horzOverflow="overflow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Cáncer</a:t>
                      </a:r>
                      <a:r>
                        <a:rPr kumimoji="0" lang="es-E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2098" marR="62098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Agudizacion de EPOC</a:t>
                      </a:r>
                      <a:r>
                        <a:rPr kumimoji="0" lang="es-E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2098" marR="62098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3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Visitas a urgencias</a:t>
                      </a:r>
                      <a:endParaRPr kumimoji="0" lang="es-E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ES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98" marR="62098" marT="0" marB="0" horzOverflow="overflow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(38%)</a:t>
                      </a:r>
                    </a:p>
                  </a:txBody>
                  <a:tcPr marL="62098" marR="62098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E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 (35%)</a:t>
                      </a:r>
                    </a:p>
                  </a:txBody>
                  <a:tcPr marL="62098" marR="62098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EAF1"/>
                    </a:solidFill>
                  </a:tcPr>
                </a:tc>
              </a:tr>
              <a:tr h="15768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Nuevo ingreso hospitalario</a:t>
                      </a:r>
                    </a:p>
                  </a:txBody>
                  <a:tcPr marL="62098" marR="62098" marT="0" marB="0" horzOverflow="overflow">
                    <a:lnL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(50%)</a:t>
                      </a:r>
                    </a:p>
                  </a:txBody>
                  <a:tcPr marL="62098" marR="62098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(24%)</a:t>
                      </a:r>
                    </a:p>
                  </a:txBody>
                  <a:tcPr marL="62098" marR="62098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8C0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738</Words>
  <Application>Microsoft Office PowerPoint</Application>
  <PresentationFormat>Presentación en pantalla (16:9)</PresentationFormat>
  <Paragraphs>47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Diapositiva 1</vt:lpstr>
      <vt:lpstr>Diapositiva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Nuria</dc:creator>
  <cp:lastModifiedBy>LUNA</cp:lastModifiedBy>
  <cp:revision>25</cp:revision>
  <dcterms:created xsi:type="dcterms:W3CDTF">2018-03-05T16:28:09Z</dcterms:created>
  <dcterms:modified xsi:type="dcterms:W3CDTF">2020-05-27T14:44:55Z</dcterms:modified>
</cp:coreProperties>
</file>