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017" algn="l" rtl="0" eaLnBrk="0" fontAlgn="base" hangingPunct="0">
      <a:spcBef>
        <a:spcPct val="0"/>
      </a:spcBef>
      <a:spcAft>
        <a:spcPct val="0"/>
      </a:spcAft>
      <a:defRPr kern="1200">
        <a:solidFill>
          <a:schemeClr val="tx1"/>
        </a:solidFill>
        <a:latin typeface="Arial" charset="0"/>
        <a:ea typeface="+mn-ea"/>
        <a:cs typeface="Arial" charset="0"/>
      </a:defRPr>
    </a:lvl2pPr>
    <a:lvl3pPr marL="914034" algn="l" rtl="0" eaLnBrk="0" fontAlgn="base" hangingPunct="0">
      <a:spcBef>
        <a:spcPct val="0"/>
      </a:spcBef>
      <a:spcAft>
        <a:spcPct val="0"/>
      </a:spcAft>
      <a:defRPr kern="1200">
        <a:solidFill>
          <a:schemeClr val="tx1"/>
        </a:solidFill>
        <a:latin typeface="Arial" charset="0"/>
        <a:ea typeface="+mn-ea"/>
        <a:cs typeface="Arial" charset="0"/>
      </a:defRPr>
    </a:lvl3pPr>
    <a:lvl4pPr marL="1371051" algn="l" rtl="0" eaLnBrk="0" fontAlgn="base" hangingPunct="0">
      <a:spcBef>
        <a:spcPct val="0"/>
      </a:spcBef>
      <a:spcAft>
        <a:spcPct val="0"/>
      </a:spcAft>
      <a:defRPr kern="1200">
        <a:solidFill>
          <a:schemeClr val="tx1"/>
        </a:solidFill>
        <a:latin typeface="Arial" charset="0"/>
        <a:ea typeface="+mn-ea"/>
        <a:cs typeface="Arial" charset="0"/>
      </a:defRPr>
    </a:lvl4pPr>
    <a:lvl5pPr marL="1828068" algn="l" rtl="0" eaLnBrk="0" fontAlgn="base" hangingPunct="0">
      <a:spcBef>
        <a:spcPct val="0"/>
      </a:spcBef>
      <a:spcAft>
        <a:spcPct val="0"/>
      </a:spcAft>
      <a:defRPr kern="1200">
        <a:solidFill>
          <a:schemeClr val="tx1"/>
        </a:solidFill>
        <a:latin typeface="Arial" charset="0"/>
        <a:ea typeface="+mn-ea"/>
        <a:cs typeface="Arial" charset="0"/>
      </a:defRPr>
    </a:lvl5pPr>
    <a:lvl6pPr marL="2285086" algn="l" defTabSz="914034" rtl="0" eaLnBrk="1" latinLnBrk="0" hangingPunct="1">
      <a:defRPr kern="1200">
        <a:solidFill>
          <a:schemeClr val="tx1"/>
        </a:solidFill>
        <a:latin typeface="Arial" charset="0"/>
        <a:ea typeface="+mn-ea"/>
        <a:cs typeface="Arial" charset="0"/>
      </a:defRPr>
    </a:lvl6pPr>
    <a:lvl7pPr marL="2742103" algn="l" defTabSz="914034" rtl="0" eaLnBrk="1" latinLnBrk="0" hangingPunct="1">
      <a:defRPr kern="1200">
        <a:solidFill>
          <a:schemeClr val="tx1"/>
        </a:solidFill>
        <a:latin typeface="Arial" charset="0"/>
        <a:ea typeface="+mn-ea"/>
        <a:cs typeface="Arial" charset="0"/>
      </a:defRPr>
    </a:lvl7pPr>
    <a:lvl8pPr marL="3199120" algn="l" defTabSz="914034" rtl="0" eaLnBrk="1" latinLnBrk="0" hangingPunct="1">
      <a:defRPr kern="1200">
        <a:solidFill>
          <a:schemeClr val="tx1"/>
        </a:solidFill>
        <a:latin typeface="Arial" charset="0"/>
        <a:ea typeface="+mn-ea"/>
        <a:cs typeface="Arial" charset="0"/>
      </a:defRPr>
    </a:lvl8pPr>
    <a:lvl9pPr marL="3656137" algn="l" defTabSz="914034"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0000"/>
  </p:clrMru>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9" d="100"/>
          <a:sy n="89" d="100"/>
        </p:scale>
        <p:origin x="-616" y="-72"/>
      </p:cViewPr>
      <p:guideLst>
        <p:guide orient="horz" pos="1620"/>
        <p:guide pos="2881"/>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1" y="1597822"/>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1" y="2914651"/>
            <a:ext cx="6400800" cy="1314450"/>
          </a:xfrm>
        </p:spPr>
        <p:txBody>
          <a:bodyPr/>
          <a:lstStyle>
            <a:lvl1pPr marL="0" indent="0" algn="ctr">
              <a:buNone/>
              <a:defRPr>
                <a:solidFill>
                  <a:schemeClr val="tx1">
                    <a:tint val="75000"/>
                  </a:schemeClr>
                </a:solidFill>
              </a:defRPr>
            </a:lvl1pPr>
            <a:lvl2pPr marL="457017" indent="0" algn="ctr">
              <a:buNone/>
              <a:defRPr>
                <a:solidFill>
                  <a:schemeClr val="tx1">
                    <a:tint val="75000"/>
                  </a:schemeClr>
                </a:solidFill>
              </a:defRPr>
            </a:lvl2pPr>
            <a:lvl3pPr marL="914034" indent="0" algn="ctr">
              <a:buNone/>
              <a:defRPr>
                <a:solidFill>
                  <a:schemeClr val="tx1">
                    <a:tint val="75000"/>
                  </a:schemeClr>
                </a:solidFill>
              </a:defRPr>
            </a:lvl3pPr>
            <a:lvl4pPr marL="1371051" indent="0" algn="ctr">
              <a:buNone/>
              <a:defRPr>
                <a:solidFill>
                  <a:schemeClr val="tx1">
                    <a:tint val="75000"/>
                  </a:schemeClr>
                </a:solidFill>
              </a:defRPr>
            </a:lvl4pPr>
            <a:lvl5pPr marL="1828068" indent="0" algn="ctr">
              <a:buNone/>
              <a:defRPr>
                <a:solidFill>
                  <a:schemeClr val="tx1">
                    <a:tint val="75000"/>
                  </a:schemeClr>
                </a:solidFill>
              </a:defRPr>
            </a:lvl5pPr>
            <a:lvl6pPr marL="2285086" indent="0" algn="ctr">
              <a:buNone/>
              <a:defRPr>
                <a:solidFill>
                  <a:schemeClr val="tx1">
                    <a:tint val="75000"/>
                  </a:schemeClr>
                </a:solidFill>
              </a:defRPr>
            </a:lvl6pPr>
            <a:lvl7pPr marL="2742103" indent="0" algn="ctr">
              <a:buNone/>
              <a:defRPr>
                <a:solidFill>
                  <a:schemeClr val="tx1">
                    <a:tint val="75000"/>
                  </a:schemeClr>
                </a:solidFill>
              </a:defRPr>
            </a:lvl7pPr>
            <a:lvl8pPr marL="3199120" indent="0" algn="ctr">
              <a:buNone/>
              <a:defRPr>
                <a:solidFill>
                  <a:schemeClr val="tx1">
                    <a:tint val="75000"/>
                  </a:schemeClr>
                </a:solidFill>
              </a:defRPr>
            </a:lvl8pPr>
            <a:lvl9pPr marL="3656137"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lvl1pPr>
              <a:defRPr/>
            </a:lvl1pPr>
          </a:lstStyle>
          <a:p>
            <a:pPr>
              <a:defRPr/>
            </a:pPr>
            <a:fld id="{8CF2B36B-8E1A-46C6-ADF1-67C9BE37E3A0}" type="datetimeFigureOut">
              <a:rPr lang="es-ES"/>
              <a:pPr>
                <a:defRPr/>
              </a:pPr>
              <a:t>02/06/2020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0A5D29F8-8448-4BDD-A72C-ABA1A90BDC8B}" type="slidenum">
              <a:rPr lang="es-ES" altLang="es-ES"/>
              <a:pPr/>
              <a:t>‹Nº›</a:t>
            </a:fld>
            <a:endParaRPr lang="es-ES" alt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496B3A2F-1A2F-4DB4-8D63-348D6F5F1AC6}" type="datetimeFigureOut">
              <a:rPr lang="es-ES"/>
              <a:pPr>
                <a:defRPr/>
              </a:pPr>
              <a:t>02/06/2020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89294044-0774-43C8-96FF-49F11C173EED}" type="slidenum">
              <a:rPr lang="es-ES" altLang="es-ES"/>
              <a:pPr/>
              <a:t>‹Nº›</a:t>
            </a:fld>
            <a:endParaRPr lang="es-ES" alt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5" y="3305178"/>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5" y="2180036"/>
            <a:ext cx="7772400" cy="1125140"/>
          </a:xfrm>
        </p:spPr>
        <p:txBody>
          <a:bodyPr anchor="b"/>
          <a:lstStyle>
            <a:lvl1pPr marL="0" indent="0">
              <a:buNone/>
              <a:defRPr sz="2000">
                <a:solidFill>
                  <a:schemeClr val="tx1">
                    <a:tint val="75000"/>
                  </a:schemeClr>
                </a:solidFill>
              </a:defRPr>
            </a:lvl1pPr>
            <a:lvl2pPr marL="457017" indent="0">
              <a:buNone/>
              <a:defRPr sz="1800">
                <a:solidFill>
                  <a:schemeClr val="tx1">
                    <a:tint val="75000"/>
                  </a:schemeClr>
                </a:solidFill>
              </a:defRPr>
            </a:lvl2pPr>
            <a:lvl3pPr marL="914034" indent="0">
              <a:buNone/>
              <a:defRPr sz="1600">
                <a:solidFill>
                  <a:schemeClr val="tx1">
                    <a:tint val="75000"/>
                  </a:schemeClr>
                </a:solidFill>
              </a:defRPr>
            </a:lvl3pPr>
            <a:lvl4pPr marL="1371051" indent="0">
              <a:buNone/>
              <a:defRPr sz="1400">
                <a:solidFill>
                  <a:schemeClr val="tx1">
                    <a:tint val="75000"/>
                  </a:schemeClr>
                </a:solidFill>
              </a:defRPr>
            </a:lvl4pPr>
            <a:lvl5pPr marL="1828068" indent="0">
              <a:buNone/>
              <a:defRPr sz="1400">
                <a:solidFill>
                  <a:schemeClr val="tx1">
                    <a:tint val="75000"/>
                  </a:schemeClr>
                </a:solidFill>
              </a:defRPr>
            </a:lvl5pPr>
            <a:lvl6pPr marL="2285086" indent="0">
              <a:buNone/>
              <a:defRPr sz="1400">
                <a:solidFill>
                  <a:schemeClr val="tx1">
                    <a:tint val="75000"/>
                  </a:schemeClr>
                </a:solidFill>
              </a:defRPr>
            </a:lvl6pPr>
            <a:lvl7pPr marL="2742103" indent="0">
              <a:buNone/>
              <a:defRPr sz="1400">
                <a:solidFill>
                  <a:schemeClr val="tx1">
                    <a:tint val="75000"/>
                  </a:schemeClr>
                </a:solidFill>
              </a:defRPr>
            </a:lvl7pPr>
            <a:lvl8pPr marL="3199120" indent="0">
              <a:buNone/>
              <a:defRPr sz="1400">
                <a:solidFill>
                  <a:schemeClr val="tx1">
                    <a:tint val="75000"/>
                  </a:schemeClr>
                </a:solidFill>
              </a:defRPr>
            </a:lvl8pPr>
            <a:lvl9pPr marL="3656137"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A34CD053-6095-4B0E-9CC5-99425AC70823}" type="datetimeFigureOut">
              <a:rPr lang="es-ES"/>
              <a:pPr>
                <a:defRPr/>
              </a:pPr>
              <a:t>02/06/2020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94DA61E0-42EA-451B-A56C-AC6C2491F4EC}" type="slidenum">
              <a:rPr lang="es-ES" altLang="es-ES"/>
              <a:pPr/>
              <a:t>‹Nº›</a:t>
            </a:fld>
            <a:endParaRPr lang="es-ES" alt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3 Marcador de fecha"/>
          <p:cNvSpPr>
            <a:spLocks noGrp="1"/>
          </p:cNvSpPr>
          <p:nvPr>
            <p:ph type="dt" sz="half" idx="10"/>
          </p:nvPr>
        </p:nvSpPr>
        <p:spPr/>
        <p:txBody>
          <a:bodyPr/>
          <a:lstStyle>
            <a:lvl1pPr>
              <a:defRPr/>
            </a:lvl1pPr>
          </a:lstStyle>
          <a:p>
            <a:pPr>
              <a:defRPr/>
            </a:pPr>
            <a:fld id="{0529F9A8-B7BC-41CA-B624-89657A430A98}" type="datetimeFigureOut">
              <a:rPr lang="es-ES"/>
              <a:pPr>
                <a:defRPr/>
              </a:pPr>
              <a:t>02/06/2020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92107421-1712-4F7E-B91C-5D2ABA7F4EAF}" type="slidenum">
              <a:rPr lang="es-ES" altLang="es-ES"/>
              <a:pPr/>
              <a:t>‹Nº›</a:t>
            </a:fld>
            <a:endParaRPr lang="es-ES" alt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80"/>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1" y="1151335"/>
            <a:ext cx="4040188" cy="479822"/>
          </a:xfrm>
        </p:spPr>
        <p:txBody>
          <a:bodyPr anchor="b"/>
          <a:lstStyle>
            <a:lvl1pPr marL="0" indent="0">
              <a:buNone/>
              <a:defRPr sz="2400" b="1"/>
            </a:lvl1pPr>
            <a:lvl2pPr marL="457017" indent="0">
              <a:buNone/>
              <a:defRPr sz="2000" b="1"/>
            </a:lvl2pPr>
            <a:lvl3pPr marL="914034" indent="0">
              <a:buNone/>
              <a:defRPr sz="1800" b="1"/>
            </a:lvl3pPr>
            <a:lvl4pPr marL="1371051" indent="0">
              <a:buNone/>
              <a:defRPr sz="1600" b="1"/>
            </a:lvl4pPr>
            <a:lvl5pPr marL="1828068" indent="0">
              <a:buNone/>
              <a:defRPr sz="1600" b="1"/>
            </a:lvl5pPr>
            <a:lvl6pPr marL="2285086" indent="0">
              <a:buNone/>
              <a:defRPr sz="1600" b="1"/>
            </a:lvl6pPr>
            <a:lvl7pPr marL="2742103" indent="0">
              <a:buNone/>
              <a:defRPr sz="1600" b="1"/>
            </a:lvl7pPr>
            <a:lvl8pPr marL="3199120" indent="0">
              <a:buNone/>
              <a:defRPr sz="1600" b="1"/>
            </a:lvl8pPr>
            <a:lvl9pPr marL="3656137"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1" y="1631157"/>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30" y="1151335"/>
            <a:ext cx="4041775" cy="479822"/>
          </a:xfrm>
        </p:spPr>
        <p:txBody>
          <a:bodyPr anchor="b"/>
          <a:lstStyle>
            <a:lvl1pPr marL="0" indent="0">
              <a:buNone/>
              <a:defRPr sz="2400" b="1"/>
            </a:lvl1pPr>
            <a:lvl2pPr marL="457017" indent="0">
              <a:buNone/>
              <a:defRPr sz="2000" b="1"/>
            </a:lvl2pPr>
            <a:lvl3pPr marL="914034" indent="0">
              <a:buNone/>
              <a:defRPr sz="1800" b="1"/>
            </a:lvl3pPr>
            <a:lvl4pPr marL="1371051" indent="0">
              <a:buNone/>
              <a:defRPr sz="1600" b="1"/>
            </a:lvl4pPr>
            <a:lvl5pPr marL="1828068" indent="0">
              <a:buNone/>
              <a:defRPr sz="1600" b="1"/>
            </a:lvl5pPr>
            <a:lvl6pPr marL="2285086" indent="0">
              <a:buNone/>
              <a:defRPr sz="1600" b="1"/>
            </a:lvl6pPr>
            <a:lvl7pPr marL="2742103" indent="0">
              <a:buNone/>
              <a:defRPr sz="1600" b="1"/>
            </a:lvl7pPr>
            <a:lvl8pPr marL="3199120" indent="0">
              <a:buNone/>
              <a:defRPr sz="1600" b="1"/>
            </a:lvl8pPr>
            <a:lvl9pPr marL="3656137"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30" y="1631157"/>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3 Marcador de fecha"/>
          <p:cNvSpPr>
            <a:spLocks noGrp="1"/>
          </p:cNvSpPr>
          <p:nvPr>
            <p:ph type="dt" sz="half" idx="10"/>
          </p:nvPr>
        </p:nvSpPr>
        <p:spPr/>
        <p:txBody>
          <a:bodyPr/>
          <a:lstStyle>
            <a:lvl1pPr>
              <a:defRPr/>
            </a:lvl1pPr>
          </a:lstStyle>
          <a:p>
            <a:pPr>
              <a:defRPr/>
            </a:pPr>
            <a:fld id="{4C69379D-BDDB-4621-ACC9-FDCB22926E93}" type="datetimeFigureOut">
              <a:rPr lang="es-ES"/>
              <a:pPr>
                <a:defRPr/>
              </a:pPr>
              <a:t>02/06/2020</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fld id="{E4F9BDCE-B79D-483E-9628-9ED7EFD4D27A}" type="slidenum">
              <a:rPr lang="es-ES" altLang="es-ES"/>
              <a:pPr/>
              <a:t>‹Nº›</a:t>
            </a:fld>
            <a:endParaRPr lang="es-ES" alt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3 Marcador de fecha"/>
          <p:cNvSpPr>
            <a:spLocks noGrp="1"/>
          </p:cNvSpPr>
          <p:nvPr>
            <p:ph type="dt" sz="half" idx="10"/>
          </p:nvPr>
        </p:nvSpPr>
        <p:spPr/>
        <p:txBody>
          <a:bodyPr/>
          <a:lstStyle>
            <a:lvl1pPr>
              <a:defRPr/>
            </a:lvl1pPr>
          </a:lstStyle>
          <a:p>
            <a:pPr>
              <a:defRPr/>
            </a:pPr>
            <a:fld id="{B2F78A52-403F-415F-B69C-1FE8059D3734}" type="datetimeFigureOut">
              <a:rPr lang="es-ES"/>
              <a:pPr>
                <a:defRPr/>
              </a:pPr>
              <a:t>02/06/2020</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fld id="{0E560D32-541A-428A-9702-6FE3FF4D7935}" type="slidenum">
              <a:rPr lang="es-ES" altLang="es-ES"/>
              <a:pPr/>
              <a:t>‹Nº›</a:t>
            </a:fld>
            <a:endParaRPr lang="es-ES" alt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24C3BED2-ED25-4DEB-93E3-BBEC4972886C}" type="datetimeFigureOut">
              <a:rPr lang="es-ES"/>
              <a:pPr>
                <a:defRPr/>
              </a:pPr>
              <a:t>02/06/2020</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fld id="{5FD0E84E-80A7-4A23-8305-D26209EF9517}" type="slidenum">
              <a:rPr lang="es-ES" altLang="es-ES"/>
              <a:pPr/>
              <a:t>‹Nº›</a:t>
            </a:fld>
            <a:endParaRPr lang="es-ES" alt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4" y="204789"/>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91"/>
            <a:ext cx="5111750" cy="43898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4" y="1076330"/>
            <a:ext cx="3008313" cy="3518297"/>
          </a:xfrm>
        </p:spPr>
        <p:txBody>
          <a:bodyPr/>
          <a:lstStyle>
            <a:lvl1pPr marL="0" indent="0">
              <a:buNone/>
              <a:defRPr sz="1400"/>
            </a:lvl1pPr>
            <a:lvl2pPr marL="457017" indent="0">
              <a:buNone/>
              <a:defRPr sz="1200"/>
            </a:lvl2pPr>
            <a:lvl3pPr marL="914034" indent="0">
              <a:buNone/>
              <a:defRPr sz="1000"/>
            </a:lvl3pPr>
            <a:lvl4pPr marL="1371051" indent="0">
              <a:buNone/>
              <a:defRPr sz="900"/>
            </a:lvl4pPr>
            <a:lvl5pPr marL="1828068" indent="0">
              <a:buNone/>
              <a:defRPr sz="900"/>
            </a:lvl5pPr>
            <a:lvl6pPr marL="2285086" indent="0">
              <a:buNone/>
              <a:defRPr sz="900"/>
            </a:lvl6pPr>
            <a:lvl7pPr marL="2742103" indent="0">
              <a:buNone/>
              <a:defRPr sz="900"/>
            </a:lvl7pPr>
            <a:lvl8pPr marL="3199120" indent="0">
              <a:buNone/>
              <a:defRPr sz="900"/>
            </a:lvl8pPr>
            <a:lvl9pPr marL="3656137"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039797B4-E0EE-4E54-9F52-F1A6D5F790FC}" type="datetimeFigureOut">
              <a:rPr lang="es-ES"/>
              <a:pPr>
                <a:defRPr/>
              </a:pPr>
              <a:t>02/06/2020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AF136327-5ACC-4FE1-B0EE-8ED3B7349CA2}" type="slidenum">
              <a:rPr lang="es-ES" altLang="es-ES"/>
              <a:pPr/>
              <a:t>‹Nº›</a:t>
            </a:fld>
            <a:endParaRPr lang="es-ES" alt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2"/>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3"/>
            <a:ext cx="5486400" cy="3086100"/>
          </a:xfrm>
        </p:spPr>
        <p:txBody>
          <a:bodyPr rtlCol="0">
            <a:normAutofit/>
          </a:bodyPr>
          <a:lstStyle>
            <a:lvl1pPr marL="0" indent="0">
              <a:buNone/>
              <a:defRPr sz="3200"/>
            </a:lvl1pPr>
            <a:lvl2pPr marL="457017" indent="0">
              <a:buNone/>
              <a:defRPr sz="2800"/>
            </a:lvl2pPr>
            <a:lvl3pPr marL="914034" indent="0">
              <a:buNone/>
              <a:defRPr sz="2400"/>
            </a:lvl3pPr>
            <a:lvl4pPr marL="1371051" indent="0">
              <a:buNone/>
              <a:defRPr sz="2000"/>
            </a:lvl4pPr>
            <a:lvl5pPr marL="1828068" indent="0">
              <a:buNone/>
              <a:defRPr sz="2000"/>
            </a:lvl5pPr>
            <a:lvl6pPr marL="2285086" indent="0">
              <a:buNone/>
              <a:defRPr sz="2000"/>
            </a:lvl6pPr>
            <a:lvl7pPr marL="2742103" indent="0">
              <a:buNone/>
              <a:defRPr sz="2000"/>
            </a:lvl7pPr>
            <a:lvl8pPr marL="3199120" indent="0">
              <a:buNone/>
              <a:defRPr sz="2000"/>
            </a:lvl8pPr>
            <a:lvl9pPr marL="3656137" indent="0">
              <a:buNone/>
              <a:defRPr sz="2000"/>
            </a:lvl9pPr>
          </a:lstStyle>
          <a:p>
            <a:pPr lvl="0"/>
            <a:endParaRPr lang="es-ES" noProof="0"/>
          </a:p>
        </p:txBody>
      </p:sp>
      <p:sp>
        <p:nvSpPr>
          <p:cNvPr id="4" name="3 Marcador de texto"/>
          <p:cNvSpPr>
            <a:spLocks noGrp="1"/>
          </p:cNvSpPr>
          <p:nvPr>
            <p:ph type="body" sz="half" idx="2"/>
          </p:nvPr>
        </p:nvSpPr>
        <p:spPr>
          <a:xfrm>
            <a:off x="1792288" y="4025503"/>
            <a:ext cx="5486400" cy="603648"/>
          </a:xfrm>
        </p:spPr>
        <p:txBody>
          <a:bodyPr/>
          <a:lstStyle>
            <a:lvl1pPr marL="0" indent="0">
              <a:buNone/>
              <a:defRPr sz="1400"/>
            </a:lvl1pPr>
            <a:lvl2pPr marL="457017" indent="0">
              <a:buNone/>
              <a:defRPr sz="1200"/>
            </a:lvl2pPr>
            <a:lvl3pPr marL="914034" indent="0">
              <a:buNone/>
              <a:defRPr sz="1000"/>
            </a:lvl3pPr>
            <a:lvl4pPr marL="1371051" indent="0">
              <a:buNone/>
              <a:defRPr sz="900"/>
            </a:lvl4pPr>
            <a:lvl5pPr marL="1828068" indent="0">
              <a:buNone/>
              <a:defRPr sz="900"/>
            </a:lvl5pPr>
            <a:lvl6pPr marL="2285086" indent="0">
              <a:buNone/>
              <a:defRPr sz="900"/>
            </a:lvl6pPr>
            <a:lvl7pPr marL="2742103" indent="0">
              <a:buNone/>
              <a:defRPr sz="900"/>
            </a:lvl7pPr>
            <a:lvl8pPr marL="3199120" indent="0">
              <a:buNone/>
              <a:defRPr sz="900"/>
            </a:lvl8pPr>
            <a:lvl9pPr marL="3656137" indent="0">
              <a:buNone/>
              <a:defRPr sz="900"/>
            </a:lvl9pPr>
          </a:lstStyle>
          <a:p>
            <a:pPr lvl="0"/>
            <a:r>
              <a:rPr lang="es-ES"/>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EBFDAF69-B2BB-4B42-8ED6-D4C44EE3C911}" type="datetimeFigureOut">
              <a:rPr lang="es-ES"/>
              <a:pPr>
                <a:defRPr/>
              </a:pPr>
              <a:t>02/06/2020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fld id="{52D1EF60-14F7-4FCA-8FF6-2F15AA241455}" type="slidenum">
              <a:rPr lang="es-ES" altLang="es-ES"/>
              <a:pPr/>
              <a:t>‹Nº›</a:t>
            </a:fld>
            <a:endParaRPr lang="es-ES" alt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30452680-87AA-4454-BA79-2648D4426D53}" type="datetimeFigureOut">
              <a:rPr lang="es-ES"/>
              <a:pPr>
                <a:defRPr/>
              </a:pPr>
              <a:t>02/06/2020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72C0B7C7-7739-44E2-B017-3573807B97F1}" type="slidenum">
              <a:rPr lang="es-ES" altLang="es-ES"/>
              <a:pPr/>
              <a:t>‹Nº›</a:t>
            </a:fld>
            <a:endParaRPr lang="es-ES" alt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lvl1pPr>
              <a:defRPr/>
            </a:lvl1pPr>
          </a:lstStyle>
          <a:p>
            <a:pPr>
              <a:defRPr/>
            </a:pPr>
            <a:fld id="{FADC4651-6051-4E23-B1CE-89D2B9C59110}" type="datetimeFigureOut">
              <a:rPr lang="es-ES"/>
              <a:pPr>
                <a:defRPr/>
              </a:pPr>
              <a:t>02/06/2020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fld id="{01008EA3-E566-48F5-AB99-9E2813861DE5}" type="slidenum">
              <a:rPr lang="es-ES" altLang="es-ES"/>
              <a:pPr/>
              <a:t>‹Nº›</a:t>
            </a:fld>
            <a:endParaRPr lang="es-ES" alt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042" y="206312"/>
            <a:ext cx="8229917" cy="856985"/>
          </a:xfrm>
          <a:prstGeom prst="rect">
            <a:avLst/>
          </a:prstGeom>
          <a:noFill/>
          <a:ln w="9525">
            <a:noFill/>
            <a:miter lim="800000"/>
            <a:headEnd/>
            <a:tailEnd/>
          </a:ln>
        </p:spPr>
        <p:txBody>
          <a:bodyPr vert="horz" wrap="square" lIns="91403" tIns="45702" rIns="91403" bIns="45702" numCol="1" anchor="ctr" anchorCtr="0" compatLnSpc="1">
            <a:prstTxWarp prst="textNoShape">
              <a:avLst/>
            </a:prstTxWarp>
          </a:bodyPr>
          <a:lstStyle/>
          <a:p>
            <a:pPr lvl="0"/>
            <a:r>
              <a:rPr lang="es-ES" altLang="es-ES" smtClean="0"/>
              <a:t>Haga clic para modificar el estilo de título del patrón</a:t>
            </a:r>
          </a:p>
        </p:txBody>
      </p:sp>
      <p:sp>
        <p:nvSpPr>
          <p:cNvPr id="1027" name="2 Marcador de texto"/>
          <p:cNvSpPr>
            <a:spLocks noGrp="1"/>
          </p:cNvSpPr>
          <p:nvPr>
            <p:ph type="body" idx="1"/>
          </p:nvPr>
        </p:nvSpPr>
        <p:spPr bwMode="auto">
          <a:xfrm>
            <a:off x="457042" y="1199780"/>
            <a:ext cx="8229917" cy="3394615"/>
          </a:xfrm>
          <a:prstGeom prst="rect">
            <a:avLst/>
          </a:prstGeom>
          <a:noFill/>
          <a:ln w="9525">
            <a:noFill/>
            <a:miter lim="800000"/>
            <a:headEnd/>
            <a:tailEnd/>
          </a:ln>
        </p:spPr>
        <p:txBody>
          <a:bodyPr vert="horz" wrap="square" lIns="91403" tIns="45702" rIns="91403" bIns="45702"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3 Marcador de fecha"/>
          <p:cNvSpPr>
            <a:spLocks noGrp="1"/>
          </p:cNvSpPr>
          <p:nvPr>
            <p:ph type="dt" sz="half" idx="2"/>
          </p:nvPr>
        </p:nvSpPr>
        <p:spPr>
          <a:xfrm>
            <a:off x="457041" y="4767378"/>
            <a:ext cx="2134447" cy="274553"/>
          </a:xfrm>
          <a:prstGeom prst="rect">
            <a:avLst/>
          </a:prstGeom>
        </p:spPr>
        <p:txBody>
          <a:bodyPr vert="horz" lIns="91403" tIns="45702" rIns="91403" bIns="45702"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B2B0EE0B-C0EA-4BF7-9E77-1CD1ABA20E5B}" type="datetimeFigureOut">
              <a:rPr lang="es-ES"/>
              <a:pPr>
                <a:defRPr/>
              </a:pPr>
              <a:t>02/06/2020</a:t>
            </a:fld>
            <a:endParaRPr lang="es-ES"/>
          </a:p>
        </p:txBody>
      </p:sp>
      <p:sp>
        <p:nvSpPr>
          <p:cNvPr id="5" name="4 Marcador de pie de página"/>
          <p:cNvSpPr>
            <a:spLocks noGrp="1"/>
          </p:cNvSpPr>
          <p:nvPr>
            <p:ph type="ftr" sz="quarter" idx="3"/>
          </p:nvPr>
        </p:nvSpPr>
        <p:spPr>
          <a:xfrm>
            <a:off x="3124703" y="4767378"/>
            <a:ext cx="2894595" cy="274553"/>
          </a:xfrm>
          <a:prstGeom prst="rect">
            <a:avLst/>
          </a:prstGeom>
        </p:spPr>
        <p:txBody>
          <a:bodyPr vert="horz" lIns="91403" tIns="45702" rIns="91403" bIns="45702"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s-ES"/>
          </a:p>
        </p:txBody>
      </p:sp>
      <p:sp>
        <p:nvSpPr>
          <p:cNvPr id="6" name="5 Marcador de número de diapositiva"/>
          <p:cNvSpPr>
            <a:spLocks noGrp="1"/>
          </p:cNvSpPr>
          <p:nvPr>
            <p:ph type="sldNum" sz="quarter" idx="4"/>
          </p:nvPr>
        </p:nvSpPr>
        <p:spPr>
          <a:xfrm>
            <a:off x="6552513" y="4767378"/>
            <a:ext cx="2134446" cy="274553"/>
          </a:xfrm>
          <a:prstGeom prst="rect">
            <a:avLst/>
          </a:prstGeom>
        </p:spPr>
        <p:txBody>
          <a:bodyPr vert="horz" wrap="square" lIns="91403" tIns="45702" rIns="91403" bIns="45702" numCol="1" anchor="ctr" anchorCtr="0" compatLnSpc="1">
            <a:prstTxWarp prst="textNoShape">
              <a:avLst/>
            </a:prstTxWarp>
          </a:bodyPr>
          <a:lstStyle>
            <a:lvl1pPr algn="r" eaLnBrk="1" hangingPunct="1">
              <a:defRPr sz="1200">
                <a:solidFill>
                  <a:srgbClr val="898989"/>
                </a:solidFill>
                <a:latin typeface="Calibri" pitchFamily="34" charset="0"/>
              </a:defRPr>
            </a:lvl1pPr>
          </a:lstStyle>
          <a:p>
            <a:fld id="{34C429A9-E7A0-4911-AD0B-2F6EBC7741D6}" type="slidenum">
              <a:rPr lang="es-ES" altLang="es-ES"/>
              <a:pPr/>
              <a:t>‹Nº›</a:t>
            </a:fld>
            <a:endParaRPr lang="es-ES" alt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017" algn="ctr" rtl="0" fontAlgn="base">
        <a:spcBef>
          <a:spcPct val="0"/>
        </a:spcBef>
        <a:spcAft>
          <a:spcPct val="0"/>
        </a:spcAft>
        <a:defRPr sz="4400">
          <a:solidFill>
            <a:schemeClr val="tx1"/>
          </a:solidFill>
          <a:latin typeface="Calibri" pitchFamily="34" charset="0"/>
        </a:defRPr>
      </a:lvl6pPr>
      <a:lvl7pPr marL="914034" algn="ctr" rtl="0" fontAlgn="base">
        <a:spcBef>
          <a:spcPct val="0"/>
        </a:spcBef>
        <a:spcAft>
          <a:spcPct val="0"/>
        </a:spcAft>
        <a:defRPr sz="4400">
          <a:solidFill>
            <a:schemeClr val="tx1"/>
          </a:solidFill>
          <a:latin typeface="Calibri" pitchFamily="34" charset="0"/>
        </a:defRPr>
      </a:lvl7pPr>
      <a:lvl8pPr marL="1371051" algn="ctr" rtl="0" fontAlgn="base">
        <a:spcBef>
          <a:spcPct val="0"/>
        </a:spcBef>
        <a:spcAft>
          <a:spcPct val="0"/>
        </a:spcAft>
        <a:defRPr sz="4400">
          <a:solidFill>
            <a:schemeClr val="tx1"/>
          </a:solidFill>
          <a:latin typeface="Calibri" pitchFamily="34" charset="0"/>
        </a:defRPr>
      </a:lvl8pPr>
      <a:lvl9pPr marL="1828068" algn="ctr" rtl="0" fontAlgn="base">
        <a:spcBef>
          <a:spcPct val="0"/>
        </a:spcBef>
        <a:spcAft>
          <a:spcPct val="0"/>
        </a:spcAft>
        <a:defRPr sz="4400">
          <a:solidFill>
            <a:schemeClr val="tx1"/>
          </a:solidFill>
          <a:latin typeface="Calibri" pitchFamily="34" charset="0"/>
        </a:defRPr>
      </a:lvl9pPr>
    </p:titleStyle>
    <p:bodyStyle>
      <a:lvl1pPr marL="342763" indent="-342763"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653" indent="-285636"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543" indent="-228509"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560" indent="-228509"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6577" indent="-228509"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3594"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611"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628"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646" indent="-228509" algn="l" defTabSz="91403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034" rtl="0" eaLnBrk="1" latinLnBrk="0" hangingPunct="1">
        <a:defRPr sz="1800" kern="1200">
          <a:solidFill>
            <a:schemeClr val="tx1"/>
          </a:solidFill>
          <a:latin typeface="+mn-lt"/>
          <a:ea typeface="+mn-ea"/>
          <a:cs typeface="+mn-cs"/>
        </a:defRPr>
      </a:lvl1pPr>
      <a:lvl2pPr marL="457017" algn="l" defTabSz="914034" rtl="0" eaLnBrk="1" latinLnBrk="0" hangingPunct="1">
        <a:defRPr sz="1800" kern="1200">
          <a:solidFill>
            <a:schemeClr val="tx1"/>
          </a:solidFill>
          <a:latin typeface="+mn-lt"/>
          <a:ea typeface="+mn-ea"/>
          <a:cs typeface="+mn-cs"/>
        </a:defRPr>
      </a:lvl2pPr>
      <a:lvl3pPr marL="914034" algn="l" defTabSz="914034" rtl="0" eaLnBrk="1" latinLnBrk="0" hangingPunct="1">
        <a:defRPr sz="1800" kern="1200">
          <a:solidFill>
            <a:schemeClr val="tx1"/>
          </a:solidFill>
          <a:latin typeface="+mn-lt"/>
          <a:ea typeface="+mn-ea"/>
          <a:cs typeface="+mn-cs"/>
        </a:defRPr>
      </a:lvl3pPr>
      <a:lvl4pPr marL="1371051" algn="l" defTabSz="914034" rtl="0" eaLnBrk="1" latinLnBrk="0" hangingPunct="1">
        <a:defRPr sz="1800" kern="1200">
          <a:solidFill>
            <a:schemeClr val="tx1"/>
          </a:solidFill>
          <a:latin typeface="+mn-lt"/>
          <a:ea typeface="+mn-ea"/>
          <a:cs typeface="+mn-cs"/>
        </a:defRPr>
      </a:lvl4pPr>
      <a:lvl5pPr marL="1828068" algn="l" defTabSz="914034" rtl="0" eaLnBrk="1" latinLnBrk="0" hangingPunct="1">
        <a:defRPr sz="1800" kern="1200">
          <a:solidFill>
            <a:schemeClr val="tx1"/>
          </a:solidFill>
          <a:latin typeface="+mn-lt"/>
          <a:ea typeface="+mn-ea"/>
          <a:cs typeface="+mn-cs"/>
        </a:defRPr>
      </a:lvl5pPr>
      <a:lvl6pPr marL="2285086" algn="l" defTabSz="914034" rtl="0" eaLnBrk="1" latinLnBrk="0" hangingPunct="1">
        <a:defRPr sz="1800" kern="1200">
          <a:solidFill>
            <a:schemeClr val="tx1"/>
          </a:solidFill>
          <a:latin typeface="+mn-lt"/>
          <a:ea typeface="+mn-ea"/>
          <a:cs typeface="+mn-cs"/>
        </a:defRPr>
      </a:lvl6pPr>
      <a:lvl7pPr marL="2742103" algn="l" defTabSz="914034" rtl="0" eaLnBrk="1" latinLnBrk="0" hangingPunct="1">
        <a:defRPr sz="1800" kern="1200">
          <a:solidFill>
            <a:schemeClr val="tx1"/>
          </a:solidFill>
          <a:latin typeface="+mn-lt"/>
          <a:ea typeface="+mn-ea"/>
          <a:cs typeface="+mn-cs"/>
        </a:defRPr>
      </a:lvl7pPr>
      <a:lvl8pPr marL="3199120" algn="l" defTabSz="914034" rtl="0" eaLnBrk="1" latinLnBrk="0" hangingPunct="1">
        <a:defRPr sz="1800" kern="1200">
          <a:solidFill>
            <a:schemeClr val="tx1"/>
          </a:solidFill>
          <a:latin typeface="+mn-lt"/>
          <a:ea typeface="+mn-ea"/>
          <a:cs typeface="+mn-cs"/>
        </a:defRPr>
      </a:lvl8pPr>
      <a:lvl9pPr marL="3656137" algn="l" defTabSz="91403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Gr_fico_de_Microsoft_Office_Excel2.xls"/><Relationship Id="rId5" Type="http://schemas.openxmlformats.org/officeDocument/2006/relationships/oleObject" Target="../embeddings/Gr_fico_de_Microsoft_Office_Excel1.xls"/><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2 Subtítulo"/>
          <p:cNvSpPr>
            <a:spLocks noGrp="1"/>
          </p:cNvSpPr>
          <p:nvPr>
            <p:ph type="subTitle" idx="1"/>
          </p:nvPr>
        </p:nvSpPr>
        <p:spPr>
          <a:xfrm>
            <a:off x="396738" y="4588047"/>
            <a:ext cx="3165964" cy="3024841"/>
          </a:xfrm>
        </p:spPr>
        <p:txBody>
          <a:bodyPr/>
          <a:lstStyle/>
          <a:p>
            <a:pPr algn="l" eaLnBrk="1" hangingPunct="1">
              <a:lnSpc>
                <a:spcPct val="120000"/>
              </a:lnSpc>
            </a:pPr>
            <a:endParaRPr lang="es-ES" altLang="es-ES" sz="900" dirty="0" smtClean="0">
              <a:solidFill>
                <a:schemeClr val="tx1"/>
              </a:solidFill>
              <a:latin typeface="Arial" charset="0"/>
              <a:cs typeface="Arial" charset="0"/>
            </a:endParaRPr>
          </a:p>
          <a:p>
            <a:pPr algn="l" eaLnBrk="1" hangingPunct="1">
              <a:lnSpc>
                <a:spcPct val="120000"/>
              </a:lnSpc>
            </a:pPr>
            <a:endParaRPr lang="es-ES" altLang="es-ES" sz="900" dirty="0" smtClean="0">
              <a:solidFill>
                <a:schemeClr val="tx1"/>
              </a:solidFill>
              <a:latin typeface="Arial" charset="0"/>
              <a:cs typeface="Arial" charset="0"/>
            </a:endParaRPr>
          </a:p>
          <a:p>
            <a:pPr algn="just" eaLnBrk="1" hangingPunct="1"/>
            <a:endParaRPr lang="es-ES" altLang="es-ES" sz="900" dirty="0" smtClean="0">
              <a:solidFill>
                <a:schemeClr val="tx1"/>
              </a:solidFill>
              <a:latin typeface="Arial" charset="0"/>
              <a:cs typeface="Arial" charset="0"/>
            </a:endParaRPr>
          </a:p>
          <a:p>
            <a:pPr algn="l" eaLnBrk="1" hangingPunct="1">
              <a:lnSpc>
                <a:spcPct val="120000"/>
              </a:lnSpc>
            </a:pPr>
            <a:endParaRPr lang="es-ES" altLang="es-ES" sz="1000" dirty="0" smtClean="0">
              <a:solidFill>
                <a:schemeClr val="tx1"/>
              </a:solidFill>
              <a:latin typeface="Arial" charset="0"/>
              <a:cs typeface="Arial" charset="0"/>
            </a:endParaRPr>
          </a:p>
        </p:txBody>
      </p:sp>
      <p:sp>
        <p:nvSpPr>
          <p:cNvPr id="13" name="12 Rectángulo redondeado"/>
          <p:cNvSpPr/>
          <p:nvPr/>
        </p:nvSpPr>
        <p:spPr>
          <a:xfrm>
            <a:off x="180912" y="123787"/>
            <a:ext cx="8782176" cy="1368003"/>
          </a:xfrm>
          <a:prstGeom prst="roundRect">
            <a:avLst/>
          </a:prstGeom>
        </p:spPr>
        <p:style>
          <a:lnRef idx="2">
            <a:schemeClr val="accent1"/>
          </a:lnRef>
          <a:fillRef idx="1">
            <a:schemeClr val="lt1"/>
          </a:fillRef>
          <a:effectRef idx="0">
            <a:schemeClr val="accent1"/>
          </a:effectRef>
          <a:fontRef idx="minor">
            <a:schemeClr val="dk1"/>
          </a:fontRef>
        </p:style>
        <p:txBody>
          <a:bodyPr lIns="91403" tIns="45702" rIns="91403" bIns="45702"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s-ES" altLang="es-ES" sz="1200" dirty="0">
              <a:solidFill>
                <a:srgbClr val="000000"/>
              </a:solidFill>
              <a:latin typeface="Calibri" panose="020F0502020204030204" pitchFamily="34" charset="0"/>
            </a:endParaRPr>
          </a:p>
          <a:p>
            <a:pPr algn="ctr" eaLnBrk="1" hangingPunct="1">
              <a:defRPr/>
            </a:pPr>
            <a:r>
              <a:rPr lang="es-ES" altLang="es-ES" sz="1600" dirty="0"/>
              <a:t>VENTILACIÓN MECÁNICA NO INVASIVA </a:t>
            </a:r>
          </a:p>
          <a:p>
            <a:pPr algn="ctr" eaLnBrk="1" hangingPunct="1">
              <a:defRPr/>
            </a:pPr>
            <a:r>
              <a:rPr lang="es-ES" altLang="es-ES" sz="1600" dirty="0"/>
              <a:t>EN LOS PACIENTES CON </a:t>
            </a:r>
          </a:p>
          <a:p>
            <a:pPr algn="ctr" eaLnBrk="1" hangingPunct="1">
              <a:defRPr/>
            </a:pPr>
            <a:r>
              <a:rPr lang="es-ES" altLang="es-ES" sz="1600" dirty="0"/>
              <a:t>ESCLEROSIS LATERAL AMIOTRÓFICA </a:t>
            </a:r>
            <a:endParaRPr lang="es-ES" altLang="es-ES" sz="1600" b="1" dirty="0">
              <a:solidFill>
                <a:srgbClr val="000000"/>
              </a:solidFill>
            </a:endParaRPr>
          </a:p>
          <a:p>
            <a:pPr algn="ctr" eaLnBrk="1" hangingPunct="1">
              <a:defRPr/>
            </a:pPr>
            <a:endParaRPr lang="es-ES" altLang="es-ES" sz="800" dirty="0">
              <a:solidFill>
                <a:srgbClr val="000000"/>
              </a:solidFill>
            </a:endParaRPr>
          </a:p>
          <a:p>
            <a:pPr algn="ctr" eaLnBrk="1" hangingPunct="1">
              <a:defRPr/>
            </a:pPr>
            <a:r>
              <a:rPr lang="es-ES" altLang="es-ES" sz="800" dirty="0">
                <a:solidFill>
                  <a:srgbClr val="000000"/>
                </a:solidFill>
              </a:rPr>
              <a:t>N.M. Reina Marfil, A. Aguilar Gómez, , E. Cabrera César , A. Martínez Mesa, </a:t>
            </a:r>
          </a:p>
          <a:p>
            <a:pPr algn="ctr" eaLnBrk="1" hangingPunct="1">
              <a:defRPr/>
            </a:pPr>
            <a:r>
              <a:rPr lang="es-ES" altLang="es-ES" sz="800" dirty="0">
                <a:solidFill>
                  <a:srgbClr val="000000"/>
                </a:solidFill>
              </a:rPr>
              <a:t>E. Sánchez Álvarez, J.L. Velasco Garrido . </a:t>
            </a:r>
          </a:p>
          <a:p>
            <a:pPr algn="ctr" eaLnBrk="1" hangingPunct="1">
              <a:defRPr/>
            </a:pPr>
            <a:r>
              <a:rPr lang="es-ES" altLang="es-ES" sz="800" dirty="0">
                <a:solidFill>
                  <a:srgbClr val="000000"/>
                </a:solidFill>
              </a:rPr>
              <a:t>Servicio de Neumología. Hospital Universitario Virgen de la Victoria. Málaga.</a:t>
            </a:r>
          </a:p>
          <a:p>
            <a:pPr algn="ctr" eaLnBrk="1" hangingPunct="1">
              <a:defRPr/>
            </a:pPr>
            <a:endParaRPr lang="es-ES" altLang="es-ES" sz="800" dirty="0">
              <a:solidFill>
                <a:srgbClr val="000000"/>
              </a:solidFill>
            </a:endParaRPr>
          </a:p>
        </p:txBody>
      </p:sp>
      <p:sp>
        <p:nvSpPr>
          <p:cNvPr id="2052" name="AutoShape 2" descr="Resultado de imagen de hospital virgen de la victoria"/>
          <p:cNvSpPr>
            <a:spLocks noChangeAspect="1" noChangeArrowheads="1"/>
          </p:cNvSpPr>
          <p:nvPr/>
        </p:nvSpPr>
        <p:spPr bwMode="auto">
          <a:xfrm>
            <a:off x="157109" y="-136483"/>
            <a:ext cx="298346" cy="298358"/>
          </a:xfrm>
          <a:prstGeom prst="rect">
            <a:avLst/>
          </a:prstGeom>
          <a:noFill/>
          <a:ln w="9525">
            <a:noFill/>
            <a:miter lim="800000"/>
            <a:headEnd/>
            <a:tailEnd/>
          </a:ln>
        </p:spPr>
        <p:txBody>
          <a:bodyPr lIns="91403" tIns="45702" rIns="91403" bIns="45702"/>
          <a:lstStyle/>
          <a:p>
            <a:pPr eaLnBrk="1" hangingPunct="1"/>
            <a:endParaRPr lang="es-ES" altLang="es-ES">
              <a:latin typeface="Calibri" pitchFamily="34" charset="0"/>
            </a:endParaRPr>
          </a:p>
        </p:txBody>
      </p:sp>
      <p:pic>
        <p:nvPicPr>
          <p:cNvPr id="2053" name="Picture 3" descr="C:\Users\Nuria\Desktop\huvv.jpg"/>
          <p:cNvPicPr>
            <a:picLocks noChangeAspect="1" noChangeArrowheads="1"/>
          </p:cNvPicPr>
          <p:nvPr/>
        </p:nvPicPr>
        <p:blipFill>
          <a:blip r:embed="rId3"/>
          <a:srcRect l="4259" r="6300"/>
          <a:stretch>
            <a:fillRect/>
          </a:stretch>
        </p:blipFill>
        <p:spPr bwMode="auto">
          <a:xfrm>
            <a:off x="252326" y="385644"/>
            <a:ext cx="2072555" cy="587194"/>
          </a:xfrm>
          <a:prstGeom prst="rect">
            <a:avLst/>
          </a:prstGeom>
          <a:noFill/>
          <a:ln w="9525">
            <a:noFill/>
            <a:miter lim="800000"/>
            <a:headEnd/>
            <a:tailEnd/>
          </a:ln>
        </p:spPr>
      </p:pic>
      <p:pic>
        <p:nvPicPr>
          <p:cNvPr id="2054" name="Picture 4" descr="C:\Users\Nuria\Desktop\neumosur.jpeg"/>
          <p:cNvPicPr>
            <a:picLocks noChangeAspect="1" noChangeArrowheads="1"/>
          </p:cNvPicPr>
          <p:nvPr/>
        </p:nvPicPr>
        <p:blipFill>
          <a:blip r:embed="rId4"/>
          <a:srcRect t="5730" b="8337"/>
          <a:stretch>
            <a:fillRect/>
          </a:stretch>
        </p:blipFill>
        <p:spPr bwMode="auto">
          <a:xfrm>
            <a:off x="7379313" y="279314"/>
            <a:ext cx="1180690" cy="852225"/>
          </a:xfrm>
          <a:prstGeom prst="rect">
            <a:avLst/>
          </a:prstGeom>
          <a:noFill/>
          <a:ln w="9525">
            <a:noFill/>
            <a:miter lim="800000"/>
            <a:headEnd/>
            <a:tailEnd/>
          </a:ln>
        </p:spPr>
      </p:pic>
      <p:sp>
        <p:nvSpPr>
          <p:cNvPr id="8" name="7 Rectángulo redondeado"/>
          <p:cNvSpPr/>
          <p:nvPr/>
        </p:nvSpPr>
        <p:spPr>
          <a:xfrm>
            <a:off x="252325" y="1718733"/>
            <a:ext cx="3743612" cy="2940729"/>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lIns="91403" tIns="45702" rIns="91403" bIns="45702"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defRPr/>
            </a:pPr>
            <a:r>
              <a:rPr lang="es-ES" altLang="es-ES" sz="800" b="1" u="sng" dirty="0">
                <a:solidFill>
                  <a:srgbClr val="000000"/>
                </a:solidFill>
              </a:rPr>
              <a:t>Introducción</a:t>
            </a:r>
          </a:p>
          <a:p>
            <a:pPr algn="just" eaLnBrk="1" hangingPunct="1">
              <a:defRPr/>
            </a:pPr>
            <a:r>
              <a:rPr lang="es-ES" altLang="es-ES" sz="800" dirty="0"/>
              <a:t>La esclerosis lateral </a:t>
            </a:r>
            <a:r>
              <a:rPr lang="es-ES" altLang="es-ES" sz="800" dirty="0" err="1"/>
              <a:t>amiotrófica</a:t>
            </a:r>
            <a:r>
              <a:rPr lang="es-ES" altLang="es-ES" sz="800" dirty="0"/>
              <a:t> (ELA) es una enfermedad neurodegenerativa caracterizada por la degeneración progresiva de neuronas motoras, que se caracteriza por la debilidad y parálisis de los músculos de miembros superiores e inferiores, cara y tronco, incluido el diafragma, dando lugar a insuficiencia respiratoria progresiva, con un pronóstico fatal. El abordaje multidisciplinar de la enfermedad es fundamental en estos pacientes y el neumólogo juega un papel imprescindible en su atención. El objetivo de este estudio ha sido analizar las características de los pacientes con ELA en tratamiento con ventilación mecánica no invasiva en nuestra área sanitaria. </a:t>
            </a:r>
            <a:endParaRPr lang="es-ES" altLang="es-ES" sz="800" dirty="0">
              <a:solidFill>
                <a:srgbClr val="000000"/>
              </a:solidFill>
            </a:endParaRPr>
          </a:p>
          <a:p>
            <a:pPr algn="just" eaLnBrk="1" hangingPunct="1">
              <a:defRPr/>
            </a:pPr>
            <a:endParaRPr lang="es-ES" altLang="es-ES" sz="800" dirty="0">
              <a:solidFill>
                <a:srgbClr val="000000"/>
              </a:solidFill>
            </a:endParaRPr>
          </a:p>
          <a:p>
            <a:pPr algn="just" eaLnBrk="1" hangingPunct="1">
              <a:defRPr/>
            </a:pPr>
            <a:endParaRPr lang="es-ES" altLang="es-ES" sz="800" dirty="0">
              <a:solidFill>
                <a:srgbClr val="000000"/>
              </a:solidFill>
            </a:endParaRPr>
          </a:p>
          <a:p>
            <a:pPr algn="just" eaLnBrk="1" hangingPunct="1">
              <a:defRPr/>
            </a:pPr>
            <a:r>
              <a:rPr lang="es-ES" altLang="es-ES" sz="800" b="1" u="sng" dirty="0">
                <a:solidFill>
                  <a:srgbClr val="000000"/>
                </a:solidFill>
              </a:rPr>
              <a:t>Metodología</a:t>
            </a:r>
            <a:endParaRPr lang="es-ES" altLang="es-ES" sz="800" dirty="0">
              <a:solidFill>
                <a:srgbClr val="000000"/>
              </a:solidFill>
            </a:endParaRPr>
          </a:p>
          <a:p>
            <a:pPr algn="just" eaLnBrk="1" hangingPunct="1">
              <a:defRPr/>
            </a:pPr>
            <a:r>
              <a:rPr lang="es-ES" altLang="es-ES" sz="800" dirty="0"/>
              <a:t>Se realizó un estudio descriptivo retrospectivo de los pacientes que están en seguimiento multidisciplinar en nuestro hospital, evaluando datos demográficos, clínicos y </a:t>
            </a:r>
            <a:r>
              <a:rPr lang="es-ES" altLang="es-ES" sz="800" dirty="0" err="1"/>
              <a:t>terapeúticos</a:t>
            </a:r>
            <a:r>
              <a:rPr lang="es-ES" altLang="es-ES" sz="800" dirty="0"/>
              <a:t>. </a:t>
            </a:r>
          </a:p>
        </p:txBody>
      </p:sp>
      <p:sp>
        <p:nvSpPr>
          <p:cNvPr id="2056" name="11 Rectángulo"/>
          <p:cNvSpPr>
            <a:spLocks noChangeArrowheads="1"/>
          </p:cNvSpPr>
          <p:nvPr/>
        </p:nvSpPr>
        <p:spPr bwMode="auto">
          <a:xfrm>
            <a:off x="2269337" y="555454"/>
            <a:ext cx="4570413" cy="366600"/>
          </a:xfrm>
          <a:prstGeom prst="rect">
            <a:avLst/>
          </a:prstGeom>
          <a:noFill/>
          <a:ln w="9525">
            <a:noFill/>
            <a:miter lim="800000"/>
            <a:headEnd/>
            <a:tailEnd/>
          </a:ln>
        </p:spPr>
        <p:txBody>
          <a:bodyPr lIns="91403" tIns="45702" rIns="91403" bIns="45702">
            <a:spAutoFit/>
          </a:bodyPr>
          <a:lstStyle/>
          <a:p>
            <a:pPr eaLnBrk="1" hangingPunct="1"/>
            <a:r>
              <a:rPr lang="es-ES" altLang="es-ES"/>
              <a:t> </a:t>
            </a:r>
          </a:p>
        </p:txBody>
      </p:sp>
      <p:sp>
        <p:nvSpPr>
          <p:cNvPr id="14" name="13 Rectángulo redondeado"/>
          <p:cNvSpPr/>
          <p:nvPr/>
        </p:nvSpPr>
        <p:spPr>
          <a:xfrm>
            <a:off x="4356176" y="3004211"/>
            <a:ext cx="4175262" cy="1664773"/>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lIns="91403" tIns="45702" rIns="91403" bIns="45702"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defRPr/>
            </a:pPr>
            <a:r>
              <a:rPr lang="es-ES" altLang="es-ES" sz="800" b="1" u="sng" dirty="0">
                <a:solidFill>
                  <a:srgbClr val="000000"/>
                </a:solidFill>
              </a:rPr>
              <a:t>Resultados</a:t>
            </a:r>
          </a:p>
          <a:p>
            <a:pPr algn="just" eaLnBrk="1" hangingPunct="1">
              <a:defRPr/>
            </a:pPr>
            <a:endParaRPr lang="es-ES" altLang="es-ES" sz="800" b="1" u="sng" dirty="0"/>
          </a:p>
          <a:p>
            <a:pPr algn="just" eaLnBrk="1" hangingPunct="1">
              <a:defRPr/>
            </a:pPr>
            <a:r>
              <a:rPr lang="es-ES" altLang="es-ES" sz="800" dirty="0"/>
              <a:t>Un total de 23 pacientes con ELA hacían seguimiento multidisciplinar en nuestro centro. El 39% (9 pacientes) estaban en tratamiento con ventilación mecánica no invasiva (VMNI) y son los paciente que fueron incluidos en el análisis de los datos. La edad media era de 57 años (rango: 42-70). El 56% eran mujeres (5). El tiempo de evolución de la enfermedad era de 16 meses de media (rango: 5-32). La valoración inicial por neumología se había realizado en 108 días de media desde el diagnóstico de la enfermedad; la derivación se hacía a criterio de neurología. El 67% (6 pacientes) toleraban bien la VMNI. Las presiones medias eran de 11.8 cm H2O para la IPAP y de 5.8 cm H2O para la EPAP. </a:t>
            </a:r>
          </a:p>
        </p:txBody>
      </p:sp>
      <p:graphicFrame>
        <p:nvGraphicFramePr>
          <p:cNvPr id="2058" name="Gráfico 4"/>
          <p:cNvGraphicFramePr>
            <a:graphicFrameLocks/>
          </p:cNvGraphicFramePr>
          <p:nvPr/>
        </p:nvGraphicFramePr>
        <p:xfrm>
          <a:off x="4527566" y="1487029"/>
          <a:ext cx="1974165" cy="1723493"/>
        </p:xfrm>
        <a:graphic>
          <a:graphicData uri="http://schemas.openxmlformats.org/presentationml/2006/ole">
            <p:oleObj spid="_x0000_s2058" name="Gráfico" r:id="rId5" imgW="1981372" imgH="1725318" progId="Excel.Chart.8">
              <p:embed/>
            </p:oleObj>
          </a:graphicData>
        </a:graphic>
      </p:graphicFrame>
      <p:graphicFrame>
        <p:nvGraphicFramePr>
          <p:cNvPr id="2059" name="Gráfico 15"/>
          <p:cNvGraphicFramePr>
            <a:graphicFrameLocks/>
          </p:cNvGraphicFramePr>
          <p:nvPr/>
        </p:nvGraphicFramePr>
        <p:xfrm>
          <a:off x="6033581" y="1469572"/>
          <a:ext cx="2188403" cy="1590184"/>
        </p:xfrm>
        <a:graphic>
          <a:graphicData uri="http://schemas.openxmlformats.org/presentationml/2006/ole">
            <p:oleObj spid="_x0000_s2059" name="Gráfico" r:id="rId6" imgW="2194750" imgH="1597290" progId="Excel.Chart.8">
              <p:embed/>
            </p:oleObj>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12 Rectángulo redondeado"/>
          <p:cNvSpPr/>
          <p:nvPr/>
        </p:nvSpPr>
        <p:spPr>
          <a:xfrm>
            <a:off x="180912" y="123787"/>
            <a:ext cx="8782176" cy="1368003"/>
          </a:xfrm>
          <a:prstGeom prst="roundRect">
            <a:avLst/>
          </a:prstGeom>
        </p:spPr>
        <p:style>
          <a:lnRef idx="2">
            <a:schemeClr val="accent1"/>
          </a:lnRef>
          <a:fillRef idx="1">
            <a:schemeClr val="lt1"/>
          </a:fillRef>
          <a:effectRef idx="0">
            <a:schemeClr val="accent1"/>
          </a:effectRef>
          <a:fontRef idx="minor">
            <a:schemeClr val="dk1"/>
          </a:fontRef>
        </p:style>
        <p:txBody>
          <a:bodyPr lIns="91403" tIns="45702" rIns="91403" bIns="45702"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s-ES" altLang="es-ES" sz="1200" dirty="0">
              <a:solidFill>
                <a:srgbClr val="000000"/>
              </a:solidFill>
              <a:latin typeface="Calibri" panose="020F0502020204030204" pitchFamily="34" charset="0"/>
            </a:endParaRPr>
          </a:p>
          <a:p>
            <a:pPr algn="ctr" eaLnBrk="1" hangingPunct="1">
              <a:defRPr/>
            </a:pPr>
            <a:r>
              <a:rPr lang="es-ES" altLang="es-ES" sz="1600" dirty="0"/>
              <a:t>VENTILACIÓN MECÁNICA NO INVASIVA </a:t>
            </a:r>
          </a:p>
          <a:p>
            <a:pPr algn="ctr" eaLnBrk="1" hangingPunct="1">
              <a:defRPr/>
            </a:pPr>
            <a:r>
              <a:rPr lang="es-ES" altLang="es-ES" sz="1600" dirty="0"/>
              <a:t>EN LOS PACIENTES CON </a:t>
            </a:r>
          </a:p>
          <a:p>
            <a:pPr algn="ctr" eaLnBrk="1" hangingPunct="1">
              <a:defRPr/>
            </a:pPr>
            <a:r>
              <a:rPr lang="es-ES" altLang="es-ES" sz="1600" dirty="0"/>
              <a:t>ESCLEROSIS LATERAL AMIOTRÓFICA </a:t>
            </a:r>
            <a:endParaRPr lang="es-ES" altLang="es-ES" sz="1600" b="1" dirty="0">
              <a:solidFill>
                <a:srgbClr val="000000"/>
              </a:solidFill>
            </a:endParaRPr>
          </a:p>
          <a:p>
            <a:pPr algn="ctr" eaLnBrk="1" hangingPunct="1">
              <a:defRPr/>
            </a:pPr>
            <a:endParaRPr lang="es-ES" altLang="es-ES" sz="800" dirty="0">
              <a:solidFill>
                <a:srgbClr val="000000"/>
              </a:solidFill>
            </a:endParaRPr>
          </a:p>
          <a:p>
            <a:pPr algn="ctr" eaLnBrk="1" hangingPunct="1">
              <a:defRPr/>
            </a:pPr>
            <a:r>
              <a:rPr lang="es-ES" altLang="es-ES" sz="800" dirty="0">
                <a:solidFill>
                  <a:srgbClr val="000000"/>
                </a:solidFill>
              </a:rPr>
              <a:t>N.M. Reina Marfil, A. Aguilar Gómez, , E. Cabrera César , A. Martínez Mesa, </a:t>
            </a:r>
          </a:p>
          <a:p>
            <a:pPr algn="ctr" eaLnBrk="1" hangingPunct="1">
              <a:defRPr/>
            </a:pPr>
            <a:r>
              <a:rPr lang="es-ES" altLang="es-ES" sz="800" dirty="0">
                <a:solidFill>
                  <a:srgbClr val="000000"/>
                </a:solidFill>
              </a:rPr>
              <a:t>E. Sánchez Álvarez, J.L. Velasco Garrido . </a:t>
            </a:r>
          </a:p>
          <a:p>
            <a:pPr algn="ctr" eaLnBrk="1" hangingPunct="1">
              <a:defRPr/>
            </a:pPr>
            <a:r>
              <a:rPr lang="es-ES" altLang="es-ES" sz="800" dirty="0">
                <a:solidFill>
                  <a:srgbClr val="000000"/>
                </a:solidFill>
              </a:rPr>
              <a:t>Servicio de Neumología. Hospital Universitario Virgen de la Victoria. Málaga.</a:t>
            </a:r>
          </a:p>
          <a:p>
            <a:pPr algn="ctr" eaLnBrk="1" hangingPunct="1">
              <a:defRPr/>
            </a:pPr>
            <a:endParaRPr lang="es-ES" altLang="es-ES" sz="800" dirty="0">
              <a:solidFill>
                <a:srgbClr val="000000"/>
              </a:solidFill>
            </a:endParaRPr>
          </a:p>
        </p:txBody>
      </p:sp>
      <p:sp>
        <p:nvSpPr>
          <p:cNvPr id="3075" name="2 Subtítulo"/>
          <p:cNvSpPr txBox="1">
            <a:spLocks/>
          </p:cNvSpPr>
          <p:nvPr/>
        </p:nvSpPr>
        <p:spPr bwMode="auto">
          <a:xfrm>
            <a:off x="5363888" y="4532501"/>
            <a:ext cx="4173676" cy="1221998"/>
          </a:xfrm>
          <a:prstGeom prst="rect">
            <a:avLst/>
          </a:prstGeom>
          <a:noFill/>
          <a:ln w="9525">
            <a:noFill/>
            <a:miter lim="800000"/>
            <a:headEnd/>
            <a:tailEnd/>
          </a:ln>
        </p:spPr>
        <p:txBody>
          <a:bodyPr lIns="91403" tIns="45702" rIns="91403" bIns="45702"/>
          <a:lstStyle/>
          <a:p>
            <a:pPr eaLnBrk="1" hangingPunct="1"/>
            <a:endParaRPr lang="es-ES" altLang="es-ES" sz="900" dirty="0"/>
          </a:p>
        </p:txBody>
      </p:sp>
      <p:sp>
        <p:nvSpPr>
          <p:cNvPr id="10" name="9 Rectángulo redondeado"/>
          <p:cNvSpPr/>
          <p:nvPr/>
        </p:nvSpPr>
        <p:spPr>
          <a:xfrm>
            <a:off x="4581522" y="3343831"/>
            <a:ext cx="3886438" cy="1656838"/>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lIns="91403" tIns="45702" rIns="91403" bIns="45702"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defRPr/>
            </a:pPr>
            <a:r>
              <a:rPr lang="es-ES" altLang="es-ES" sz="800" b="1" u="sng" dirty="0">
                <a:solidFill>
                  <a:srgbClr val="000000"/>
                </a:solidFill>
              </a:rPr>
              <a:t>Conclusiones</a:t>
            </a:r>
          </a:p>
          <a:p>
            <a:pPr algn="just" eaLnBrk="1" hangingPunct="1">
              <a:defRPr/>
            </a:pPr>
            <a:r>
              <a:rPr lang="es-ES" altLang="es-ES" sz="800" dirty="0"/>
              <a:t>- La ELA es una enfermedad compleja donde el neumólogo juega un papel esencial dentro del manejo integral del paciente. </a:t>
            </a:r>
          </a:p>
          <a:p>
            <a:pPr algn="just" eaLnBrk="1" hangingPunct="1">
              <a:buFontTx/>
              <a:buChar char="-"/>
              <a:defRPr/>
            </a:pPr>
            <a:r>
              <a:rPr lang="es-ES" altLang="es-ES" sz="800" dirty="0"/>
              <a:t>En nuestro estudio, una tercera parte de los pacientes precisaban tratamiento con ventilación mecánica no invasiva, con buena tolerancia en la mayoría de los casos y cuya indicación se había realizado tras un estudio de sueño. </a:t>
            </a:r>
          </a:p>
          <a:p>
            <a:pPr algn="just" eaLnBrk="1" hangingPunct="1">
              <a:buFontTx/>
              <a:buChar char="-"/>
              <a:defRPr/>
            </a:pPr>
            <a:r>
              <a:rPr lang="es-ES" altLang="es-ES" sz="800" dirty="0"/>
              <a:t> Llama la atención que solo una tercera parte había realizado registro de voluntades anticipadas, lo que dificulta la toma de decisiones para la familia y sanitarios en las fases avanzadas de la enfermedad cuando la VMNI ya no es suficiente para controlar el fracaso respiratorio. </a:t>
            </a:r>
          </a:p>
        </p:txBody>
      </p:sp>
      <p:pic>
        <p:nvPicPr>
          <p:cNvPr id="3077" name="Picture 3" descr="C:\Users\Nuria\Desktop\huvv.jpg"/>
          <p:cNvPicPr>
            <a:picLocks noChangeAspect="1" noChangeArrowheads="1"/>
          </p:cNvPicPr>
          <p:nvPr/>
        </p:nvPicPr>
        <p:blipFill>
          <a:blip r:embed="rId2"/>
          <a:srcRect l="4259" r="6300"/>
          <a:stretch>
            <a:fillRect/>
          </a:stretch>
        </p:blipFill>
        <p:spPr bwMode="auto">
          <a:xfrm>
            <a:off x="252326" y="385644"/>
            <a:ext cx="2072555" cy="587194"/>
          </a:xfrm>
          <a:prstGeom prst="rect">
            <a:avLst/>
          </a:prstGeom>
          <a:noFill/>
          <a:ln w="9525">
            <a:noFill/>
            <a:miter lim="800000"/>
            <a:headEnd/>
            <a:tailEnd/>
          </a:ln>
        </p:spPr>
      </p:pic>
      <p:pic>
        <p:nvPicPr>
          <p:cNvPr id="3078" name="Picture 4" descr="C:\Users\Nuria\Desktop\neumosur.jpeg"/>
          <p:cNvPicPr>
            <a:picLocks noChangeAspect="1" noChangeArrowheads="1"/>
          </p:cNvPicPr>
          <p:nvPr/>
        </p:nvPicPr>
        <p:blipFill>
          <a:blip r:embed="rId3"/>
          <a:srcRect t="5730" b="8337"/>
          <a:stretch>
            <a:fillRect/>
          </a:stretch>
        </p:blipFill>
        <p:spPr bwMode="auto">
          <a:xfrm>
            <a:off x="7379313" y="279314"/>
            <a:ext cx="1180690" cy="852225"/>
          </a:xfrm>
          <a:prstGeom prst="rect">
            <a:avLst/>
          </a:prstGeom>
          <a:noFill/>
          <a:ln w="9525">
            <a:noFill/>
            <a:miter lim="800000"/>
            <a:headEnd/>
            <a:tailEnd/>
          </a:ln>
        </p:spPr>
      </p:pic>
      <p:sp>
        <p:nvSpPr>
          <p:cNvPr id="2" name="13 Rectángulo redondeado"/>
          <p:cNvSpPr/>
          <p:nvPr/>
        </p:nvSpPr>
        <p:spPr>
          <a:xfrm>
            <a:off x="4572001" y="1699689"/>
            <a:ext cx="3886438" cy="1436244"/>
          </a:xfrm>
          <a:prstGeom prst="roundRect">
            <a:avLst/>
          </a:prstGeom>
          <a:ln>
            <a:solidFill>
              <a:srgbClr val="0070C0"/>
            </a:solidFill>
          </a:ln>
        </p:spPr>
        <p:style>
          <a:lnRef idx="2">
            <a:schemeClr val="accent6"/>
          </a:lnRef>
          <a:fillRef idx="1">
            <a:schemeClr val="lt1"/>
          </a:fillRef>
          <a:effectRef idx="0">
            <a:schemeClr val="accent6"/>
          </a:effectRef>
          <a:fontRef idx="minor">
            <a:schemeClr val="dk1"/>
          </a:fontRef>
        </p:style>
        <p:txBody>
          <a:bodyPr lIns="91403" tIns="45702" rIns="91403" bIns="45702"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defRPr/>
            </a:pPr>
            <a:r>
              <a:rPr lang="es-ES" altLang="es-ES" sz="800" b="1" u="sng" dirty="0">
                <a:solidFill>
                  <a:srgbClr val="000000"/>
                </a:solidFill>
              </a:rPr>
              <a:t>Resultados</a:t>
            </a:r>
          </a:p>
          <a:p>
            <a:pPr algn="just" eaLnBrk="1" hangingPunct="1">
              <a:defRPr/>
            </a:pPr>
            <a:endParaRPr lang="es-ES" altLang="es-ES" sz="800" b="1" u="sng" dirty="0"/>
          </a:p>
          <a:p>
            <a:pPr algn="just" eaLnBrk="1" hangingPunct="1">
              <a:defRPr/>
            </a:pPr>
            <a:r>
              <a:rPr lang="es-ES" altLang="es-ES" sz="800" dirty="0"/>
              <a:t>La indicación fue por síntomas en un caso (11%) y el resto, tras los hallazgos detectados en un estudio de sueño (89%). En cuanto a la </a:t>
            </a:r>
            <a:r>
              <a:rPr lang="es-ES" altLang="es-ES" sz="800" dirty="0" err="1"/>
              <a:t>interfase</a:t>
            </a:r>
            <a:r>
              <a:rPr lang="es-ES" altLang="es-ES" sz="800" dirty="0"/>
              <a:t>, 4 pacientes usaban mascarilla nasal (44%) y 5 </a:t>
            </a:r>
            <a:r>
              <a:rPr lang="es-ES" altLang="es-ES" sz="800" dirty="0" err="1"/>
              <a:t>oronasal</a:t>
            </a:r>
            <a:r>
              <a:rPr lang="es-ES" altLang="es-ES" sz="800" dirty="0"/>
              <a:t> (56%). El 33% (3) no toleraban la VMNI. El 33% (3) usaban asistente de tos, 22% (2) necesitaban además oxigenoterapia. El 22% (2) se alimentaban a través de sonda de gastrostomía. Realizaban seguimiento por rehabilitación todos los pacientes (100%-9), por endocrino el 67% (6) y por paliativos el 33% (3). En 3 casos había registro de voluntades anticipadas (33%). </a:t>
            </a:r>
          </a:p>
        </p:txBody>
      </p:sp>
      <p:graphicFrame>
        <p:nvGraphicFramePr>
          <p:cNvPr id="3" name="Tabla 2"/>
          <p:cNvGraphicFramePr>
            <a:graphicFrameLocks noGrp="1"/>
          </p:cNvGraphicFramePr>
          <p:nvPr/>
        </p:nvGraphicFramePr>
        <p:xfrm>
          <a:off x="612562" y="1623512"/>
          <a:ext cx="3146919" cy="3377286"/>
        </p:xfrm>
        <a:graphic>
          <a:graphicData uri="http://schemas.openxmlformats.org/drawingml/2006/table">
            <a:tbl>
              <a:tblPr firstRow="1" bandRow="1">
                <a:tableStyleId>{5C22544A-7EE6-4342-B048-85BDC9FD1C3A}</a:tableStyleId>
              </a:tblPr>
              <a:tblGrid>
                <a:gridCol w="1779419"/>
                <a:gridCol w="1367500"/>
              </a:tblGrid>
              <a:tr h="283915">
                <a:tc>
                  <a:txBody>
                    <a:bodyPr/>
                    <a:lstStyle/>
                    <a:p>
                      <a:r>
                        <a:rPr lang="es-ES" sz="1000" dirty="0"/>
                        <a:t>n=9</a:t>
                      </a:r>
                    </a:p>
                  </a:txBody>
                  <a:tcPr marL="91408" marR="91408" marT="45718" marB="45718"/>
                </a:tc>
                <a:tc>
                  <a:txBody>
                    <a:bodyPr/>
                    <a:lstStyle/>
                    <a:p>
                      <a:pPr algn="ctr"/>
                      <a:r>
                        <a:rPr lang="es-ES" sz="1000" dirty="0"/>
                        <a:t>VMNI</a:t>
                      </a:r>
                    </a:p>
                  </a:txBody>
                  <a:tcPr marL="91408" marR="91408" marT="45718" marB="45718"/>
                </a:tc>
              </a:tr>
              <a:tr h="228275">
                <a:tc>
                  <a:txBody>
                    <a:bodyPr/>
                    <a:lstStyle/>
                    <a:p>
                      <a:r>
                        <a:rPr lang="es-ES" sz="800" dirty="0"/>
                        <a:t>Edad media</a:t>
                      </a:r>
                    </a:p>
                  </a:txBody>
                  <a:tcPr marL="91408" marR="91408" marT="45718" marB="45718"/>
                </a:tc>
                <a:tc>
                  <a:txBody>
                    <a:bodyPr/>
                    <a:lstStyle/>
                    <a:p>
                      <a:pPr algn="ctr"/>
                      <a:r>
                        <a:rPr lang="es-ES" sz="800" dirty="0"/>
                        <a:t>57 años</a:t>
                      </a:r>
                    </a:p>
                  </a:txBody>
                  <a:tcPr marL="91408" marR="91408" marT="45718" marB="45718"/>
                </a:tc>
              </a:tr>
              <a:tr h="457176">
                <a:tc>
                  <a:txBody>
                    <a:bodyPr/>
                    <a:lstStyle/>
                    <a:p>
                      <a:r>
                        <a:rPr lang="es-ES" sz="800" dirty="0"/>
                        <a:t>Sexo</a:t>
                      </a:r>
                    </a:p>
                    <a:p>
                      <a:pPr marL="171450" indent="-171450">
                        <a:buFontTx/>
                        <a:buChar char="-"/>
                      </a:pPr>
                      <a:r>
                        <a:rPr lang="es-ES" sz="800" dirty="0"/>
                        <a:t>Mujeres</a:t>
                      </a:r>
                    </a:p>
                    <a:p>
                      <a:pPr marL="171450" indent="-171450">
                        <a:buFontTx/>
                        <a:buChar char="-"/>
                      </a:pPr>
                      <a:r>
                        <a:rPr lang="es-ES" sz="800" dirty="0"/>
                        <a:t>Hombres</a:t>
                      </a:r>
                    </a:p>
                  </a:txBody>
                  <a:tcPr marL="91408" marR="91408" marT="45718" marB="45718"/>
                </a:tc>
                <a:tc>
                  <a:txBody>
                    <a:bodyPr/>
                    <a:lstStyle/>
                    <a:p>
                      <a:pPr algn="ctr"/>
                      <a:r>
                        <a:rPr lang="es-ES" sz="800" dirty="0"/>
                        <a:t>5 (56%)</a:t>
                      </a:r>
                    </a:p>
                    <a:p>
                      <a:pPr algn="ctr"/>
                      <a:r>
                        <a:rPr lang="es-ES" sz="800" dirty="0"/>
                        <a:t>4 (44%)</a:t>
                      </a:r>
                    </a:p>
                    <a:p>
                      <a:pPr algn="ctr"/>
                      <a:endParaRPr lang="es-ES" sz="800" dirty="0"/>
                    </a:p>
                  </a:txBody>
                  <a:tcPr marL="91408" marR="91408" marT="45718" marB="45718"/>
                </a:tc>
              </a:tr>
              <a:tr h="213349">
                <a:tc>
                  <a:txBody>
                    <a:bodyPr/>
                    <a:lstStyle/>
                    <a:p>
                      <a:r>
                        <a:rPr lang="es-ES" sz="800" dirty="0"/>
                        <a:t>Tiempo evolución</a:t>
                      </a:r>
                    </a:p>
                  </a:txBody>
                  <a:tcPr marL="91408" marR="91408" marT="45718" marB="45718"/>
                </a:tc>
                <a:tc>
                  <a:txBody>
                    <a:bodyPr/>
                    <a:lstStyle/>
                    <a:p>
                      <a:pPr algn="ctr"/>
                      <a:r>
                        <a:rPr lang="es-ES" sz="800" dirty="0"/>
                        <a:t>16 meses</a:t>
                      </a:r>
                    </a:p>
                  </a:txBody>
                  <a:tcPr marL="91408" marR="91408" marT="45718" marB="45718"/>
                </a:tc>
              </a:tr>
              <a:tr h="457176">
                <a:tc>
                  <a:txBody>
                    <a:bodyPr/>
                    <a:lstStyle/>
                    <a:p>
                      <a:r>
                        <a:rPr lang="es-ES" sz="800" dirty="0"/>
                        <a:t>Presiones</a:t>
                      </a:r>
                      <a:r>
                        <a:rPr lang="es-ES" sz="800" baseline="0" dirty="0"/>
                        <a:t> medias</a:t>
                      </a:r>
                    </a:p>
                    <a:p>
                      <a:pPr marL="171450" indent="-171450">
                        <a:buFontTx/>
                        <a:buChar char="-"/>
                      </a:pPr>
                      <a:r>
                        <a:rPr lang="es-ES" sz="800" baseline="0" dirty="0"/>
                        <a:t>IPAP</a:t>
                      </a:r>
                    </a:p>
                    <a:p>
                      <a:pPr marL="171450" indent="-171450">
                        <a:buFontTx/>
                        <a:buChar char="-"/>
                      </a:pPr>
                      <a:r>
                        <a:rPr lang="es-ES" sz="800" baseline="0" dirty="0"/>
                        <a:t>EPAP</a:t>
                      </a:r>
                      <a:endParaRPr lang="es-ES" sz="800" dirty="0"/>
                    </a:p>
                  </a:txBody>
                  <a:tcPr marL="91408" marR="91408" marT="45718" marB="45718"/>
                </a:tc>
                <a:tc>
                  <a:txBody>
                    <a:bodyPr/>
                    <a:lstStyle/>
                    <a:p>
                      <a:pPr algn="ctr"/>
                      <a:endParaRPr lang="es-ES" sz="800" dirty="0"/>
                    </a:p>
                    <a:p>
                      <a:pPr algn="ctr"/>
                      <a:r>
                        <a:rPr lang="es-ES" sz="800" dirty="0"/>
                        <a:t>11,8 cm H2O</a:t>
                      </a:r>
                    </a:p>
                    <a:p>
                      <a:pPr algn="ctr"/>
                      <a:r>
                        <a:rPr lang="es-ES" sz="800" dirty="0"/>
                        <a:t>5,8 cm H2O</a:t>
                      </a:r>
                    </a:p>
                  </a:txBody>
                  <a:tcPr marL="91408" marR="91408" marT="45718" marB="45718"/>
                </a:tc>
              </a:tr>
              <a:tr h="457176">
                <a:tc>
                  <a:txBody>
                    <a:bodyPr/>
                    <a:lstStyle/>
                    <a:p>
                      <a:r>
                        <a:rPr lang="es-ES" sz="800" dirty="0" err="1"/>
                        <a:t>Interfase</a:t>
                      </a:r>
                      <a:endParaRPr lang="es-ES" sz="800" dirty="0"/>
                    </a:p>
                    <a:p>
                      <a:pPr marL="171450" indent="-171450">
                        <a:buFontTx/>
                        <a:buChar char="-"/>
                      </a:pPr>
                      <a:r>
                        <a:rPr lang="es-ES" sz="800" dirty="0"/>
                        <a:t>Nasal</a:t>
                      </a:r>
                    </a:p>
                    <a:p>
                      <a:pPr marL="171450" indent="-171450">
                        <a:buFontTx/>
                        <a:buChar char="-"/>
                      </a:pPr>
                      <a:r>
                        <a:rPr lang="es-ES" sz="800" dirty="0" err="1"/>
                        <a:t>Oronasal</a:t>
                      </a:r>
                      <a:endParaRPr lang="es-ES" sz="800" dirty="0"/>
                    </a:p>
                  </a:txBody>
                  <a:tcPr marL="91408" marR="91408" marT="45718" marB="45718"/>
                </a:tc>
                <a:tc>
                  <a:txBody>
                    <a:bodyPr/>
                    <a:lstStyle/>
                    <a:p>
                      <a:pPr algn="ctr"/>
                      <a:endParaRPr lang="es-ES" sz="800" dirty="0"/>
                    </a:p>
                    <a:p>
                      <a:pPr algn="ctr"/>
                      <a:r>
                        <a:rPr lang="es-ES" sz="800" dirty="0"/>
                        <a:t>4 (44%)</a:t>
                      </a:r>
                    </a:p>
                    <a:p>
                      <a:pPr algn="ctr"/>
                      <a:r>
                        <a:rPr lang="es-ES" sz="800" dirty="0"/>
                        <a:t>5 (56%)</a:t>
                      </a:r>
                    </a:p>
                  </a:txBody>
                  <a:tcPr marL="91408" marR="91408" marT="45718" marB="45718"/>
                </a:tc>
              </a:tr>
              <a:tr h="579089">
                <a:tc>
                  <a:txBody>
                    <a:bodyPr/>
                    <a:lstStyle/>
                    <a:p>
                      <a:r>
                        <a:rPr lang="es-ES" sz="800" dirty="0"/>
                        <a:t>Otras terapias:</a:t>
                      </a:r>
                    </a:p>
                    <a:p>
                      <a:pPr marL="171450" indent="-171450">
                        <a:buFontTx/>
                        <a:buChar char="-"/>
                      </a:pPr>
                      <a:r>
                        <a:rPr lang="es-ES" sz="800" dirty="0"/>
                        <a:t>Asistente de tos</a:t>
                      </a:r>
                    </a:p>
                    <a:p>
                      <a:pPr marL="171450" indent="-171450">
                        <a:buFontTx/>
                        <a:buChar char="-"/>
                      </a:pPr>
                      <a:r>
                        <a:rPr lang="es-ES" sz="800" dirty="0"/>
                        <a:t>Oxigenoterapia</a:t>
                      </a:r>
                    </a:p>
                    <a:p>
                      <a:pPr marL="171450" indent="-171450">
                        <a:buFontTx/>
                        <a:buChar char="-"/>
                      </a:pPr>
                      <a:r>
                        <a:rPr lang="es-ES" sz="800" dirty="0"/>
                        <a:t>Gastrostomía</a:t>
                      </a:r>
                    </a:p>
                  </a:txBody>
                  <a:tcPr marL="91408" marR="91408" marT="45718" marB="45718"/>
                </a:tc>
                <a:tc>
                  <a:txBody>
                    <a:bodyPr/>
                    <a:lstStyle/>
                    <a:p>
                      <a:pPr algn="ctr"/>
                      <a:endParaRPr lang="es-ES" sz="800" dirty="0"/>
                    </a:p>
                    <a:p>
                      <a:pPr algn="ctr"/>
                      <a:r>
                        <a:rPr lang="es-ES" sz="800" dirty="0"/>
                        <a:t>3 (33%)</a:t>
                      </a:r>
                    </a:p>
                    <a:p>
                      <a:pPr algn="ctr"/>
                      <a:r>
                        <a:rPr lang="es-ES" sz="800" dirty="0"/>
                        <a:t>2 (22%)</a:t>
                      </a:r>
                    </a:p>
                    <a:p>
                      <a:pPr algn="ctr"/>
                      <a:r>
                        <a:rPr lang="es-ES" sz="800" dirty="0"/>
                        <a:t>2 (22%)</a:t>
                      </a:r>
                    </a:p>
                  </a:txBody>
                  <a:tcPr marL="91408" marR="91408" marT="45718" marB="45718"/>
                </a:tc>
              </a:tr>
              <a:tr h="701003">
                <a:tc>
                  <a:txBody>
                    <a:bodyPr/>
                    <a:lstStyle/>
                    <a:p>
                      <a:r>
                        <a:rPr lang="es-ES" sz="800" dirty="0"/>
                        <a:t>Seguimiento por especialidades</a:t>
                      </a:r>
                    </a:p>
                    <a:p>
                      <a:pPr marL="171450" indent="-171450">
                        <a:buFontTx/>
                        <a:buChar char="-"/>
                      </a:pPr>
                      <a:r>
                        <a:rPr lang="es-ES" sz="800" dirty="0"/>
                        <a:t>Rehabilitación</a:t>
                      </a:r>
                    </a:p>
                    <a:p>
                      <a:pPr marL="171450" indent="-171450">
                        <a:buFontTx/>
                        <a:buChar char="-"/>
                      </a:pPr>
                      <a:r>
                        <a:rPr lang="es-ES" sz="800" dirty="0"/>
                        <a:t>Endocrinología</a:t>
                      </a:r>
                    </a:p>
                    <a:p>
                      <a:pPr marL="171450" indent="-171450">
                        <a:buFontTx/>
                        <a:buChar char="-"/>
                      </a:pPr>
                      <a:r>
                        <a:rPr lang="es-ES" sz="800" dirty="0"/>
                        <a:t>Cuidados paliativos</a:t>
                      </a:r>
                    </a:p>
                  </a:txBody>
                  <a:tcPr marL="91408" marR="91408" marT="45718" marB="45718"/>
                </a:tc>
                <a:tc>
                  <a:txBody>
                    <a:bodyPr/>
                    <a:lstStyle/>
                    <a:p>
                      <a:pPr algn="ctr"/>
                      <a:endParaRPr lang="es-ES" sz="800" dirty="0"/>
                    </a:p>
                    <a:p>
                      <a:pPr algn="ctr"/>
                      <a:endParaRPr lang="es-ES" sz="800" dirty="0"/>
                    </a:p>
                    <a:p>
                      <a:pPr algn="ctr"/>
                      <a:r>
                        <a:rPr lang="es-ES" sz="800" dirty="0"/>
                        <a:t>9 (100%)</a:t>
                      </a:r>
                    </a:p>
                    <a:p>
                      <a:pPr algn="ctr"/>
                      <a:r>
                        <a:rPr lang="es-ES" sz="800" dirty="0"/>
                        <a:t>6 (67%)</a:t>
                      </a:r>
                    </a:p>
                    <a:p>
                      <a:pPr algn="ctr"/>
                      <a:r>
                        <a:rPr lang="es-ES" sz="800" dirty="0"/>
                        <a:t>3 (33%)</a:t>
                      </a:r>
                    </a:p>
                  </a:txBody>
                  <a:tcPr marL="91408" marR="91408" marT="45718" marB="45718"/>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TotalTime>
  <Words>715</Words>
  <Application>Microsoft Office PowerPoint</Application>
  <PresentationFormat>Presentación en pantalla (16:9)</PresentationFormat>
  <Paragraphs>75</Paragraphs>
  <Slides>2</Slides>
  <Notes>0</Notes>
  <HiddenSlides>0</HiddenSlides>
  <MMClips>0</MMClips>
  <ScaleCrop>false</ScaleCrop>
  <HeadingPairs>
    <vt:vector size="8" baseType="variant">
      <vt:variant>
        <vt:lpstr>Fuentes usadas</vt:lpstr>
      </vt:variant>
      <vt:variant>
        <vt:i4>2</vt:i4>
      </vt:variant>
      <vt:variant>
        <vt:lpstr>Tema</vt:lpstr>
      </vt:variant>
      <vt:variant>
        <vt:i4>1</vt:i4>
      </vt:variant>
      <vt:variant>
        <vt:lpstr>Servidores OLE incrustados</vt:lpstr>
      </vt:variant>
      <vt:variant>
        <vt:i4>1</vt:i4>
      </vt:variant>
      <vt:variant>
        <vt:lpstr>Títulos de diapositiva</vt:lpstr>
      </vt:variant>
      <vt:variant>
        <vt:i4>2</vt:i4>
      </vt:variant>
    </vt:vector>
  </HeadingPairs>
  <TitlesOfParts>
    <vt:vector size="6" baseType="lpstr">
      <vt:lpstr>Arial</vt:lpstr>
      <vt:lpstr>Calibri</vt:lpstr>
      <vt:lpstr>Tema de Office</vt:lpstr>
      <vt:lpstr>Gráfico de Microsoft Excel</vt:lpstr>
      <vt:lpstr>Diapositiva 1</vt:lpstr>
      <vt:lpstr>Diapositiva 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Nuria</dc:creator>
  <cp:lastModifiedBy>LUNA</cp:lastModifiedBy>
  <cp:revision>32</cp:revision>
  <dcterms:created xsi:type="dcterms:W3CDTF">2018-03-05T16:28:09Z</dcterms:created>
  <dcterms:modified xsi:type="dcterms:W3CDTF">2020-06-02T10:04:35Z</dcterms:modified>
</cp:coreProperties>
</file>