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1" r:id="rId3"/>
  </p:sldIdLst>
  <p:sldSz cx="9147175" cy="5145088"/>
  <p:notesSz cx="6858000" cy="9144000"/>
  <p:defaultTex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userDrawn="1">
          <p15:clr>
            <a:srgbClr val="A4A3A4"/>
          </p15:clr>
        </p15:guide>
        <p15:guide id="2" pos="28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showGuides="1">
      <p:cViewPr varScale="1">
        <p:scale>
          <a:sx n="89" d="100"/>
          <a:sy n="89" d="100"/>
        </p:scale>
        <p:origin x="-616" y="-72"/>
      </p:cViewPr>
      <p:guideLst>
        <p:guide orient="horz" pos="1620"/>
        <p:guide pos="2881"/>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397" y="842032"/>
            <a:ext cx="6860381" cy="1791253"/>
          </a:xfrm>
        </p:spPr>
        <p:txBody>
          <a:bodyPr anchor="b"/>
          <a:lstStyle>
            <a:lvl1pPr algn="ctr">
              <a:defRPr sz="4501"/>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397" y="2702363"/>
            <a:ext cx="6860381" cy="1242205"/>
          </a:xfrm>
        </p:spPr>
        <p:txBody>
          <a:bodyPr/>
          <a:lstStyle>
            <a:lvl1pPr marL="0" indent="0" algn="ctr">
              <a:buNone/>
              <a:defRPr sz="1800"/>
            </a:lvl1pPr>
            <a:lvl2pPr marL="342991" indent="0" algn="ctr">
              <a:buNone/>
              <a:defRPr sz="1500"/>
            </a:lvl2pPr>
            <a:lvl3pPr marL="685983" indent="0" algn="ctr">
              <a:buNone/>
              <a:defRPr sz="1350"/>
            </a:lvl3pPr>
            <a:lvl4pPr marL="1028974" indent="0" algn="ctr">
              <a:buNone/>
              <a:defRPr sz="1200"/>
            </a:lvl4pPr>
            <a:lvl5pPr marL="1371966" indent="0" algn="ctr">
              <a:buNone/>
              <a:defRPr sz="1200"/>
            </a:lvl5pPr>
            <a:lvl6pPr marL="1714957" indent="0" algn="ctr">
              <a:buNone/>
              <a:defRPr sz="1200"/>
            </a:lvl6pPr>
            <a:lvl7pPr marL="2057949" indent="0" algn="ctr">
              <a:buNone/>
              <a:defRPr sz="1200"/>
            </a:lvl7pPr>
            <a:lvl8pPr marL="2400940" indent="0" algn="ctr">
              <a:buNone/>
              <a:defRPr sz="1200"/>
            </a:lvl8pPr>
            <a:lvl9pPr marL="2743932" indent="0" algn="ctr">
              <a:buNone/>
              <a:defRPr sz="12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9E07AAB5-0FCB-442B-B719-6766FC0E20A6}" type="datetimeFigureOut">
              <a:rPr lang="es-ES" smtClean="0"/>
              <a:pPr/>
              <a:t>02/06/2020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475F8A2-DA41-4183-B826-4AC5E16B6A99}" type="slidenum">
              <a:rPr lang="es-ES" smtClean="0"/>
              <a:pPr/>
              <a:t>‹Nº›</a:t>
            </a:fld>
            <a:endParaRPr lang="es-ES"/>
          </a:p>
        </p:txBody>
      </p:sp>
    </p:spTree>
    <p:extLst>
      <p:ext uri="{BB962C8B-B14F-4D97-AF65-F5344CB8AC3E}">
        <p14:creationId xmlns:p14="http://schemas.microsoft.com/office/powerpoint/2010/main" xmlns="" val="4198897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E07AAB5-0FCB-442B-B719-6766FC0E20A6}" type="datetimeFigureOut">
              <a:rPr lang="es-ES" smtClean="0"/>
              <a:pPr/>
              <a:t>02/06/2020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475F8A2-DA41-4183-B826-4AC5E16B6A99}" type="slidenum">
              <a:rPr lang="es-ES" smtClean="0"/>
              <a:pPr/>
              <a:t>‹Nº›</a:t>
            </a:fld>
            <a:endParaRPr lang="es-ES"/>
          </a:p>
        </p:txBody>
      </p:sp>
    </p:spTree>
    <p:extLst>
      <p:ext uri="{BB962C8B-B14F-4D97-AF65-F5344CB8AC3E}">
        <p14:creationId xmlns:p14="http://schemas.microsoft.com/office/powerpoint/2010/main" xmlns="" val="2570459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4104" y="1282700"/>
            <a:ext cx="7889438" cy="2140213"/>
          </a:xfrm>
        </p:spPr>
        <p:txBody>
          <a:bodyPr anchor="b"/>
          <a:lstStyle>
            <a:lvl1pPr>
              <a:defRPr sz="4501"/>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4104" y="3443160"/>
            <a:ext cx="7889438" cy="1125488"/>
          </a:xfrm>
        </p:spPr>
        <p:txBody>
          <a:bodyPr/>
          <a:lstStyle>
            <a:lvl1pPr marL="0" indent="0">
              <a:buNone/>
              <a:defRPr sz="1800">
                <a:solidFill>
                  <a:schemeClr val="tx1">
                    <a:tint val="75000"/>
                  </a:schemeClr>
                </a:solidFill>
              </a:defRPr>
            </a:lvl1pPr>
            <a:lvl2pPr marL="342991" indent="0">
              <a:buNone/>
              <a:defRPr sz="1500">
                <a:solidFill>
                  <a:schemeClr val="tx1">
                    <a:tint val="75000"/>
                  </a:schemeClr>
                </a:solidFill>
              </a:defRPr>
            </a:lvl2pPr>
            <a:lvl3pPr marL="685983" indent="0">
              <a:buNone/>
              <a:defRPr sz="1350">
                <a:solidFill>
                  <a:schemeClr val="tx1">
                    <a:tint val="75000"/>
                  </a:schemeClr>
                </a:solidFill>
              </a:defRPr>
            </a:lvl3pPr>
            <a:lvl4pPr marL="1028974" indent="0">
              <a:buNone/>
              <a:defRPr sz="1200">
                <a:solidFill>
                  <a:schemeClr val="tx1">
                    <a:tint val="75000"/>
                  </a:schemeClr>
                </a:solidFill>
              </a:defRPr>
            </a:lvl4pPr>
            <a:lvl5pPr marL="1371966" indent="0">
              <a:buNone/>
              <a:defRPr sz="1200">
                <a:solidFill>
                  <a:schemeClr val="tx1">
                    <a:tint val="75000"/>
                  </a:schemeClr>
                </a:solidFill>
              </a:defRPr>
            </a:lvl5pPr>
            <a:lvl6pPr marL="1714957" indent="0">
              <a:buNone/>
              <a:defRPr sz="1200">
                <a:solidFill>
                  <a:schemeClr val="tx1">
                    <a:tint val="75000"/>
                  </a:schemeClr>
                </a:solidFill>
              </a:defRPr>
            </a:lvl6pPr>
            <a:lvl7pPr marL="2057949" indent="0">
              <a:buNone/>
              <a:defRPr sz="1200">
                <a:solidFill>
                  <a:schemeClr val="tx1">
                    <a:tint val="75000"/>
                  </a:schemeClr>
                </a:solidFill>
              </a:defRPr>
            </a:lvl7pPr>
            <a:lvl8pPr marL="2400940" indent="0">
              <a:buNone/>
              <a:defRPr sz="1200">
                <a:solidFill>
                  <a:schemeClr val="tx1">
                    <a:tint val="75000"/>
                  </a:schemeClr>
                </a:solidFill>
              </a:defRPr>
            </a:lvl8pPr>
            <a:lvl9pPr marL="2743932" indent="0">
              <a:buNone/>
              <a:defRPr sz="12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E07AAB5-0FCB-442B-B719-6766FC0E20A6}" type="datetimeFigureOut">
              <a:rPr lang="es-ES" smtClean="0"/>
              <a:pPr/>
              <a:t>02/06/2020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475F8A2-DA41-4183-B826-4AC5E16B6A99}" type="slidenum">
              <a:rPr lang="es-ES" smtClean="0"/>
              <a:pPr/>
              <a:t>‹Nº›</a:t>
            </a:fld>
            <a:endParaRPr lang="es-ES"/>
          </a:p>
        </p:txBody>
      </p:sp>
    </p:spTree>
    <p:extLst>
      <p:ext uri="{BB962C8B-B14F-4D97-AF65-F5344CB8AC3E}">
        <p14:creationId xmlns:p14="http://schemas.microsoft.com/office/powerpoint/2010/main" xmlns="" val="1440948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868" y="1369642"/>
            <a:ext cx="3887549" cy="326451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30758" y="1369642"/>
            <a:ext cx="3887549" cy="326451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E07AAB5-0FCB-442B-B719-6766FC0E20A6}" type="datetimeFigureOut">
              <a:rPr lang="es-ES" smtClean="0"/>
              <a:pPr/>
              <a:t>02/06/2020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475F8A2-DA41-4183-B826-4AC5E16B6A99}" type="slidenum">
              <a:rPr lang="es-ES" smtClean="0"/>
              <a:pPr/>
              <a:t>‹Nº›</a:t>
            </a:fld>
            <a:endParaRPr lang="es-ES"/>
          </a:p>
        </p:txBody>
      </p:sp>
    </p:spTree>
    <p:extLst>
      <p:ext uri="{BB962C8B-B14F-4D97-AF65-F5344CB8AC3E}">
        <p14:creationId xmlns:p14="http://schemas.microsoft.com/office/powerpoint/2010/main" xmlns="" val="2556560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30060" y="273929"/>
            <a:ext cx="7889438" cy="994479"/>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0060" y="1261261"/>
            <a:ext cx="3869683" cy="618125"/>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30060" y="1879386"/>
            <a:ext cx="3869683" cy="276429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30757" y="1261261"/>
            <a:ext cx="3888741" cy="618125"/>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30757" y="1879386"/>
            <a:ext cx="3888741" cy="2764294"/>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E07AAB5-0FCB-442B-B719-6766FC0E20A6}" type="datetimeFigureOut">
              <a:rPr lang="es-ES" smtClean="0"/>
              <a:pPr/>
              <a:t>02/06/2020</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F475F8A2-DA41-4183-B826-4AC5E16B6A99}" type="slidenum">
              <a:rPr lang="es-ES" smtClean="0"/>
              <a:pPr/>
              <a:t>‹Nº›</a:t>
            </a:fld>
            <a:endParaRPr lang="es-ES"/>
          </a:p>
        </p:txBody>
      </p:sp>
    </p:spTree>
    <p:extLst>
      <p:ext uri="{BB962C8B-B14F-4D97-AF65-F5344CB8AC3E}">
        <p14:creationId xmlns:p14="http://schemas.microsoft.com/office/powerpoint/2010/main" xmlns="" val="679028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E07AAB5-0FCB-442B-B719-6766FC0E20A6}" type="datetimeFigureOut">
              <a:rPr lang="es-ES" smtClean="0"/>
              <a:pPr/>
              <a:t>02/06/2020</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F475F8A2-DA41-4183-B826-4AC5E16B6A99}" type="slidenum">
              <a:rPr lang="es-ES" smtClean="0"/>
              <a:pPr/>
              <a:t>‹Nº›</a:t>
            </a:fld>
            <a:endParaRPr lang="es-ES"/>
          </a:p>
        </p:txBody>
      </p:sp>
    </p:spTree>
    <p:extLst>
      <p:ext uri="{BB962C8B-B14F-4D97-AF65-F5344CB8AC3E}">
        <p14:creationId xmlns:p14="http://schemas.microsoft.com/office/powerpoint/2010/main" xmlns="" val="2500573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07AAB5-0FCB-442B-B719-6766FC0E20A6}" type="datetimeFigureOut">
              <a:rPr lang="es-ES" smtClean="0"/>
              <a:pPr/>
              <a:t>02/06/2020</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F475F8A2-DA41-4183-B826-4AC5E16B6A99}" type="slidenum">
              <a:rPr lang="es-ES" smtClean="0"/>
              <a:pPr/>
              <a:t>‹Nº›</a:t>
            </a:fld>
            <a:endParaRPr lang="es-ES"/>
          </a:p>
        </p:txBody>
      </p:sp>
    </p:spTree>
    <p:extLst>
      <p:ext uri="{BB962C8B-B14F-4D97-AF65-F5344CB8AC3E}">
        <p14:creationId xmlns:p14="http://schemas.microsoft.com/office/powerpoint/2010/main" xmlns="" val="1690627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060" y="343006"/>
            <a:ext cx="2950202" cy="1200521"/>
          </a:xfrm>
        </p:spPr>
        <p:txBody>
          <a:bodyPr anchor="b"/>
          <a:lstStyle>
            <a:lvl1pPr>
              <a:defRPr sz="2401"/>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8741" y="740798"/>
            <a:ext cx="4630757" cy="3656347"/>
          </a:xfrm>
        </p:spPr>
        <p:txBody>
          <a:bodyPr/>
          <a:lstStyle>
            <a:lvl1pPr>
              <a:defRPr sz="2401"/>
            </a:lvl1pPr>
            <a:lvl2pPr>
              <a:defRPr sz="2101"/>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30060" y="1543526"/>
            <a:ext cx="2950202" cy="2859574"/>
          </a:xfrm>
        </p:spPr>
        <p:txBody>
          <a:bodyPr/>
          <a:lstStyle>
            <a:lvl1pPr marL="0" indent="0">
              <a:buNone/>
              <a:defRPr sz="1200"/>
            </a:lvl1pPr>
            <a:lvl2pPr marL="342991" indent="0">
              <a:buNone/>
              <a:defRPr sz="1050"/>
            </a:lvl2pPr>
            <a:lvl3pPr marL="685983" indent="0">
              <a:buNone/>
              <a:defRPr sz="900"/>
            </a:lvl3pPr>
            <a:lvl4pPr marL="1028974" indent="0">
              <a:buNone/>
              <a:defRPr sz="750"/>
            </a:lvl4pPr>
            <a:lvl5pPr marL="1371966" indent="0">
              <a:buNone/>
              <a:defRPr sz="750"/>
            </a:lvl5pPr>
            <a:lvl6pPr marL="1714957" indent="0">
              <a:buNone/>
              <a:defRPr sz="750"/>
            </a:lvl6pPr>
            <a:lvl7pPr marL="2057949" indent="0">
              <a:buNone/>
              <a:defRPr sz="750"/>
            </a:lvl7pPr>
            <a:lvl8pPr marL="2400940" indent="0">
              <a:buNone/>
              <a:defRPr sz="750"/>
            </a:lvl8pPr>
            <a:lvl9pPr marL="2743932" indent="0">
              <a:buNone/>
              <a:defRPr sz="75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E07AAB5-0FCB-442B-B719-6766FC0E20A6}" type="datetimeFigureOut">
              <a:rPr lang="es-ES" smtClean="0"/>
              <a:pPr/>
              <a:t>02/06/2020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475F8A2-DA41-4183-B826-4AC5E16B6A99}" type="slidenum">
              <a:rPr lang="es-ES" smtClean="0"/>
              <a:pPr/>
              <a:t>‹Nº›</a:t>
            </a:fld>
            <a:endParaRPr lang="es-ES"/>
          </a:p>
        </p:txBody>
      </p:sp>
    </p:spTree>
    <p:extLst>
      <p:ext uri="{BB962C8B-B14F-4D97-AF65-F5344CB8AC3E}">
        <p14:creationId xmlns:p14="http://schemas.microsoft.com/office/powerpoint/2010/main" xmlns="" val="3980610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060" y="343006"/>
            <a:ext cx="2950202" cy="1200521"/>
          </a:xfrm>
        </p:spPr>
        <p:txBody>
          <a:bodyPr anchor="b"/>
          <a:lstStyle>
            <a:lvl1pPr>
              <a:defRPr sz="2401"/>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8741" y="740798"/>
            <a:ext cx="4630757" cy="3656347"/>
          </a:xfrm>
        </p:spPr>
        <p:txBody>
          <a:bodyPr anchor="t"/>
          <a:lstStyle>
            <a:lvl1pPr marL="0" indent="0">
              <a:buNone/>
              <a:defRPr sz="2401"/>
            </a:lvl1pPr>
            <a:lvl2pPr marL="342991" indent="0">
              <a:buNone/>
              <a:defRPr sz="2101"/>
            </a:lvl2pPr>
            <a:lvl3pPr marL="685983" indent="0">
              <a:buNone/>
              <a:defRPr sz="1800"/>
            </a:lvl3pPr>
            <a:lvl4pPr marL="1028974" indent="0">
              <a:buNone/>
              <a:defRPr sz="1500"/>
            </a:lvl4pPr>
            <a:lvl5pPr marL="1371966" indent="0">
              <a:buNone/>
              <a:defRPr sz="1500"/>
            </a:lvl5pPr>
            <a:lvl6pPr marL="1714957" indent="0">
              <a:buNone/>
              <a:defRPr sz="1500"/>
            </a:lvl6pPr>
            <a:lvl7pPr marL="2057949" indent="0">
              <a:buNone/>
              <a:defRPr sz="1500"/>
            </a:lvl7pPr>
            <a:lvl8pPr marL="2400940" indent="0">
              <a:buNone/>
              <a:defRPr sz="1500"/>
            </a:lvl8pPr>
            <a:lvl9pPr marL="2743932" indent="0">
              <a:buNone/>
              <a:defRPr sz="15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30060" y="1543526"/>
            <a:ext cx="2950202" cy="2859574"/>
          </a:xfrm>
        </p:spPr>
        <p:txBody>
          <a:bodyPr/>
          <a:lstStyle>
            <a:lvl1pPr marL="0" indent="0">
              <a:buNone/>
              <a:defRPr sz="1200"/>
            </a:lvl1pPr>
            <a:lvl2pPr marL="342991" indent="0">
              <a:buNone/>
              <a:defRPr sz="1050"/>
            </a:lvl2pPr>
            <a:lvl3pPr marL="685983" indent="0">
              <a:buNone/>
              <a:defRPr sz="900"/>
            </a:lvl3pPr>
            <a:lvl4pPr marL="1028974" indent="0">
              <a:buNone/>
              <a:defRPr sz="750"/>
            </a:lvl4pPr>
            <a:lvl5pPr marL="1371966" indent="0">
              <a:buNone/>
              <a:defRPr sz="750"/>
            </a:lvl5pPr>
            <a:lvl6pPr marL="1714957" indent="0">
              <a:buNone/>
              <a:defRPr sz="750"/>
            </a:lvl6pPr>
            <a:lvl7pPr marL="2057949" indent="0">
              <a:buNone/>
              <a:defRPr sz="750"/>
            </a:lvl7pPr>
            <a:lvl8pPr marL="2400940" indent="0">
              <a:buNone/>
              <a:defRPr sz="750"/>
            </a:lvl8pPr>
            <a:lvl9pPr marL="2743932" indent="0">
              <a:buNone/>
              <a:defRPr sz="75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9E07AAB5-0FCB-442B-B719-6766FC0E20A6}" type="datetimeFigureOut">
              <a:rPr lang="es-ES" smtClean="0"/>
              <a:pPr/>
              <a:t>02/06/2020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F475F8A2-DA41-4183-B826-4AC5E16B6A99}" type="slidenum">
              <a:rPr lang="es-ES" smtClean="0"/>
              <a:pPr/>
              <a:t>‹Nº›</a:t>
            </a:fld>
            <a:endParaRPr lang="es-ES"/>
          </a:p>
        </p:txBody>
      </p:sp>
    </p:spTree>
    <p:extLst>
      <p:ext uri="{BB962C8B-B14F-4D97-AF65-F5344CB8AC3E}">
        <p14:creationId xmlns:p14="http://schemas.microsoft.com/office/powerpoint/2010/main" xmlns="" val="1933533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E07AAB5-0FCB-442B-B719-6766FC0E20A6}" type="datetimeFigureOut">
              <a:rPr lang="es-ES" smtClean="0"/>
              <a:pPr/>
              <a:t>02/06/2020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475F8A2-DA41-4183-B826-4AC5E16B6A99}" type="slidenum">
              <a:rPr lang="es-ES" smtClean="0"/>
              <a:pPr/>
              <a:t>‹Nº›</a:t>
            </a:fld>
            <a:endParaRPr lang="es-ES"/>
          </a:p>
        </p:txBody>
      </p:sp>
    </p:spTree>
    <p:extLst>
      <p:ext uri="{BB962C8B-B14F-4D97-AF65-F5344CB8AC3E}">
        <p14:creationId xmlns:p14="http://schemas.microsoft.com/office/powerpoint/2010/main" xmlns="" val="2745177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5947" y="273928"/>
            <a:ext cx="1972360" cy="4360224"/>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868" y="273928"/>
            <a:ext cx="5802739" cy="436022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E07AAB5-0FCB-442B-B719-6766FC0E20A6}" type="datetimeFigureOut">
              <a:rPr lang="es-ES" smtClean="0"/>
              <a:pPr/>
              <a:t>02/06/2020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F475F8A2-DA41-4183-B826-4AC5E16B6A99}" type="slidenum">
              <a:rPr lang="es-ES" smtClean="0"/>
              <a:pPr/>
              <a:t>‹Nº›</a:t>
            </a:fld>
            <a:endParaRPr lang="es-ES"/>
          </a:p>
        </p:txBody>
      </p:sp>
    </p:spTree>
    <p:extLst>
      <p:ext uri="{BB962C8B-B14F-4D97-AF65-F5344CB8AC3E}">
        <p14:creationId xmlns:p14="http://schemas.microsoft.com/office/powerpoint/2010/main" xmlns="" val="54457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869" y="273929"/>
            <a:ext cx="7889438" cy="994479"/>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869" y="1369642"/>
            <a:ext cx="7889438" cy="326451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868" y="4768735"/>
            <a:ext cx="2058114"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9E07AAB5-0FCB-442B-B719-6766FC0E20A6}" type="datetimeFigureOut">
              <a:rPr lang="es-ES" smtClean="0"/>
              <a:pPr/>
              <a:t>02/06/2020</a:t>
            </a:fld>
            <a:endParaRPr lang="es-ES"/>
          </a:p>
        </p:txBody>
      </p:sp>
      <p:sp>
        <p:nvSpPr>
          <p:cNvPr id="5" name="Footer Placeholder 4"/>
          <p:cNvSpPr>
            <a:spLocks noGrp="1"/>
          </p:cNvSpPr>
          <p:nvPr>
            <p:ph type="ftr" sz="quarter" idx="3"/>
          </p:nvPr>
        </p:nvSpPr>
        <p:spPr>
          <a:xfrm>
            <a:off x="3030002" y="4768735"/>
            <a:ext cx="3087172"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60193" y="4768735"/>
            <a:ext cx="2058114"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F475F8A2-DA41-4183-B826-4AC5E16B6A99}" type="slidenum">
              <a:rPr lang="es-ES" smtClean="0"/>
              <a:pPr/>
              <a:t>‹Nº›</a:t>
            </a:fld>
            <a:endParaRPr lang="es-ES"/>
          </a:p>
        </p:txBody>
      </p:sp>
    </p:spTree>
    <p:extLst>
      <p:ext uri="{BB962C8B-B14F-4D97-AF65-F5344CB8AC3E}">
        <p14:creationId xmlns:p14="http://schemas.microsoft.com/office/powerpoint/2010/main" xmlns="" val="19156363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983" rtl="0" eaLnBrk="1" latinLnBrk="0" hangingPunct="1">
        <a:lnSpc>
          <a:spcPct val="90000"/>
        </a:lnSpc>
        <a:spcBef>
          <a:spcPct val="0"/>
        </a:spcBef>
        <a:buNone/>
        <a:defRPr sz="3301" kern="1200">
          <a:solidFill>
            <a:schemeClr val="tx1"/>
          </a:solidFill>
          <a:latin typeface="+mj-lt"/>
          <a:ea typeface="+mj-ea"/>
          <a:cs typeface="+mj-cs"/>
        </a:defRPr>
      </a:lvl1pPr>
    </p:titleStyle>
    <p:bodyStyle>
      <a:lvl1pPr marL="171496" indent="-171496" algn="l" defTabSz="685983" rtl="0" eaLnBrk="1" latinLnBrk="0" hangingPunct="1">
        <a:lnSpc>
          <a:spcPct val="90000"/>
        </a:lnSpc>
        <a:spcBef>
          <a:spcPts val="750"/>
        </a:spcBef>
        <a:buFont typeface="Arial" panose="020B0604020202020204" pitchFamily="34" charset="0"/>
        <a:buChar char="•"/>
        <a:defRPr sz="2101" kern="1200">
          <a:solidFill>
            <a:schemeClr val="tx1"/>
          </a:solidFill>
          <a:latin typeface="+mn-lt"/>
          <a:ea typeface="+mn-ea"/>
          <a:cs typeface="+mn-cs"/>
        </a:defRPr>
      </a:lvl1pPr>
      <a:lvl2pPr marL="514487" indent="-171496" algn="l" defTabSz="6859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479" indent="-171496" algn="l" defTabSz="6859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470"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461"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453"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87" y="-1"/>
            <a:ext cx="9144000" cy="1469205"/>
          </a:xfrm>
          <a:solidFill>
            <a:schemeClr val="accent5">
              <a:lumMod val="60000"/>
              <a:lumOff val="40000"/>
            </a:schemeClr>
          </a:solidFill>
        </p:spPr>
        <p:txBody>
          <a:bodyPr>
            <a:normAutofit fontScale="90000"/>
          </a:bodyPr>
          <a:lstStyle/>
          <a:p>
            <a:pPr algn="ctr"/>
            <a:r>
              <a:rPr lang="es-ES" sz="2000" dirty="0"/>
              <a:t/>
            </a:r>
            <a:br>
              <a:rPr lang="es-ES" sz="2000" dirty="0"/>
            </a:br>
            <a:r>
              <a:rPr lang="es-ES" sz="2200" b="1" dirty="0">
                <a:solidFill>
                  <a:schemeClr val="bg1"/>
                </a:solidFill>
              </a:rPr>
              <a:t>Evaluación de la efectividad de </a:t>
            </a:r>
            <a:r>
              <a:rPr lang="es-ES" sz="2200" b="1" dirty="0" err="1">
                <a:solidFill>
                  <a:schemeClr val="bg1"/>
                </a:solidFill>
              </a:rPr>
              <a:t>omalizumab</a:t>
            </a:r>
            <a:r>
              <a:rPr lang="es-ES" sz="2200" b="1" dirty="0">
                <a:solidFill>
                  <a:schemeClr val="bg1"/>
                </a:solidFill>
              </a:rPr>
              <a:t> en el control del asma y la tasa de exacerbaciones graves en pacientes con asma grave alérgico en el Hospital Virgen de la </a:t>
            </a:r>
            <a:r>
              <a:rPr lang="es-ES" sz="2200" b="1" dirty="0" err="1">
                <a:solidFill>
                  <a:schemeClr val="bg1"/>
                </a:solidFill>
              </a:rPr>
              <a:t>Arrixaca</a:t>
            </a:r>
            <a:r>
              <a:rPr lang="es-ES" sz="2200" b="1" dirty="0">
                <a:solidFill>
                  <a:schemeClr val="bg1"/>
                </a:solidFill>
              </a:rPr>
              <a:t>.</a:t>
            </a:r>
            <a:r>
              <a:rPr lang="es-ES" sz="1800" dirty="0">
                <a:solidFill>
                  <a:schemeClr val="bg1"/>
                </a:solidFill>
              </a:rPr>
              <a:t/>
            </a:r>
            <a:br>
              <a:rPr lang="es-ES" sz="1800" dirty="0">
                <a:solidFill>
                  <a:schemeClr val="bg1"/>
                </a:solidFill>
              </a:rPr>
            </a:br>
            <a:r>
              <a:rPr lang="es-ES" sz="1600" dirty="0">
                <a:solidFill>
                  <a:schemeClr val="bg1"/>
                </a:solidFill>
              </a:rPr>
              <a:t/>
            </a:r>
            <a:br>
              <a:rPr lang="es-ES" sz="1600" dirty="0">
                <a:solidFill>
                  <a:schemeClr val="bg1"/>
                </a:solidFill>
              </a:rPr>
            </a:br>
            <a:r>
              <a:rPr lang="es-ES" sz="1400" dirty="0">
                <a:solidFill>
                  <a:schemeClr val="bg1"/>
                </a:solidFill>
              </a:rPr>
              <a:t>L. Fernández Mula, E. García Sánchez, R. </a:t>
            </a:r>
            <a:r>
              <a:rPr lang="es-ES" sz="1400" dirty="0" err="1">
                <a:solidFill>
                  <a:schemeClr val="bg1"/>
                </a:solidFill>
              </a:rPr>
              <a:t>Andujar</a:t>
            </a:r>
            <a:r>
              <a:rPr lang="es-ES" sz="1400" dirty="0">
                <a:solidFill>
                  <a:schemeClr val="bg1"/>
                </a:solidFill>
              </a:rPr>
              <a:t> Espinosa, M. Aparicio Vicente, S. </a:t>
            </a:r>
            <a:r>
              <a:rPr lang="es-ES" sz="1400" dirty="0" err="1">
                <a:solidFill>
                  <a:schemeClr val="bg1"/>
                </a:solidFill>
              </a:rPr>
              <a:t>Yolani</a:t>
            </a:r>
            <a:r>
              <a:rPr lang="es-ES" sz="1400" dirty="0">
                <a:solidFill>
                  <a:schemeClr val="bg1"/>
                </a:solidFill>
              </a:rPr>
              <a:t> Ruiz Martínez, JA. Ros Lucas, B. Fernández Suárez, M.D. Sánchez Caro, E. Solana Martínez.</a:t>
            </a:r>
            <a:r>
              <a:rPr lang="es-ES" sz="1400" dirty="0"/>
              <a:t/>
            </a:r>
            <a:br>
              <a:rPr lang="es-ES" sz="1400" dirty="0"/>
            </a:br>
            <a:endParaRPr lang="es-ES" sz="2000" dirty="0"/>
          </a:p>
        </p:txBody>
      </p:sp>
      <p:sp>
        <p:nvSpPr>
          <p:cNvPr id="7" name="CuadroTexto 6"/>
          <p:cNvSpPr txBox="1"/>
          <p:nvPr/>
        </p:nvSpPr>
        <p:spPr>
          <a:xfrm>
            <a:off x="124084" y="1945216"/>
            <a:ext cx="4366517" cy="919401"/>
          </a:xfrm>
          <a:prstGeom prst="roundRect">
            <a:avLst/>
          </a:prstGeom>
          <a:solidFill>
            <a:schemeClr val="bg1"/>
          </a:solidFill>
          <a:ln>
            <a:solidFill>
              <a:schemeClr val="accent5">
                <a:lumMod val="60000"/>
                <a:lumOff val="40000"/>
              </a:schemeClr>
            </a:solidFill>
          </a:ln>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ctr"/>
            <a:r>
              <a:rPr lang="es-ES" sz="1200" dirty="0" smtClean="0">
                <a:ln w="0"/>
                <a:solidFill>
                  <a:schemeClr val="accent1">
                    <a:lumMod val="75000"/>
                  </a:schemeClr>
                </a:solidFill>
              </a:rPr>
              <a:t>INTRODUCCIÓN</a:t>
            </a:r>
            <a:endParaRPr lang="es-ES" sz="1200" dirty="0"/>
          </a:p>
          <a:p>
            <a:pPr algn="just"/>
            <a:r>
              <a:rPr lang="es-ES" sz="1200" dirty="0" err="1" smtClean="0"/>
              <a:t>Omalizumab</a:t>
            </a:r>
            <a:r>
              <a:rPr lang="es-ES" sz="1200" dirty="0" smtClean="0"/>
              <a:t> es un anticuerpo monoclonal anti-</a:t>
            </a:r>
            <a:r>
              <a:rPr lang="es-ES" sz="1200" dirty="0" err="1" smtClean="0"/>
              <a:t>IgE</a:t>
            </a:r>
            <a:r>
              <a:rPr lang="es-ES" sz="1200" dirty="0" smtClean="0"/>
              <a:t> que actúa bloqueando la </a:t>
            </a:r>
            <a:r>
              <a:rPr lang="es-ES" sz="1200" dirty="0" err="1" smtClean="0"/>
              <a:t>IgE</a:t>
            </a:r>
            <a:r>
              <a:rPr lang="es-ES" sz="1200" dirty="0" smtClean="0"/>
              <a:t> en suero y, por tanto, disminuyendo la inflamación de la vía aérea.</a:t>
            </a:r>
          </a:p>
        </p:txBody>
      </p:sp>
      <p:sp>
        <p:nvSpPr>
          <p:cNvPr id="8" name="CuadroTexto 7"/>
          <p:cNvSpPr txBox="1"/>
          <p:nvPr/>
        </p:nvSpPr>
        <p:spPr>
          <a:xfrm>
            <a:off x="4737974" y="1945216"/>
            <a:ext cx="4293010" cy="2553891"/>
          </a:xfrm>
          <a:prstGeom prst="roundRect">
            <a:avLst/>
          </a:prstGeom>
          <a:solidFill>
            <a:schemeClr val="bg1"/>
          </a:solidFill>
          <a:ln>
            <a:solidFill>
              <a:schemeClr val="accent5">
                <a:lumMod val="60000"/>
                <a:lumOff val="40000"/>
              </a:schemeClr>
            </a:solidFill>
          </a:ln>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ctr"/>
            <a:r>
              <a:rPr lang="es-ES" sz="1200" dirty="0" smtClean="0">
                <a:solidFill>
                  <a:schemeClr val="accent1">
                    <a:lumMod val="75000"/>
                  </a:schemeClr>
                </a:solidFill>
                <a:cs typeface="Arial" panose="020B0604020202020204" pitchFamily="34" charset="0"/>
              </a:rPr>
              <a:t>MATERIAL </a:t>
            </a:r>
            <a:r>
              <a:rPr lang="es-ES" sz="1200" dirty="0">
                <a:solidFill>
                  <a:schemeClr val="accent1">
                    <a:lumMod val="75000"/>
                  </a:schemeClr>
                </a:solidFill>
                <a:cs typeface="Arial" panose="020B0604020202020204" pitchFamily="34" charset="0"/>
              </a:rPr>
              <a:t>Y </a:t>
            </a:r>
            <a:r>
              <a:rPr lang="es-ES" sz="1200" dirty="0" smtClean="0">
                <a:solidFill>
                  <a:schemeClr val="accent1">
                    <a:lumMod val="75000"/>
                  </a:schemeClr>
                </a:solidFill>
                <a:cs typeface="Arial" panose="020B0604020202020204" pitchFamily="34" charset="0"/>
              </a:rPr>
              <a:t>MÉTODOS</a:t>
            </a:r>
            <a:endParaRPr lang="es-ES" sz="1200" dirty="0">
              <a:solidFill>
                <a:schemeClr val="accent1">
                  <a:lumMod val="75000"/>
                </a:schemeClr>
              </a:solidFill>
              <a:cs typeface="Arial" panose="020B0604020202020204" pitchFamily="34" charset="0"/>
            </a:endParaRPr>
          </a:p>
          <a:p>
            <a:pPr algn="just"/>
            <a:r>
              <a:rPr lang="es-ES" sz="1200" dirty="0" smtClean="0">
                <a:cs typeface="Arial" panose="020B0604020202020204" pitchFamily="34" charset="0"/>
              </a:rPr>
              <a:t>- Estudio </a:t>
            </a:r>
            <a:r>
              <a:rPr lang="es-ES" sz="1200" dirty="0">
                <a:cs typeface="Arial" panose="020B0604020202020204" pitchFamily="34" charset="0"/>
              </a:rPr>
              <a:t>retrospectivo y observacional en 18 pacientes con asma grave alérgica de la unidad de asma del servicio de Neumología del H. Virgen de la </a:t>
            </a:r>
            <a:r>
              <a:rPr lang="es-ES" sz="1200" dirty="0" err="1">
                <a:cs typeface="Arial" panose="020B0604020202020204" pitchFamily="34" charset="0"/>
              </a:rPr>
              <a:t>Arrixaca</a:t>
            </a:r>
            <a:r>
              <a:rPr lang="es-ES" sz="1200" dirty="0">
                <a:cs typeface="Arial" panose="020B0604020202020204" pitchFamily="34" charset="0"/>
              </a:rPr>
              <a:t> en tratamiento con </a:t>
            </a:r>
            <a:r>
              <a:rPr lang="es-ES" sz="1200" dirty="0" err="1">
                <a:cs typeface="Arial" panose="020B0604020202020204" pitchFamily="34" charset="0"/>
              </a:rPr>
              <a:t>omalizumab</a:t>
            </a:r>
            <a:r>
              <a:rPr lang="es-ES" sz="1200" dirty="0">
                <a:cs typeface="Arial" panose="020B0604020202020204" pitchFamily="34" charset="0"/>
              </a:rPr>
              <a:t> durante al menos un año. </a:t>
            </a:r>
            <a:endParaRPr lang="es-ES" sz="1200" dirty="0" smtClean="0">
              <a:cs typeface="Arial" panose="020B0604020202020204" pitchFamily="34" charset="0"/>
            </a:endParaRPr>
          </a:p>
          <a:p>
            <a:pPr marL="285750" indent="-285750" algn="just">
              <a:buFont typeface="Arial" panose="020B0604020202020204" pitchFamily="34" charset="0"/>
              <a:buChar char="•"/>
            </a:pPr>
            <a:endParaRPr lang="es-ES" sz="1200" dirty="0" smtClean="0">
              <a:cs typeface="Arial" panose="020B0604020202020204" pitchFamily="34" charset="0"/>
            </a:endParaRPr>
          </a:p>
          <a:p>
            <a:pPr algn="just"/>
            <a:r>
              <a:rPr lang="es-ES" sz="1200" dirty="0" smtClean="0">
                <a:cs typeface="Arial" panose="020B0604020202020204" pitchFamily="34" charset="0"/>
              </a:rPr>
              <a:t>- Se </a:t>
            </a:r>
            <a:r>
              <a:rPr lang="es-ES" sz="1200" dirty="0">
                <a:cs typeface="Arial" panose="020B0604020202020204" pitchFamily="34" charset="0"/>
              </a:rPr>
              <a:t>analizaron: el control del asma medido con el cuestionario test de control del asma (ACT), la tasa de exacerbaciones asmáticas, el número de ciclos de corticoides, las atenciones en urgencias y las hospitalizaciones por asma, así como la retirada de corticoides sistémicos en estos pacientes.</a:t>
            </a:r>
            <a:endParaRPr lang="es-ES" sz="1200" dirty="0">
              <a:ln w="0"/>
              <a:solidFill>
                <a:schemeClr val="accent1"/>
              </a:solidFill>
              <a:cs typeface="Arial" panose="020B0604020202020204" pitchFamily="34" charset="0"/>
            </a:endParaRPr>
          </a:p>
        </p:txBody>
      </p:sp>
      <p:sp>
        <p:nvSpPr>
          <p:cNvPr id="9" name="CuadroTexto 8"/>
          <p:cNvSpPr txBox="1"/>
          <p:nvPr/>
        </p:nvSpPr>
        <p:spPr>
          <a:xfrm>
            <a:off x="207071" y="3579706"/>
            <a:ext cx="4283530" cy="919401"/>
          </a:xfrm>
          <a:prstGeom prst="roundRect">
            <a:avLst/>
          </a:prstGeom>
          <a:solidFill>
            <a:schemeClr val="bg1"/>
          </a:solidFill>
          <a:ln>
            <a:solidFill>
              <a:schemeClr val="accent5">
                <a:lumMod val="60000"/>
                <a:lumOff val="40000"/>
              </a:schemeClr>
            </a:solidFill>
          </a:ln>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ctr"/>
            <a:r>
              <a:rPr lang="es-ES" sz="1200" dirty="0" smtClean="0">
                <a:solidFill>
                  <a:schemeClr val="accent1">
                    <a:lumMod val="75000"/>
                  </a:schemeClr>
                </a:solidFill>
              </a:rPr>
              <a:t>OBJETIVO</a:t>
            </a:r>
          </a:p>
          <a:p>
            <a:pPr algn="just"/>
            <a:r>
              <a:rPr lang="es-ES" sz="1200" dirty="0" smtClean="0"/>
              <a:t>Demostrar el beneficio del tratamiento con </a:t>
            </a:r>
            <a:r>
              <a:rPr lang="es-ES" sz="1200" dirty="0" err="1" smtClean="0"/>
              <a:t>omalizumab</a:t>
            </a:r>
            <a:r>
              <a:rPr lang="es-ES" sz="1200" dirty="0" smtClean="0"/>
              <a:t> en vida real, en los pacientes adultos con asma alérgica grave no controlada.</a:t>
            </a:r>
          </a:p>
        </p:txBody>
      </p:sp>
      <p:sp>
        <p:nvSpPr>
          <p:cNvPr id="11" name="AutoShape 2" descr="Resultado de imagen de logo neumosu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xmlns="" val="4095313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87" y="0"/>
            <a:ext cx="9144000" cy="1181528"/>
          </a:xfrm>
          <a:solidFill>
            <a:schemeClr val="accent5">
              <a:lumMod val="60000"/>
              <a:lumOff val="40000"/>
            </a:schemeClr>
          </a:solidFill>
        </p:spPr>
        <p:txBody>
          <a:bodyPr>
            <a:normAutofit fontScale="90000"/>
          </a:bodyPr>
          <a:lstStyle/>
          <a:p>
            <a:pPr algn="ctr"/>
            <a:r>
              <a:rPr lang="es-ES" sz="2000" dirty="0"/>
              <a:t/>
            </a:r>
            <a:br>
              <a:rPr lang="es-ES" sz="2000" dirty="0"/>
            </a:br>
            <a:r>
              <a:rPr lang="es-ES" sz="2000" b="1" dirty="0">
                <a:solidFill>
                  <a:schemeClr val="bg1"/>
                </a:solidFill>
              </a:rPr>
              <a:t>Evaluación de la efectividad de </a:t>
            </a:r>
            <a:r>
              <a:rPr lang="es-ES" sz="2000" b="1" dirty="0" err="1">
                <a:solidFill>
                  <a:schemeClr val="bg1"/>
                </a:solidFill>
              </a:rPr>
              <a:t>omalizumab</a:t>
            </a:r>
            <a:r>
              <a:rPr lang="es-ES" sz="2000" b="1" dirty="0">
                <a:solidFill>
                  <a:schemeClr val="bg1"/>
                </a:solidFill>
              </a:rPr>
              <a:t> en el control del asma y la tasa de exacerbaciones graves en pacientes con asma grave alérgico en el Hospital Virgen de la </a:t>
            </a:r>
            <a:r>
              <a:rPr lang="es-ES" sz="2000" b="1" dirty="0" err="1">
                <a:solidFill>
                  <a:schemeClr val="bg1"/>
                </a:solidFill>
              </a:rPr>
              <a:t>Arrixaca</a:t>
            </a:r>
            <a:r>
              <a:rPr lang="es-ES" sz="2000" b="1" dirty="0">
                <a:solidFill>
                  <a:schemeClr val="bg1"/>
                </a:solidFill>
              </a:rPr>
              <a:t>.</a:t>
            </a:r>
            <a:r>
              <a:rPr lang="es-ES" sz="1600" dirty="0">
                <a:solidFill>
                  <a:schemeClr val="bg1"/>
                </a:solidFill>
              </a:rPr>
              <a:t/>
            </a:r>
            <a:br>
              <a:rPr lang="es-ES" sz="1600" dirty="0">
                <a:solidFill>
                  <a:schemeClr val="bg1"/>
                </a:solidFill>
              </a:rPr>
            </a:br>
            <a:r>
              <a:rPr lang="es-ES" sz="1600" dirty="0">
                <a:solidFill>
                  <a:schemeClr val="bg1"/>
                </a:solidFill>
              </a:rPr>
              <a:t/>
            </a:r>
            <a:br>
              <a:rPr lang="es-ES" sz="1600" dirty="0">
                <a:solidFill>
                  <a:schemeClr val="bg1"/>
                </a:solidFill>
              </a:rPr>
            </a:br>
            <a:r>
              <a:rPr lang="es-ES" sz="1400" dirty="0">
                <a:solidFill>
                  <a:schemeClr val="bg1"/>
                </a:solidFill>
              </a:rPr>
              <a:t>L. Fernández Mula, E. García Sánchez, R. </a:t>
            </a:r>
            <a:r>
              <a:rPr lang="es-ES" sz="1400" dirty="0" err="1">
                <a:solidFill>
                  <a:schemeClr val="bg1"/>
                </a:solidFill>
              </a:rPr>
              <a:t>Andujar</a:t>
            </a:r>
            <a:r>
              <a:rPr lang="es-ES" sz="1400" dirty="0">
                <a:solidFill>
                  <a:schemeClr val="bg1"/>
                </a:solidFill>
              </a:rPr>
              <a:t> Espinosa, M. Aparicio Vicente, S. </a:t>
            </a:r>
            <a:r>
              <a:rPr lang="es-ES" sz="1400" dirty="0" err="1">
                <a:solidFill>
                  <a:schemeClr val="bg1"/>
                </a:solidFill>
              </a:rPr>
              <a:t>Yolani</a:t>
            </a:r>
            <a:r>
              <a:rPr lang="es-ES" sz="1400" dirty="0">
                <a:solidFill>
                  <a:schemeClr val="bg1"/>
                </a:solidFill>
              </a:rPr>
              <a:t> Ruiz Martínez, JA. Ros Lucas, B. Fernández Suárez, M.D. Sánchez Caro, E. Solana Martínez.</a:t>
            </a:r>
            <a:r>
              <a:rPr lang="es-ES" sz="1400" dirty="0"/>
              <a:t/>
            </a:r>
            <a:br>
              <a:rPr lang="es-ES" sz="1400" dirty="0"/>
            </a:br>
            <a:endParaRPr lang="es-ES" sz="2000" dirty="0"/>
          </a:p>
        </p:txBody>
      </p:sp>
      <p:sp>
        <p:nvSpPr>
          <p:cNvPr id="7" name="CuadroTexto 6"/>
          <p:cNvSpPr txBox="1"/>
          <p:nvPr/>
        </p:nvSpPr>
        <p:spPr>
          <a:xfrm>
            <a:off x="143838" y="1306680"/>
            <a:ext cx="4345969" cy="2349579"/>
          </a:xfrm>
          <a:prstGeom prst="roundRect">
            <a:avLst/>
          </a:prstGeom>
          <a:solidFill>
            <a:schemeClr val="bg1"/>
          </a:solidFill>
          <a:ln>
            <a:solidFill>
              <a:schemeClr val="accent5">
                <a:lumMod val="60000"/>
                <a:lumOff val="40000"/>
              </a:schemeClr>
            </a:solidFill>
          </a:ln>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ctr"/>
            <a:r>
              <a:rPr lang="es-ES" sz="1200" dirty="0" smtClean="0">
                <a:ln w="0"/>
                <a:solidFill>
                  <a:schemeClr val="accent1">
                    <a:lumMod val="75000"/>
                  </a:schemeClr>
                </a:solidFill>
              </a:rPr>
              <a:t>RESULTADOS</a:t>
            </a:r>
            <a:endParaRPr lang="es-ES" sz="1200" dirty="0">
              <a:ln w="0"/>
              <a:solidFill>
                <a:schemeClr val="accent1">
                  <a:lumMod val="75000"/>
                </a:schemeClr>
              </a:solidFill>
            </a:endParaRPr>
          </a:p>
          <a:p>
            <a:pPr algn="just"/>
            <a:r>
              <a:rPr lang="es-ES" sz="1200" dirty="0" smtClean="0"/>
              <a:t>- La </a:t>
            </a:r>
            <a:r>
              <a:rPr lang="es-ES" sz="1200" dirty="0"/>
              <a:t>puntuación en el ACT mejoró 8,24 puntos (IC95%: 10,26 – 6,21) tras 1 año de tratamiento</a:t>
            </a:r>
            <a:r>
              <a:rPr lang="es-ES" sz="1200" dirty="0" smtClean="0"/>
              <a:t>.</a:t>
            </a:r>
          </a:p>
          <a:p>
            <a:pPr algn="just"/>
            <a:r>
              <a:rPr lang="es-ES" sz="1200" dirty="0" smtClean="0"/>
              <a:t>- Disminuyó un 78,85</a:t>
            </a:r>
            <a:r>
              <a:rPr lang="es-ES" sz="1200" dirty="0"/>
              <a:t>% en la tasa de exacerbaciones graves de asma</a:t>
            </a:r>
            <a:r>
              <a:rPr lang="es-ES" sz="1200" dirty="0" smtClean="0"/>
              <a:t>.</a:t>
            </a:r>
          </a:p>
          <a:p>
            <a:pPr algn="just"/>
            <a:r>
              <a:rPr lang="es-ES" sz="1200" dirty="0" smtClean="0"/>
              <a:t>- Disminuyó </a:t>
            </a:r>
            <a:r>
              <a:rPr lang="es-ES" sz="1200" dirty="0"/>
              <a:t>la tasa de visitas a urgencias en el 68,94% y la tasa de hospitalizaciones en el 84,17% tras 1 año de tratamiento con </a:t>
            </a:r>
            <a:r>
              <a:rPr lang="es-ES" sz="1200" dirty="0" err="1"/>
              <a:t>omalizumab</a:t>
            </a:r>
            <a:r>
              <a:rPr lang="es-ES" sz="1200" dirty="0"/>
              <a:t>. </a:t>
            </a:r>
            <a:endParaRPr lang="es-ES" sz="1200" dirty="0" smtClean="0"/>
          </a:p>
          <a:p>
            <a:pPr algn="just"/>
            <a:r>
              <a:rPr lang="es-ES" sz="1200" dirty="0" smtClean="0"/>
              <a:t>- Reducción del </a:t>
            </a:r>
            <a:r>
              <a:rPr lang="es-ES" sz="1200" dirty="0"/>
              <a:t>80,63% de la necesidad de ciclos de corticoides y retirar por completo los corticoides en el 85,7% de los pacientes </a:t>
            </a:r>
            <a:r>
              <a:rPr lang="es-ES" sz="1200" dirty="0" err="1"/>
              <a:t>corticodependientes</a:t>
            </a:r>
            <a:r>
              <a:rPr lang="es-ES" sz="1200" dirty="0" smtClean="0"/>
              <a:t>. </a:t>
            </a:r>
          </a:p>
        </p:txBody>
      </p:sp>
      <p:sp>
        <p:nvSpPr>
          <p:cNvPr id="8" name="CuadroTexto 7"/>
          <p:cNvSpPr txBox="1"/>
          <p:nvPr/>
        </p:nvSpPr>
        <p:spPr>
          <a:xfrm>
            <a:off x="4717426" y="3005889"/>
            <a:ext cx="4293010" cy="2009061"/>
          </a:xfrm>
          <a:prstGeom prst="roundRect">
            <a:avLst/>
          </a:prstGeom>
          <a:solidFill>
            <a:schemeClr val="bg1"/>
          </a:solidFill>
          <a:ln>
            <a:solidFill>
              <a:schemeClr val="accent5">
                <a:lumMod val="60000"/>
                <a:lumOff val="40000"/>
              </a:schemeClr>
            </a:solidFill>
          </a:ln>
        </p:spPr>
        <p:style>
          <a:lnRef idx="2">
            <a:schemeClr val="accent6"/>
          </a:lnRef>
          <a:fillRef idx="1">
            <a:schemeClr val="lt1"/>
          </a:fillRef>
          <a:effectRef idx="0">
            <a:schemeClr val="accent6"/>
          </a:effectRef>
          <a:fontRef idx="minor">
            <a:schemeClr val="dk1"/>
          </a:fontRef>
        </p:style>
        <p:txBody>
          <a:bodyPr wrap="square" rtlCol="0" anchor="ctr">
            <a:spAutoFit/>
          </a:bodyPr>
          <a:lstStyle/>
          <a:p>
            <a:pPr algn="ctr"/>
            <a:r>
              <a:rPr lang="es-ES" sz="1400" dirty="0" smtClean="0">
                <a:solidFill>
                  <a:schemeClr val="accent1">
                    <a:lumMod val="75000"/>
                  </a:schemeClr>
                </a:solidFill>
              </a:rPr>
              <a:t>CONCLUSIONES</a:t>
            </a:r>
          </a:p>
          <a:p>
            <a:pPr algn="ctr"/>
            <a:endParaRPr lang="es-ES" sz="1400" dirty="0" smtClean="0">
              <a:solidFill>
                <a:schemeClr val="accent1">
                  <a:lumMod val="75000"/>
                </a:schemeClr>
              </a:solidFill>
            </a:endParaRPr>
          </a:p>
          <a:p>
            <a:pPr algn="just"/>
            <a:r>
              <a:rPr lang="es-ES" sz="1400" dirty="0" err="1" smtClean="0"/>
              <a:t>Omalizumab</a:t>
            </a:r>
            <a:r>
              <a:rPr lang="es-ES" sz="1400" dirty="0" smtClean="0"/>
              <a:t> </a:t>
            </a:r>
            <a:r>
              <a:rPr lang="es-ES" sz="1400" dirty="0"/>
              <a:t>consigue mejorar el control del asma de forma clínica y estadísticamente significativa, disminuye la tasa de exacerbaciones graves, el número de ciclos de corticoides sistémicos, las visitas a urgencias y las hospitalizaciones por asma en los pacientes con asma grave alérgica no controlada.</a:t>
            </a:r>
          </a:p>
        </p:txBody>
      </p:sp>
      <p:pic>
        <p:nvPicPr>
          <p:cNvPr id="1026" name="Picture 2" descr="https://lh6.googleusercontent.com/UZ6_MbVId0WaLX16693xZQKNDbkGyH9tdykA85lSKC7QM-KG6k7n5DLUvNeFE-aheueYas3zeP0kVW5oZM9KncknP1PlYS2tFHaiFVPmNlWkJUaTgvhph-bJg_FJlWHu1WvEHF7cCzokvPM-RA"/>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2" b="16568"/>
          <a:stretch/>
        </p:blipFill>
        <p:spPr bwMode="auto">
          <a:xfrm>
            <a:off x="2544441" y="3887827"/>
            <a:ext cx="1916492" cy="930753"/>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s://lh3.googleusercontent.com/pvXwa5uktV876Yy9CoYyT3HvdqzPRC9bDmZRNzDIIta97VULl6J3O-jHOcIJZDMk6PMZbQ9LsJ7MVUx_B00nAiRO9GqPMDXxL402QqOI4qK5SttyiaB05fDPfPPbGiVl76g-ROmV6wEhfqL62Q"/>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b="16340"/>
          <a:stretch/>
        </p:blipFill>
        <p:spPr bwMode="auto">
          <a:xfrm>
            <a:off x="412376" y="3886199"/>
            <a:ext cx="1875571" cy="922107"/>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https://lh6.googleusercontent.com/cDforrtFIFPvvjPtBN9IpX-pf_vWklUs0uCfXPD3BgHCXBWwSE4o4_LHSOdH2cOuZPjrzVIbG_BvrYVOz4_VIF9_66FTRRDGqrtc5rP1XnRHHijHkrw0HSM3yMsDYoLgGbzdnmdU_Kzy9eW0RA"/>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b="12441"/>
          <a:stretch/>
        </p:blipFill>
        <p:spPr bwMode="auto">
          <a:xfrm>
            <a:off x="4573588" y="1623317"/>
            <a:ext cx="2252698" cy="1158416"/>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https://lh6.googleusercontent.com/-mxSZv4RATmtfW4cN7L2v3PytRi8QWUdBiy7ughWiGxlw2HmEaKejp-1jjtvFIv6H9o3-ehPjdM5jMND_6Als3S8anayjou37ZW8w26LuWNynVux9qvPFY802xEHWJx3miW1aPmwaqR_Ty06z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b="12117"/>
          <a:stretch/>
        </p:blipFill>
        <p:spPr bwMode="auto">
          <a:xfrm>
            <a:off x="6826286" y="1623317"/>
            <a:ext cx="2244395" cy="115841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2864766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TotalTime>
  <Words>287</Words>
  <Application>Microsoft Office PowerPoint</Application>
  <PresentationFormat>Personalizado</PresentationFormat>
  <Paragraphs>18</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 Evaluación de la efectividad de omalizumab en el control del asma y la tasa de exacerbaciones graves en pacientes con asma grave alérgico en el Hospital Virgen de la Arrixaca.  L. Fernández Mula, E. García Sánchez, R. Andujar Espinosa, M. Aparicio Vicente, S. Yolani Ruiz Martínez, JA. Ros Lucas, B. Fernández Suárez, M.D. Sánchez Caro, E. Solana Martínez. </vt:lpstr>
      <vt:lpstr> Evaluación de la efectividad de omalizumab en el control del asma y la tasa de exacerbaciones graves en pacientes con asma grave alérgico en el Hospital Virgen de la Arrixaca.  L. Fernández Mula, E. García Sánchez, R. Andujar Espinosa, M. Aparicio Vicente, S. Yolani Ruiz Martínez, JA. Ros Lucas, B. Fernández Suárez, M.D. Sánchez Caro, E. Solana Martínez.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Laura</dc:creator>
  <cp:lastModifiedBy>LUNA</cp:lastModifiedBy>
  <cp:revision>8</cp:revision>
  <dcterms:created xsi:type="dcterms:W3CDTF">2020-03-06T19:02:45Z</dcterms:created>
  <dcterms:modified xsi:type="dcterms:W3CDTF">2020-06-02T13:49:53Z</dcterms:modified>
</cp:coreProperties>
</file>