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9144000" cy="6858000"/>
  <p:defaultTextStyle>
    <a:defPPr>
      <a:defRPr lang="es-ES"/>
    </a:defPPr>
    <a:lvl1pPr marL="0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8363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76727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15090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53453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91817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30180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68544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06907" algn="l" defTabSz="87672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90" userDrawn="1">
          <p15:clr>
            <a:srgbClr val="A4A3A4"/>
          </p15:clr>
        </p15:guide>
        <p15:guide id="2" pos="30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CC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62" autoAdjust="0"/>
  </p:normalViewPr>
  <p:slideViewPr>
    <p:cSldViewPr>
      <p:cViewPr varScale="1">
        <p:scale>
          <a:sx n="89" d="100"/>
          <a:sy n="89" d="100"/>
        </p:scale>
        <p:origin x="-620" y="-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8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6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5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3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1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06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18118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3437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83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767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150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75345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9181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6301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06854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50690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8864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1" y="1200150"/>
            <a:ext cx="4038600" cy="339447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3893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151336"/>
            <a:ext cx="4040188" cy="47982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8363" indent="0">
              <a:buNone/>
              <a:defRPr sz="1900" b="1"/>
            </a:lvl2pPr>
            <a:lvl3pPr marL="876727" indent="0">
              <a:buNone/>
              <a:defRPr sz="1700" b="1"/>
            </a:lvl3pPr>
            <a:lvl4pPr marL="1315090" indent="0">
              <a:buNone/>
              <a:defRPr sz="1500" b="1"/>
            </a:lvl4pPr>
            <a:lvl5pPr marL="1753453" indent="0">
              <a:buNone/>
              <a:defRPr sz="1500" b="1"/>
            </a:lvl5pPr>
            <a:lvl6pPr marL="2191817" indent="0">
              <a:buNone/>
              <a:defRPr sz="1500" b="1"/>
            </a:lvl6pPr>
            <a:lvl7pPr marL="2630180" indent="0">
              <a:buNone/>
              <a:defRPr sz="1500" b="1"/>
            </a:lvl7pPr>
            <a:lvl8pPr marL="3068544" indent="0">
              <a:buNone/>
              <a:defRPr sz="1500" b="1"/>
            </a:lvl8pPr>
            <a:lvl9pPr marL="3506907" indent="0">
              <a:buNone/>
              <a:defRPr sz="15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631159"/>
            <a:ext cx="4040188" cy="296346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9" y="1151336"/>
            <a:ext cx="4041775" cy="47982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8363" indent="0">
              <a:buNone/>
              <a:defRPr sz="1900" b="1"/>
            </a:lvl2pPr>
            <a:lvl3pPr marL="876727" indent="0">
              <a:buNone/>
              <a:defRPr sz="1700" b="1"/>
            </a:lvl3pPr>
            <a:lvl4pPr marL="1315090" indent="0">
              <a:buNone/>
              <a:defRPr sz="1500" b="1"/>
            </a:lvl4pPr>
            <a:lvl5pPr marL="1753453" indent="0">
              <a:buNone/>
              <a:defRPr sz="1500" b="1"/>
            </a:lvl5pPr>
            <a:lvl6pPr marL="2191817" indent="0">
              <a:buNone/>
              <a:defRPr sz="1500" b="1"/>
            </a:lvl6pPr>
            <a:lvl7pPr marL="2630180" indent="0">
              <a:buNone/>
              <a:defRPr sz="1500" b="1"/>
            </a:lvl7pPr>
            <a:lvl8pPr marL="3068544" indent="0">
              <a:buNone/>
              <a:defRPr sz="1500" b="1"/>
            </a:lvl8pPr>
            <a:lvl9pPr marL="3506907" indent="0">
              <a:buNone/>
              <a:defRPr sz="15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9" y="1631159"/>
            <a:ext cx="4041775" cy="2963466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15110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6404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7420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38363" indent="0">
              <a:buNone/>
              <a:defRPr sz="1200"/>
            </a:lvl2pPr>
            <a:lvl3pPr marL="876727" indent="0">
              <a:buNone/>
              <a:defRPr sz="1000"/>
            </a:lvl3pPr>
            <a:lvl4pPr marL="1315090" indent="0">
              <a:buNone/>
              <a:defRPr sz="900"/>
            </a:lvl4pPr>
            <a:lvl5pPr marL="1753453" indent="0">
              <a:buNone/>
              <a:defRPr sz="900"/>
            </a:lvl5pPr>
            <a:lvl6pPr marL="2191817" indent="0">
              <a:buNone/>
              <a:defRPr sz="900"/>
            </a:lvl6pPr>
            <a:lvl7pPr marL="2630180" indent="0">
              <a:buNone/>
              <a:defRPr sz="900"/>
            </a:lvl7pPr>
            <a:lvl8pPr marL="3068544" indent="0">
              <a:buNone/>
              <a:defRPr sz="900"/>
            </a:lvl8pPr>
            <a:lvl9pPr marL="350690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5376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2"/>
            <a:ext cx="5486400" cy="42505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100"/>
            </a:lvl1pPr>
            <a:lvl2pPr marL="438363" indent="0">
              <a:buNone/>
              <a:defRPr sz="2700"/>
            </a:lvl2pPr>
            <a:lvl3pPr marL="876727" indent="0">
              <a:buNone/>
              <a:defRPr sz="2300"/>
            </a:lvl3pPr>
            <a:lvl4pPr marL="1315090" indent="0">
              <a:buNone/>
              <a:defRPr sz="1900"/>
            </a:lvl4pPr>
            <a:lvl5pPr marL="1753453" indent="0">
              <a:buNone/>
              <a:defRPr sz="1900"/>
            </a:lvl5pPr>
            <a:lvl6pPr marL="2191817" indent="0">
              <a:buNone/>
              <a:defRPr sz="1900"/>
            </a:lvl6pPr>
            <a:lvl7pPr marL="2630180" indent="0">
              <a:buNone/>
              <a:defRPr sz="1900"/>
            </a:lvl7pPr>
            <a:lvl8pPr marL="3068544" indent="0">
              <a:buNone/>
              <a:defRPr sz="1900"/>
            </a:lvl8pPr>
            <a:lvl9pPr marL="3506907" indent="0">
              <a:buNone/>
              <a:defRPr sz="19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38363" indent="0">
              <a:buNone/>
              <a:defRPr sz="1200"/>
            </a:lvl2pPr>
            <a:lvl3pPr marL="876727" indent="0">
              <a:buNone/>
              <a:defRPr sz="1000"/>
            </a:lvl3pPr>
            <a:lvl4pPr marL="1315090" indent="0">
              <a:buNone/>
              <a:defRPr sz="900"/>
            </a:lvl4pPr>
            <a:lvl5pPr marL="1753453" indent="0">
              <a:buNone/>
              <a:defRPr sz="900"/>
            </a:lvl5pPr>
            <a:lvl6pPr marL="2191817" indent="0">
              <a:buNone/>
              <a:defRPr sz="900"/>
            </a:lvl6pPr>
            <a:lvl7pPr marL="2630180" indent="0">
              <a:buNone/>
              <a:defRPr sz="900"/>
            </a:lvl7pPr>
            <a:lvl8pPr marL="3068544" indent="0">
              <a:buNone/>
              <a:defRPr sz="900"/>
            </a:lvl8pPr>
            <a:lvl9pPr marL="3506907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964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45792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1" y="205979"/>
            <a:ext cx="6019800" cy="438864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88185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87673" tIns="43836" rIns="87673" bIns="4383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vert="horz" lIns="87673" tIns="43836" rIns="87673" bIns="4383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87673" tIns="43836" rIns="87673" bIns="4383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16B35-61C6-4627-93B0-67FFA55A0440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87673" tIns="43836" rIns="87673" bIns="4383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87673" tIns="43836" rIns="87673" bIns="4383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C235D-F08C-4488-9EF3-DC7BFBAC91C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7324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76727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8773" indent="-328773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12340" indent="-273977" algn="l" defTabSz="876727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95908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34272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2635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0998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49362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87725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26089" indent="-219182" algn="l" defTabSz="87672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8363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6727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15090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453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91817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30180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68544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06907" algn="l" defTabSz="876727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7000"/>
                    </a14:imgEffect>
                    <a14:imgEffect>
                      <a14:saturation sat="90000"/>
                    </a14:imgEffect>
                    <a14:imgEffect>
                      <a14:brightnessContrast contrast="-4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90" y="-235787"/>
            <a:ext cx="9079209" cy="5534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5361" y="142568"/>
            <a:ext cx="7452809" cy="1102518"/>
          </a:xfrm>
        </p:spPr>
        <p:txBody>
          <a:bodyPr>
            <a:noAutofit/>
          </a:bodyPr>
          <a:lstStyle/>
          <a:p>
            <a:r>
              <a:rPr lang="es-ES" sz="1900" b="1" spc="96" dirty="0">
                <a:ln w="180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  <a:alpha val="57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PERFIL </a:t>
            </a:r>
            <a:r>
              <a:rPr lang="es-ES" sz="1900" b="1" spc="96" dirty="0">
                <a:ln w="180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  <a:alpha val="57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 PACIENTE QUE ACUDE A LA CONSULTA DE DESHABITUACIÓN TABÁQUICA SEGÚN EL SERVICIO DE DERIVACIÓN</a:t>
            </a:r>
            <a:r>
              <a:rPr lang="es-ES" sz="2300" dirty="0"/>
              <a:t/>
            </a:r>
            <a:br>
              <a:rPr lang="es-ES" sz="2300" dirty="0"/>
            </a:br>
            <a:endParaRPr lang="es-ES" sz="2300" b="1" spc="96" dirty="0">
              <a:ln w="180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60000"/>
                  <a:lumOff val="4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103560" y="4325398"/>
            <a:ext cx="5040440" cy="81810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s-ES" sz="1900" dirty="0">
                <a:latin typeface="Verdana" panose="020B0604030504040204" pitchFamily="34" charset="0"/>
                <a:ea typeface="Verdana" panose="020B0604030504040204" pitchFamily="34" charset="0"/>
              </a:rPr>
              <a:t>Esther Sánchez Álvarez, Nuria Reina </a:t>
            </a:r>
            <a:r>
              <a:rPr lang="es-ES" sz="1900" dirty="0" smtClean="0">
                <a:latin typeface="Verdana" panose="020B0604030504040204" pitchFamily="34" charset="0"/>
                <a:ea typeface="Verdana" panose="020B0604030504040204" pitchFamily="34" charset="0"/>
              </a:rPr>
              <a:t>Marfil, Ana </a:t>
            </a:r>
            <a:r>
              <a:rPr lang="es-ES" sz="1900" dirty="0">
                <a:latin typeface="Verdana" panose="020B0604030504040204" pitchFamily="34" charset="0"/>
                <a:ea typeface="Verdana" panose="020B0604030504040204" pitchFamily="34" charset="0"/>
              </a:rPr>
              <a:t>Aguilar Gálvez, Álvaro Martínez Mesa, Eva Cabrera </a:t>
            </a:r>
            <a:r>
              <a:rPr lang="es-ES" sz="1900" dirty="0" smtClean="0">
                <a:latin typeface="Verdana" panose="020B0604030504040204" pitchFamily="34" charset="0"/>
                <a:ea typeface="Verdana" panose="020B0604030504040204" pitchFamily="34" charset="0"/>
              </a:rPr>
              <a:t>César, José </a:t>
            </a:r>
            <a:r>
              <a:rPr lang="es-ES" sz="1900" dirty="0">
                <a:latin typeface="Verdana" panose="020B0604030504040204" pitchFamily="34" charset="0"/>
                <a:ea typeface="Verdana" panose="020B0604030504040204" pitchFamily="34" charset="0"/>
              </a:rPr>
              <a:t>Luis Velasco </a:t>
            </a:r>
            <a:r>
              <a:rPr lang="es-ES" sz="1900" dirty="0" smtClean="0">
                <a:latin typeface="Verdana" panose="020B0604030504040204" pitchFamily="34" charset="0"/>
                <a:ea typeface="Verdana" panose="020B0604030504040204" pitchFamily="34" charset="0"/>
              </a:rPr>
              <a:t>Garrido.</a:t>
            </a:r>
            <a:endParaRPr lang="es-ES" sz="19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es-ES" sz="1900" dirty="0">
                <a:latin typeface="Verdana" panose="020B0604030504040204" pitchFamily="34" charset="0"/>
                <a:ea typeface="Verdana" panose="020B0604030504040204" pitchFamily="34" charset="0"/>
              </a:rPr>
              <a:t>Hospital Universitario Virgen de la Victoria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64442" y="983695"/>
            <a:ext cx="5851500" cy="1062417"/>
          </a:xfrm>
          <a:prstGeom prst="rect">
            <a:avLst/>
          </a:prstGeom>
        </p:spPr>
        <p:txBody>
          <a:bodyPr wrap="square" lIns="87673" tIns="43836" rIns="87673" bIns="43836">
            <a:spAutoFit/>
          </a:bodyPr>
          <a:lstStyle/>
          <a:p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>El diagnóstico de una enfermedad es un momento oportuno para cesar el hábito tabáquico ya que el pronóstico va a ser diferente entre los que continúan fumando frente a los que cesan su hábito tabáquico</a:t>
            </a:r>
            <a:r>
              <a:rPr lang="es-ES" dirty="0"/>
              <a:t>.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15548" y="2046112"/>
            <a:ext cx="3011556" cy="147352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87673" tIns="43836" rIns="87673" bIns="43836">
            <a:spAutoFit/>
          </a:bodyPr>
          <a:lstStyle/>
          <a:p>
            <a:endParaRPr lang="es-E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</a:p>
          <a:p>
            <a:pPr algn="ctr"/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>Pero, ¿el perfil del fumador   difiere según su patología?</a:t>
            </a:r>
            <a:b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5548" y="3676485"/>
            <a:ext cx="4384005" cy="1242690"/>
          </a:xfrm>
          <a:prstGeom prst="rect">
            <a:avLst/>
          </a:prstGeom>
        </p:spPr>
        <p:txBody>
          <a:bodyPr lIns="87673" tIns="43836" rIns="87673" bIns="43836">
            <a:spAutoFit/>
          </a:bodyPr>
          <a:lstStyle/>
          <a:p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es-ES" sz="1500" u="sng" dirty="0">
                <a:latin typeface="Verdana" panose="020B0604030504040204" pitchFamily="34" charset="0"/>
                <a:ea typeface="Verdana" panose="020B0604030504040204" pitchFamily="34" charset="0"/>
              </a:rPr>
              <a:t>objetivo</a:t>
            </a:r>
            <a:r>
              <a:rPr lang="es-ES" sz="1500" dirty="0">
                <a:latin typeface="Verdana" panose="020B0604030504040204" pitchFamily="34" charset="0"/>
                <a:ea typeface="Verdana" panose="020B0604030504040204" pitchFamily="34" charset="0"/>
              </a:rPr>
              <a:t> de nuestro trabajo es conocer la procedencia y las características de los pacientes que acuden a las consultas de deshabituación en función de sus patologías.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264839" y="2916979"/>
            <a:ext cx="1532786" cy="3246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87673" tIns="43836" rIns="87673" bIns="43836">
            <a:spAutoFit/>
          </a:bodyPr>
          <a:lstStyle/>
          <a:p>
            <a:r>
              <a:rPr lang="es-ES" sz="1500" b="1" dirty="0">
                <a:latin typeface="Verdana" panose="020B0604030504040204" pitchFamily="34" charset="0"/>
                <a:ea typeface="Verdana" panose="020B0604030504040204" pitchFamily="34" charset="0"/>
              </a:rPr>
              <a:t>Metodología</a:t>
            </a:r>
            <a:endParaRPr lang="es-E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188150" y="3329866"/>
            <a:ext cx="2809702" cy="457860"/>
          </a:xfrm>
          <a:prstGeom prst="rect">
            <a:avLst/>
          </a:prstGeom>
        </p:spPr>
        <p:txBody>
          <a:bodyPr wrap="none" lIns="87673" tIns="43836" rIns="87673" bIns="43836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 Estudio descriptivo retrospectivo </a:t>
            </a:r>
          </a:p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(2016-2019)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188150" y="3802985"/>
            <a:ext cx="2276992" cy="273194"/>
          </a:xfrm>
          <a:prstGeom prst="rect">
            <a:avLst/>
          </a:prstGeom>
        </p:spPr>
        <p:txBody>
          <a:bodyPr wrap="none" lIns="87673" tIns="43836" rIns="87673" bIns="43836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 Un total de 232 pacientes </a:t>
            </a:r>
          </a:p>
        </p:txBody>
      </p:sp>
      <p:sp>
        <p:nvSpPr>
          <p:cNvPr id="12" name="11 Cheurón"/>
          <p:cNvSpPr/>
          <p:nvPr/>
        </p:nvSpPr>
        <p:spPr>
          <a:xfrm>
            <a:off x="6130062" y="3396942"/>
            <a:ext cx="116176" cy="116174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73" tIns="43836" rIns="87673" bIns="43836" rtlCol="0" anchor="ctr"/>
          <a:lstStyle/>
          <a:p>
            <a:pPr algn="ctr"/>
            <a:endParaRPr lang="es-ES">
              <a:solidFill>
                <a:schemeClr val="accent2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8576733" y="4714890"/>
            <a:ext cx="379272" cy="3622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73" tIns="43836" rIns="87673" bIns="43836" rtlCol="0" anchor="ctr"/>
          <a:lstStyle/>
          <a:p>
            <a:pPr algn="ctr"/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3" name="12 Cheurón"/>
          <p:cNvSpPr/>
          <p:nvPr/>
        </p:nvSpPr>
        <p:spPr>
          <a:xfrm>
            <a:off x="6130062" y="3877698"/>
            <a:ext cx="116176" cy="116174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7673" tIns="43836" rIns="87673" bIns="43836" rtlCol="0" anchor="ctr"/>
          <a:lstStyle/>
          <a:p>
            <a:pPr algn="ctr"/>
            <a:endParaRPr lang="es-E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42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419" y="3491649"/>
            <a:ext cx="1327393" cy="1657100"/>
          </a:xfrm>
        </p:spPr>
      </p:pic>
      <p:sp>
        <p:nvSpPr>
          <p:cNvPr id="11" name="10 Rectángulo"/>
          <p:cNvSpPr/>
          <p:nvPr/>
        </p:nvSpPr>
        <p:spPr>
          <a:xfrm>
            <a:off x="291078" y="72264"/>
            <a:ext cx="1397521" cy="3246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87673" tIns="43836" rIns="87673" bIns="43836">
            <a:spAutoFit/>
          </a:bodyPr>
          <a:lstStyle/>
          <a:p>
            <a:r>
              <a:rPr lang="es-ES" sz="1500" b="1" dirty="0">
                <a:latin typeface="Verdana" panose="020B0604030504040204" pitchFamily="34" charset="0"/>
                <a:ea typeface="Verdana" panose="020B0604030504040204" pitchFamily="34" charset="0"/>
              </a:rPr>
              <a:t>Resultados</a:t>
            </a:r>
            <a:endParaRPr lang="es-E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4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27847916"/>
              </p:ext>
            </p:extLst>
          </p:nvPr>
        </p:nvGraphicFramePr>
        <p:xfrm>
          <a:off x="2724306" y="32339"/>
          <a:ext cx="6248276" cy="259596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tableStyleId>{21E4AEA4-8DFA-4A89-87EB-49C32662AFE0}</a:tableStyleId>
              </a:tblPr>
              <a:tblGrid>
                <a:gridCol w="109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66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81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14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65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612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314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895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8216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ESPECIALIDAD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effectLst/>
                        </a:rPr>
                        <a:t>Fagerstrom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Edad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Inicio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Cigarros/día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Intentos previos por dejar de fumar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Abstinencia a los 15 días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Abstinencia al mes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Abstinencia a los 3 meses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40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Neumología (57,7%)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6.6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14.7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22.6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68.4%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18%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13.5%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309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Cirugía Vascular (14,9%)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6.9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14.8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29.3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87.5%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15.8%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12.3%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52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Personal del hospital (11,8%)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5.5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20.3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21.6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91.7%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19.1%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14.9%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12.8%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2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Medicina Interna (5,1%)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5.8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14.8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25.8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75%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22.2%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11.1%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27.8%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612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Otros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6.5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18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28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92.3%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>
                          <a:effectLst/>
                        </a:rPr>
                        <a:t>25%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27.8%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</a:rPr>
                        <a:t>19.4%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760" marR="6576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" name="14 Rectángulo"/>
          <p:cNvSpPr/>
          <p:nvPr/>
        </p:nvSpPr>
        <p:spPr>
          <a:xfrm>
            <a:off x="198603" y="434088"/>
            <a:ext cx="4384005" cy="727165"/>
          </a:xfrm>
          <a:prstGeom prst="rect">
            <a:avLst/>
          </a:prstGeom>
        </p:spPr>
        <p:txBody>
          <a:bodyPr lIns="87673" tIns="43836" rIns="87673" bIns="43836">
            <a:spAutoFit/>
          </a:bodyPr>
          <a:lstStyle/>
          <a:p>
            <a:pPr marL="164386" indent="-164386">
              <a:buFont typeface="Wingdings" panose="05000000000000000000" pitchFamily="2" charset="2"/>
              <a:buChar char="v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EDAD MEDIA: 56,2 (20-85)</a:t>
            </a:r>
          </a:p>
          <a:p>
            <a:pPr marL="164386" indent="-164386">
              <a:buFont typeface="Wingdings" panose="05000000000000000000" pitchFamily="2" charset="2"/>
              <a:buChar char="v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50% ♀ y 50% ♂</a:t>
            </a:r>
          </a:p>
          <a:p>
            <a:pPr marL="164386" indent="-164386">
              <a:buFont typeface="Wingdings" panose="05000000000000000000" pitchFamily="2" charset="2"/>
              <a:buChar char="v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25,8% EPOC</a:t>
            </a:r>
          </a:p>
          <a:p>
            <a:pPr marL="164386" indent="-164386">
              <a:buFont typeface="Wingdings" panose="05000000000000000000" pitchFamily="2" charset="2"/>
              <a:buChar char="v"/>
            </a:pPr>
            <a:r>
              <a:rPr lang="es-ES" sz="1000" dirty="0">
                <a:latin typeface="Verdana" panose="020B0604030504040204" pitchFamily="34" charset="0"/>
                <a:ea typeface="Verdana" panose="020B0604030504040204" pitchFamily="34" charset="0"/>
              </a:rPr>
              <a:t>24,55 CIG/DÍA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291078" y="1143802"/>
            <a:ext cx="2386212" cy="17812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87673" tIns="43836" rIns="87673" bIns="43836">
            <a:spAutoFit/>
          </a:bodyPr>
          <a:lstStyle/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 total, el 32.8% dejó de fumar en la visita a los 15 días,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manteniéndose en abstinencia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72.2% de éstos. </a:t>
            </a:r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Entre los que seguían fumando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 la visita a las dos semanas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(67.2% del total), el 25.45%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consiguió abandonar el hábito </a:t>
            </a:r>
          </a:p>
          <a:p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tabáquico.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677662" y="3277194"/>
            <a:ext cx="1625011" cy="3246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87673" tIns="43836" rIns="87673" bIns="43836">
            <a:spAutoFit/>
          </a:bodyPr>
          <a:lstStyle/>
          <a:p>
            <a:r>
              <a:rPr lang="es-ES" sz="1500" b="1" dirty="0">
                <a:latin typeface="Verdana" panose="020B0604030504040204" pitchFamily="34" charset="0"/>
                <a:ea typeface="Verdana" panose="020B0604030504040204" pitchFamily="34" charset="0"/>
              </a:rPr>
              <a:t>Conclusiones</a:t>
            </a:r>
            <a:endParaRPr lang="es-E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372632" y="3000378"/>
            <a:ext cx="6628524" cy="2119853"/>
          </a:xfrm>
          <a:prstGeom prst="rect">
            <a:avLst/>
          </a:prstGeom>
          <a:solidFill>
            <a:srgbClr val="FFCCCC">
              <a:alpha val="64706"/>
            </a:srgb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7673" tIns="43836" rIns="87673" bIns="43836">
            <a:spAutoFit/>
          </a:bodyPr>
          <a:lstStyle/>
          <a:p>
            <a:pPr marL="164386" indent="-164386">
              <a:buFont typeface="Wingdings" panose="05000000000000000000" pitchFamily="2" charset="2"/>
              <a:buChar char="ü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</a:rPr>
              <a:t>El perfil de pacientes que acude a nuestra consulta presenta dependencia a la nicotina moderada, un número elevado de cigarros fumados, con una edad de inicio temprano e intentos previos por dejar de fumar. </a:t>
            </a:r>
          </a:p>
          <a:p>
            <a:pPr marL="164386" indent="-164386">
              <a:buFont typeface="Wingdings" panose="05000000000000000000" pitchFamily="2" charset="2"/>
              <a:buChar char="ü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</a:rPr>
              <a:t>La especialidad que más deriva es el Servicio de Neumología, siguiéndole Cirugía Vascular y el personal sanitario.</a:t>
            </a:r>
          </a:p>
          <a:p>
            <a:pPr marL="164386" indent="-164386">
              <a:buFont typeface="Wingdings" panose="05000000000000000000" pitchFamily="2" charset="2"/>
              <a:buChar char="ü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</a:rPr>
              <a:t>Menor edad de inicio, mayor consumo y menor abandono del hábito tabáquico en los pacientes con patología vascular, por lo que se deberían plantear actuaciones especiales en este grupo. </a:t>
            </a:r>
          </a:p>
          <a:p>
            <a:pPr marL="164386" indent="-164386">
              <a:buFont typeface="Wingdings" panose="05000000000000000000" pitchFamily="2" charset="2"/>
              <a:buChar char="ü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</a:rPr>
              <a:t>Mantenerse sin fumar a los 15 días del día D es un factor predictor para mantenerse sin fumar a los 3 meses.</a:t>
            </a:r>
          </a:p>
          <a:p>
            <a:pPr marL="164386" indent="-164386">
              <a:buFont typeface="Wingdings" panose="05000000000000000000" pitchFamily="2" charset="2"/>
              <a:buChar char="ü"/>
            </a:pPr>
            <a:r>
              <a:rPr lang="es-ES" sz="1100" dirty="0">
                <a:latin typeface="Verdana" panose="020B0604030504040204" pitchFamily="34" charset="0"/>
                <a:ea typeface="Verdana" panose="020B0604030504040204" pitchFamily="34" charset="0"/>
              </a:rPr>
              <a:t>Servicios como Cardiología con patología relacionada con el tabaco no derivan pacientes a nuestra unidad. </a:t>
            </a:r>
          </a:p>
        </p:txBody>
      </p:sp>
    </p:spTree>
    <p:extLst>
      <p:ext uri="{BB962C8B-B14F-4D97-AF65-F5344CB8AC3E}">
        <p14:creationId xmlns:p14="http://schemas.microsoft.com/office/powerpoint/2010/main" xmlns="" val="166910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440</Words>
  <Application>Microsoft Office PowerPoint</Application>
  <PresentationFormat>Presentación en pantalla (16:9)</PresentationFormat>
  <Paragraphs>81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PERFIL DEL PACIENTE QUE ACUDE A LA CONSULTA DE DESHABITUACIÓN TABÁQUICA SEGÚN EL SERVICIO DE DERIVACIÓN 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DEL PACIENTE QUE ACUDE A LA CONSULTA DE DESHABITUACIÓN TABÁQUICA</dc:title>
  <dc:creator>SONY</dc:creator>
  <cp:lastModifiedBy>LUNA</cp:lastModifiedBy>
  <cp:revision>17</cp:revision>
  <dcterms:created xsi:type="dcterms:W3CDTF">2020-03-02T17:03:57Z</dcterms:created>
  <dcterms:modified xsi:type="dcterms:W3CDTF">2020-05-27T14:37:19Z</dcterms:modified>
</cp:coreProperties>
</file>