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-460" y="-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F:\COLFINAIR%20TRABAJO\grafico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F:\COLFINAIR%20TRABAJO\grafic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Agudizaciones pre/post tto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Hoja1!$M$1</c:f>
              <c:strCache>
                <c:ptCount val="1"/>
                <c:pt idx="0">
                  <c:v>Agudizaciones pre tto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val>
            <c:numRef>
              <c:f>Hoja1!$M$2:$M$19</c:f>
              <c:numCache>
                <c:formatCode>General</c:formatCode>
                <c:ptCount val="18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5</c:v>
                </c:pt>
                <c:pt idx="14">
                  <c:v>3</c:v>
                </c:pt>
                <c:pt idx="15">
                  <c:v>0</c:v>
                </c:pt>
                <c:pt idx="16">
                  <c:v>3</c:v>
                </c:pt>
                <c:pt idx="17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94-427F-87AC-6C097811342C}"/>
            </c:ext>
          </c:extLst>
        </c:ser>
        <c:ser>
          <c:idx val="1"/>
          <c:order val="1"/>
          <c:tx>
            <c:strRef>
              <c:f>Hoja1!$N$1</c:f>
              <c:strCache>
                <c:ptCount val="1"/>
                <c:pt idx="0">
                  <c:v>Agudizaciones post tto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val>
            <c:numRef>
              <c:f>Hoja1!$N$2:$N$19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94-427F-87AC-6C097811342C}"/>
            </c:ext>
          </c:extLst>
        </c:ser>
        <c:dLbls/>
        <c:overlap val="100"/>
        <c:axId val="97854976"/>
        <c:axId val="97856512"/>
      </c:barChart>
      <c:catAx>
        <c:axId val="978549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97856512"/>
        <c:crosses val="autoZero"/>
        <c:auto val="1"/>
        <c:lblAlgn val="ctr"/>
        <c:lblOffset val="100"/>
      </c:catAx>
      <c:valAx>
        <c:axId val="978565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9785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Función</a:t>
            </a:r>
            <a:r>
              <a:rPr lang="en-US" sz="2000" baseline="0">
                <a:latin typeface="Arial" panose="020B0604020202020204" pitchFamily="34" charset="0"/>
                <a:cs typeface="Arial" panose="020B0604020202020204" pitchFamily="34" charset="0"/>
              </a:rPr>
              <a:t> pulmonar (pre/post tto)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1634489517924188"/>
          <c:y val="2.9339860832030194E-2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Hoja1!$H$1</c:f>
              <c:strCache>
                <c:ptCount val="1"/>
                <c:pt idx="0">
                  <c:v>FVC (pre tto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val>
            <c:numRef>
              <c:f>Hoja1!$H$2:$H$19</c:f>
              <c:numCache>
                <c:formatCode>0%</c:formatCode>
                <c:ptCount val="18"/>
                <c:pt idx="0">
                  <c:v>0.54</c:v>
                </c:pt>
                <c:pt idx="1">
                  <c:v>0.5</c:v>
                </c:pt>
                <c:pt idx="2" formatCode="0.00%">
                  <c:v>0.56399999999999995</c:v>
                </c:pt>
                <c:pt idx="3">
                  <c:v>0.55000000000000004</c:v>
                </c:pt>
                <c:pt idx="4">
                  <c:v>0.68</c:v>
                </c:pt>
                <c:pt idx="5">
                  <c:v>0.59</c:v>
                </c:pt>
                <c:pt idx="6">
                  <c:v>0.82000000000000006</c:v>
                </c:pt>
                <c:pt idx="7">
                  <c:v>0.53</c:v>
                </c:pt>
                <c:pt idx="8">
                  <c:v>0.81</c:v>
                </c:pt>
                <c:pt idx="9">
                  <c:v>0.6100000000000001</c:v>
                </c:pt>
                <c:pt idx="10">
                  <c:v>0.9</c:v>
                </c:pt>
                <c:pt idx="11" formatCode="0.00%">
                  <c:v>0.72700000000000009</c:v>
                </c:pt>
                <c:pt idx="12">
                  <c:v>0.63000000000000012</c:v>
                </c:pt>
                <c:pt idx="13">
                  <c:v>0.71000000000000008</c:v>
                </c:pt>
                <c:pt idx="14">
                  <c:v>0.81</c:v>
                </c:pt>
                <c:pt idx="15">
                  <c:v>0.53</c:v>
                </c:pt>
                <c:pt idx="16">
                  <c:v>0.59</c:v>
                </c:pt>
                <c:pt idx="17">
                  <c:v>0.59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26-4F49-8392-69D8569586BB}"/>
            </c:ext>
          </c:extLst>
        </c:ser>
        <c:ser>
          <c:idx val="1"/>
          <c:order val="1"/>
          <c:tx>
            <c:strRef>
              <c:f>Hoja1!$I$1</c:f>
              <c:strCache>
                <c:ptCount val="1"/>
                <c:pt idx="0">
                  <c:v>FEV1 (pre tto 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val>
            <c:numRef>
              <c:f>Hoja1!$I$2:$I$19</c:f>
              <c:numCache>
                <c:formatCode>0%</c:formatCode>
                <c:ptCount val="18"/>
                <c:pt idx="0" formatCode="0.00%">
                  <c:v>0.35500000000000004</c:v>
                </c:pt>
                <c:pt idx="1">
                  <c:v>0.41000000000000003</c:v>
                </c:pt>
                <c:pt idx="2" formatCode="0.00%">
                  <c:v>0.3640000000000001</c:v>
                </c:pt>
                <c:pt idx="3">
                  <c:v>0.42000000000000004</c:v>
                </c:pt>
                <c:pt idx="4">
                  <c:v>0.67000000000000015</c:v>
                </c:pt>
                <c:pt idx="5">
                  <c:v>0.4</c:v>
                </c:pt>
                <c:pt idx="6">
                  <c:v>0.84000000000000008</c:v>
                </c:pt>
                <c:pt idx="7">
                  <c:v>0.60000000000000009</c:v>
                </c:pt>
                <c:pt idx="8">
                  <c:v>0.68</c:v>
                </c:pt>
                <c:pt idx="9">
                  <c:v>0.47000000000000003</c:v>
                </c:pt>
                <c:pt idx="10">
                  <c:v>0.91</c:v>
                </c:pt>
                <c:pt idx="11">
                  <c:v>0.63000000000000012</c:v>
                </c:pt>
                <c:pt idx="12">
                  <c:v>0.59</c:v>
                </c:pt>
                <c:pt idx="13">
                  <c:v>0.68</c:v>
                </c:pt>
                <c:pt idx="14">
                  <c:v>0.72000000000000008</c:v>
                </c:pt>
                <c:pt idx="15">
                  <c:v>0.60000000000000009</c:v>
                </c:pt>
                <c:pt idx="16">
                  <c:v>0.4</c:v>
                </c:pt>
                <c:pt idx="17">
                  <c:v>0.59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626-4F49-8392-69D8569586BB}"/>
            </c:ext>
          </c:extLst>
        </c:ser>
        <c:ser>
          <c:idx val="2"/>
          <c:order val="2"/>
          <c:tx>
            <c:strRef>
              <c:f>Hoja1!$J$1</c:f>
              <c:strCache>
                <c:ptCount val="1"/>
                <c:pt idx="0">
                  <c:v>FVC (post tto)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val>
            <c:numRef>
              <c:f>Hoja1!$J$2:$J$19</c:f>
              <c:numCache>
                <c:formatCode>0%</c:formatCode>
                <c:ptCount val="18"/>
                <c:pt idx="0">
                  <c:v>0.62000000000000011</c:v>
                </c:pt>
                <c:pt idx="1">
                  <c:v>0.54</c:v>
                </c:pt>
                <c:pt idx="2">
                  <c:v>0.71000000000000008</c:v>
                </c:pt>
                <c:pt idx="3">
                  <c:v>0.8</c:v>
                </c:pt>
                <c:pt idx="4">
                  <c:v>0.76000000000000012</c:v>
                </c:pt>
                <c:pt idx="5">
                  <c:v>0.66000000000000014</c:v>
                </c:pt>
                <c:pt idx="6">
                  <c:v>0.75000000000000011</c:v>
                </c:pt>
                <c:pt idx="7">
                  <c:v>0.55000000000000004</c:v>
                </c:pt>
                <c:pt idx="8">
                  <c:v>0.63000000000000012</c:v>
                </c:pt>
                <c:pt idx="9">
                  <c:v>0.62000000000000011</c:v>
                </c:pt>
                <c:pt idx="10">
                  <c:v>0.83000000000000007</c:v>
                </c:pt>
                <c:pt idx="11">
                  <c:v>0.87000000000000011</c:v>
                </c:pt>
                <c:pt idx="12">
                  <c:v>0.6100000000000001</c:v>
                </c:pt>
                <c:pt idx="13">
                  <c:v>0.7400000000000001</c:v>
                </c:pt>
                <c:pt idx="14">
                  <c:v>0.8</c:v>
                </c:pt>
                <c:pt idx="15">
                  <c:v>0.53</c:v>
                </c:pt>
                <c:pt idx="16">
                  <c:v>0.66000000000000014</c:v>
                </c:pt>
                <c:pt idx="17">
                  <c:v>0.63000000000000012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626-4F49-8392-69D8569586BB}"/>
            </c:ext>
          </c:extLst>
        </c:ser>
        <c:ser>
          <c:idx val="3"/>
          <c:order val="3"/>
          <c:tx>
            <c:strRef>
              <c:f>Hoja1!$K$1</c:f>
              <c:strCache>
                <c:ptCount val="1"/>
                <c:pt idx="0">
                  <c:v>FEV1 (post tto)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val>
            <c:numRef>
              <c:f>Hoja1!$K$2:$K$19</c:f>
              <c:numCache>
                <c:formatCode>0%</c:formatCode>
                <c:ptCount val="18"/>
                <c:pt idx="0">
                  <c:v>0.42000000000000004</c:v>
                </c:pt>
                <c:pt idx="1">
                  <c:v>0.43000000000000005</c:v>
                </c:pt>
                <c:pt idx="2">
                  <c:v>0.46</c:v>
                </c:pt>
                <c:pt idx="3">
                  <c:v>0.65000000000000013</c:v>
                </c:pt>
                <c:pt idx="4">
                  <c:v>0.8</c:v>
                </c:pt>
                <c:pt idx="5">
                  <c:v>0.45</c:v>
                </c:pt>
                <c:pt idx="6">
                  <c:v>0.8</c:v>
                </c:pt>
                <c:pt idx="7">
                  <c:v>0.62000000000000011</c:v>
                </c:pt>
                <c:pt idx="8">
                  <c:v>0.43000000000000005</c:v>
                </c:pt>
                <c:pt idx="9">
                  <c:v>0.5</c:v>
                </c:pt>
                <c:pt idx="10">
                  <c:v>0.83000000000000007</c:v>
                </c:pt>
                <c:pt idx="11">
                  <c:v>0.77000000000000013</c:v>
                </c:pt>
                <c:pt idx="12">
                  <c:v>0.60000000000000009</c:v>
                </c:pt>
                <c:pt idx="13">
                  <c:v>0.72000000000000008</c:v>
                </c:pt>
                <c:pt idx="14">
                  <c:v>0.7400000000000001</c:v>
                </c:pt>
                <c:pt idx="15">
                  <c:v>0.59</c:v>
                </c:pt>
                <c:pt idx="16">
                  <c:v>0.45</c:v>
                </c:pt>
                <c:pt idx="17">
                  <c:v>0.49000000000000005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626-4F49-8392-69D8569586BB}"/>
            </c:ext>
          </c:extLst>
        </c:ser>
        <c:dLbls/>
        <c:gapWidth val="219"/>
        <c:overlap val="-27"/>
        <c:axId val="97901568"/>
        <c:axId val="97919744"/>
      </c:barChart>
      <c:catAx>
        <c:axId val="979015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97919744"/>
        <c:crosses val="autoZero"/>
        <c:auto val="1"/>
        <c:lblAlgn val="ctr"/>
        <c:lblOffset val="100"/>
      </c:catAx>
      <c:valAx>
        <c:axId val="979197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9790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4156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985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9398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68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5351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8110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27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682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492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033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1342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2E89A4-C9F7-4253-8C96-0587888C7B7F}" type="datetimeFigureOut">
              <a:rPr lang="en-US" smtClean="0"/>
              <a:pPr/>
              <a:t>5/29/2020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0D359-67D4-4B6D-8A34-162A8AB7D9D0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479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78377"/>
            <a:ext cx="6858000" cy="868987"/>
          </a:xfrm>
        </p:spPr>
        <p:txBody>
          <a:bodyPr>
            <a:normAutofit/>
          </a:bodyPr>
          <a:lstStyle/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USO DEL TRATAMIENTO ANTIBIOTICO INHALADO CON COLFINAIR EN PACIENTES CON BRONQUIECTASIAS NO FQ EN EL HOSPITAL UNIVERSITARIO DE JEREZ</a:t>
            </a:r>
            <a:endParaRPr lang="en-US" sz="1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5435" y="964475"/>
            <a:ext cx="6858000" cy="485503"/>
          </a:xfrm>
        </p:spPr>
        <p:txBody>
          <a:bodyPr>
            <a:normAutofit/>
          </a:bodyPr>
          <a:lstStyle/>
          <a:p>
            <a:r>
              <a:rPr lang="en-US" sz="1100" dirty="0"/>
              <a:t>J.C. Rodríguez </a:t>
            </a:r>
            <a:r>
              <a:rPr lang="en-US" sz="1100" dirty="0" err="1"/>
              <a:t>Fernández</a:t>
            </a:r>
            <a:r>
              <a:rPr lang="en-US" sz="1100" dirty="0"/>
              <a:t>, F. Pérez </a:t>
            </a:r>
            <a:r>
              <a:rPr lang="en-US" sz="1100" dirty="0" err="1"/>
              <a:t>Grimaldi</a:t>
            </a:r>
            <a:r>
              <a:rPr lang="en-US" sz="1100" dirty="0"/>
              <a:t>, A. </a:t>
            </a:r>
            <a:r>
              <a:rPr lang="en-US" sz="1100" dirty="0" err="1"/>
              <a:t>Cabeza</a:t>
            </a:r>
            <a:r>
              <a:rPr lang="en-US" sz="1100" dirty="0"/>
              <a:t> Serrano, N.P. De La Cruz Castro, J. </a:t>
            </a:r>
            <a:r>
              <a:rPr lang="en-US" sz="1100" dirty="0" err="1"/>
              <a:t>G.Soto</a:t>
            </a:r>
            <a:r>
              <a:rPr lang="en-US" sz="1100" dirty="0"/>
              <a:t>.</a:t>
            </a:r>
          </a:p>
          <a:p>
            <a:r>
              <a:rPr lang="es-ES" sz="1100" dirty="0"/>
              <a:t>UGC Neumología. Hospital Universitario de Jerez de la Frontera. Jerez De La Frontera. Cádiz. España.</a:t>
            </a:r>
            <a:r>
              <a:rPr lang="en-US" sz="1100" dirty="0"/>
              <a:t>  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9656" y="1390729"/>
            <a:ext cx="3879668" cy="38087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800" u="sng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Las bronquiectasias no fibrosis quística (BQ) son dilataciones bronquiales anómalas y permanentes que condicionan una alteración del aclaramiento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mucociliar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y favorecen la aparición de infección bronquial crónica por diferentes microorganismos potencialmente patógenos (MPP). </a:t>
            </a:r>
            <a:b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El objetivo del estudio es valorar el beneficio y la seguridad del tratamiento inhalado con colistimetato de sodio (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Colfinair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®) mediante dispositivo E-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® en pacientes con BQ e infección bronquial crónica.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4810399" y="1449978"/>
            <a:ext cx="3879668" cy="356251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800" u="sng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endParaRPr lang="en-US" sz="1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retrospectivo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Criterios de inclusión fueron los siguientes: pacientes mayores de 18 años, diagnosticados de </a:t>
            </a:r>
            <a:r>
              <a:rPr lang="pt-PT" sz="1500" dirty="0">
                <a:latin typeface="Arial" panose="020B0604020202020204" pitchFamily="34" charset="0"/>
                <a:cs typeface="Arial" panose="020B0604020202020204" pitchFamily="34" charset="0"/>
              </a:rPr>
              <a:t>BQ mediante TC-AR de tórax con d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atos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microbiológicos de infección bronquial crónica y que hayan realizado tratamiento inhalado con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Colfinair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durante al menos un mes.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Las variables que miden impacto del tratamiento se midieron en los 12 meses previos y posteriores al tratamiento. 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/>
              <a:t> </a:t>
            </a:r>
            <a:endParaRPr lang="en-US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es-ES" sz="15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Cartel 46º Congreso de Neumosur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20" t="24089" r="57417" b="27578"/>
          <a:stretch/>
        </p:blipFill>
        <p:spPr bwMode="auto">
          <a:xfrm>
            <a:off x="8131629" y="78376"/>
            <a:ext cx="871946" cy="157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5112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85148151"/>
              </p:ext>
            </p:extLst>
          </p:nvPr>
        </p:nvGraphicFramePr>
        <p:xfrm>
          <a:off x="4800600" y="588128"/>
          <a:ext cx="4343401" cy="35455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71339760"/>
              </p:ext>
            </p:extLst>
          </p:nvPr>
        </p:nvGraphicFramePr>
        <p:xfrm>
          <a:off x="0" y="670134"/>
          <a:ext cx="4712426" cy="3263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803366" y="264523"/>
            <a:ext cx="1214846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91886" y="3933501"/>
            <a:ext cx="8151223" cy="143885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5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Los pacientes en tratamiento con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Colfinair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presentaron una reducción de las agudizaciones.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En casi un tercio de los pacientes se erradicó la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Pseudomonas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500" dirty="0" err="1">
                <a:latin typeface="Arial" panose="020B0604020202020204" pitchFamily="34" charset="0"/>
                <a:cs typeface="Arial" panose="020B0604020202020204" pitchFamily="34" charset="0"/>
              </a:rPr>
              <a:t>Aeruginosas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Los pacientes se sintieron satisfecho con el fármaco.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03141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214</Words>
  <Application>Microsoft Office PowerPoint</Application>
  <PresentationFormat>Presentación en pantalla (16:9)</PresentationFormat>
  <Paragraphs>18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USO DEL TRATAMIENTO ANTIBIOTICO INHALADO CON COLFINAIR EN PACIENTES CON BRONQUIECTASIAS NO FQ EN EL HOSPITAL UNIVERSITARIO DE JEREZ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USO DEL TRATAMIENTO ANTIBIOTICO INHALADO CON COLFINAIR EN PACIENTES CON BRONQUIECTASIAS NO FQ EN EL HOSPITAL UNIVERSITARIO DE JEREZ</dc:title>
  <dc:creator>Julio C. Rodriguez F.</dc:creator>
  <cp:lastModifiedBy>LUNA</cp:lastModifiedBy>
  <cp:revision>10</cp:revision>
  <dcterms:created xsi:type="dcterms:W3CDTF">2020-03-01T19:39:33Z</dcterms:created>
  <dcterms:modified xsi:type="dcterms:W3CDTF">2020-05-29T14:39:16Z</dcterms:modified>
</cp:coreProperties>
</file>