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51206400" cy="28803600"/>
  <p:notesSz cx="6669088" cy="9928225"/>
  <p:defaultTextStyle>
    <a:defPPr>
      <a:defRPr lang="es-ES"/>
    </a:defPPr>
    <a:lvl1pPr marL="0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37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4761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213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49522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6899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4282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1660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69903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841" autoAdjust="0"/>
    <p:restoredTop sz="94364" autoAdjust="0"/>
  </p:normalViewPr>
  <p:slideViewPr>
    <p:cSldViewPr>
      <p:cViewPr>
        <p:scale>
          <a:sx n="21" d="100"/>
          <a:sy n="21" d="100"/>
        </p:scale>
        <p:origin x="0" y="592"/>
      </p:cViewPr>
      <p:guideLst>
        <p:guide orient="horz" pos="9072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dLbls/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5534B-C80F-4B06-AEAE-E268E10CF8F7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847E1-C5D6-433F-855E-ADC320539BB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49757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847E1-C5D6-433F-855E-ADC320539BB3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87426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847E1-C5D6-433F-855E-ADC320539BB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0095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840480" y="8947789"/>
            <a:ext cx="43525440" cy="617410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680960" y="16322040"/>
            <a:ext cx="35844480" cy="73609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05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10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15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2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25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431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83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24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44953" y="18508985"/>
            <a:ext cx="43525440" cy="5720714"/>
          </a:xfrm>
        </p:spPr>
        <p:txBody>
          <a:bodyPr anchor="t"/>
          <a:lstStyle>
            <a:lvl1pPr algn="l">
              <a:defRPr sz="12314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044953" y="12208196"/>
            <a:ext cx="43525440" cy="6300784"/>
          </a:xfrm>
        </p:spPr>
        <p:txBody>
          <a:bodyPr anchor="b"/>
          <a:lstStyle>
            <a:lvl1pPr marL="0" indent="0">
              <a:buNone/>
              <a:defRPr sz="6121">
                <a:solidFill>
                  <a:schemeClr val="tx1">
                    <a:tint val="75000"/>
                  </a:schemeClr>
                </a:solidFill>
              </a:defRPr>
            </a:lvl1pPr>
            <a:lvl2pPr marL="1405174" indent="0">
              <a:buNone/>
              <a:defRPr sz="5516">
                <a:solidFill>
                  <a:schemeClr val="tx1">
                    <a:tint val="75000"/>
                  </a:schemeClr>
                </a:solidFill>
              </a:defRPr>
            </a:lvl2pPr>
            <a:lvl3pPr marL="2810354" indent="0">
              <a:buNone/>
              <a:defRPr sz="4911">
                <a:solidFill>
                  <a:schemeClr val="tx1">
                    <a:tint val="75000"/>
                  </a:schemeClr>
                </a:solidFill>
              </a:defRPr>
            </a:lvl3pPr>
            <a:lvl4pPr marL="4215529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4pPr>
            <a:lvl5pPr marL="5620703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5pPr>
            <a:lvl6pPr marL="7025878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6pPr>
            <a:lvl7pPr marL="8431058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7pPr>
            <a:lvl8pPr marL="9836232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8pPr>
            <a:lvl9pPr marL="11241406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60320" y="6720846"/>
            <a:ext cx="22616160" cy="19009043"/>
          </a:xfrm>
        </p:spPr>
        <p:txBody>
          <a:bodyPr/>
          <a:lstStyle>
            <a:lvl1pPr>
              <a:defRPr sz="8613"/>
            </a:lvl1pPr>
            <a:lvl2pPr>
              <a:defRPr sz="7403"/>
            </a:lvl2pPr>
            <a:lvl3pPr>
              <a:defRPr sz="6121"/>
            </a:lvl3pPr>
            <a:lvl4pPr>
              <a:defRPr sz="5516"/>
            </a:lvl4pPr>
            <a:lvl5pPr>
              <a:defRPr sz="5516"/>
            </a:lvl5pPr>
            <a:lvl6pPr>
              <a:defRPr sz="5516"/>
            </a:lvl6pPr>
            <a:lvl7pPr>
              <a:defRPr sz="5516"/>
            </a:lvl7pPr>
            <a:lvl8pPr>
              <a:defRPr sz="5516"/>
            </a:lvl8pPr>
            <a:lvl9pPr>
              <a:defRPr sz="551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029920" y="6720846"/>
            <a:ext cx="22616160" cy="19009043"/>
          </a:xfrm>
        </p:spPr>
        <p:txBody>
          <a:bodyPr/>
          <a:lstStyle>
            <a:lvl1pPr>
              <a:defRPr sz="8613"/>
            </a:lvl1pPr>
            <a:lvl2pPr>
              <a:defRPr sz="7403"/>
            </a:lvl2pPr>
            <a:lvl3pPr>
              <a:defRPr sz="6121"/>
            </a:lvl3pPr>
            <a:lvl4pPr>
              <a:defRPr sz="5516"/>
            </a:lvl4pPr>
            <a:lvl5pPr>
              <a:defRPr sz="5516"/>
            </a:lvl5pPr>
            <a:lvl6pPr>
              <a:defRPr sz="5516"/>
            </a:lvl6pPr>
            <a:lvl7pPr>
              <a:defRPr sz="5516"/>
            </a:lvl7pPr>
            <a:lvl8pPr>
              <a:defRPr sz="5516"/>
            </a:lvl8pPr>
            <a:lvl9pPr>
              <a:defRPr sz="551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60320" y="6447479"/>
            <a:ext cx="22625053" cy="2686998"/>
          </a:xfrm>
        </p:spPr>
        <p:txBody>
          <a:bodyPr anchor="b"/>
          <a:lstStyle>
            <a:lvl1pPr marL="0" indent="0">
              <a:buNone/>
              <a:defRPr sz="7403" b="1"/>
            </a:lvl1pPr>
            <a:lvl2pPr marL="1405174" indent="0">
              <a:buNone/>
              <a:defRPr sz="6121" b="1"/>
            </a:lvl2pPr>
            <a:lvl3pPr marL="2810354" indent="0">
              <a:buNone/>
              <a:defRPr sz="5516" b="1"/>
            </a:lvl3pPr>
            <a:lvl4pPr marL="4215529" indent="0">
              <a:buNone/>
              <a:defRPr sz="4911" b="1"/>
            </a:lvl4pPr>
            <a:lvl5pPr marL="5620703" indent="0">
              <a:buNone/>
              <a:defRPr sz="4911" b="1"/>
            </a:lvl5pPr>
            <a:lvl6pPr marL="7025878" indent="0">
              <a:buNone/>
              <a:defRPr sz="4911" b="1"/>
            </a:lvl6pPr>
            <a:lvl7pPr marL="8431058" indent="0">
              <a:buNone/>
              <a:defRPr sz="4911" b="1"/>
            </a:lvl7pPr>
            <a:lvl8pPr marL="9836232" indent="0">
              <a:buNone/>
              <a:defRPr sz="4911" b="1"/>
            </a:lvl8pPr>
            <a:lvl9pPr marL="11241406" indent="0">
              <a:buNone/>
              <a:defRPr sz="4911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60320" y="9134473"/>
            <a:ext cx="22625053" cy="16595410"/>
          </a:xfrm>
        </p:spPr>
        <p:txBody>
          <a:bodyPr/>
          <a:lstStyle>
            <a:lvl1pPr>
              <a:defRPr sz="7403"/>
            </a:lvl1pPr>
            <a:lvl2pPr>
              <a:defRPr sz="6121"/>
            </a:lvl2pPr>
            <a:lvl3pPr>
              <a:defRPr sz="5516"/>
            </a:lvl3pPr>
            <a:lvl4pPr>
              <a:defRPr sz="4911"/>
            </a:lvl4pPr>
            <a:lvl5pPr>
              <a:defRPr sz="4911"/>
            </a:lvl5pPr>
            <a:lvl6pPr>
              <a:defRPr sz="4911"/>
            </a:lvl6pPr>
            <a:lvl7pPr>
              <a:defRPr sz="4911"/>
            </a:lvl7pPr>
            <a:lvl8pPr>
              <a:defRPr sz="4911"/>
            </a:lvl8pPr>
            <a:lvl9pPr>
              <a:defRPr sz="491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6012148" y="6447479"/>
            <a:ext cx="22633940" cy="2686998"/>
          </a:xfrm>
        </p:spPr>
        <p:txBody>
          <a:bodyPr anchor="b"/>
          <a:lstStyle>
            <a:lvl1pPr marL="0" indent="0">
              <a:buNone/>
              <a:defRPr sz="7403" b="1"/>
            </a:lvl1pPr>
            <a:lvl2pPr marL="1405174" indent="0">
              <a:buNone/>
              <a:defRPr sz="6121" b="1"/>
            </a:lvl2pPr>
            <a:lvl3pPr marL="2810354" indent="0">
              <a:buNone/>
              <a:defRPr sz="5516" b="1"/>
            </a:lvl3pPr>
            <a:lvl4pPr marL="4215529" indent="0">
              <a:buNone/>
              <a:defRPr sz="4911" b="1"/>
            </a:lvl4pPr>
            <a:lvl5pPr marL="5620703" indent="0">
              <a:buNone/>
              <a:defRPr sz="4911" b="1"/>
            </a:lvl5pPr>
            <a:lvl6pPr marL="7025878" indent="0">
              <a:buNone/>
              <a:defRPr sz="4911" b="1"/>
            </a:lvl6pPr>
            <a:lvl7pPr marL="8431058" indent="0">
              <a:buNone/>
              <a:defRPr sz="4911" b="1"/>
            </a:lvl7pPr>
            <a:lvl8pPr marL="9836232" indent="0">
              <a:buNone/>
              <a:defRPr sz="4911" b="1"/>
            </a:lvl8pPr>
            <a:lvl9pPr marL="11241406" indent="0">
              <a:buNone/>
              <a:defRPr sz="4911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012148" y="9134473"/>
            <a:ext cx="22633940" cy="16595410"/>
          </a:xfrm>
        </p:spPr>
        <p:txBody>
          <a:bodyPr/>
          <a:lstStyle>
            <a:lvl1pPr>
              <a:defRPr sz="7403"/>
            </a:lvl1pPr>
            <a:lvl2pPr>
              <a:defRPr sz="6121"/>
            </a:lvl2pPr>
            <a:lvl3pPr>
              <a:defRPr sz="5516"/>
            </a:lvl3pPr>
            <a:lvl4pPr>
              <a:defRPr sz="4911"/>
            </a:lvl4pPr>
            <a:lvl5pPr>
              <a:defRPr sz="4911"/>
            </a:lvl5pPr>
            <a:lvl6pPr>
              <a:defRPr sz="4911"/>
            </a:lvl6pPr>
            <a:lvl7pPr>
              <a:defRPr sz="4911"/>
            </a:lvl7pPr>
            <a:lvl8pPr>
              <a:defRPr sz="4911"/>
            </a:lvl8pPr>
            <a:lvl9pPr>
              <a:defRPr sz="491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60328" y="1146807"/>
            <a:ext cx="16846553" cy="4880613"/>
          </a:xfrm>
        </p:spPr>
        <p:txBody>
          <a:bodyPr anchor="b"/>
          <a:lstStyle>
            <a:lvl1pPr algn="l">
              <a:defRPr sz="6121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020280" y="1146816"/>
            <a:ext cx="28625800" cy="24583076"/>
          </a:xfrm>
        </p:spPr>
        <p:txBody>
          <a:bodyPr/>
          <a:lstStyle>
            <a:lvl1pPr>
              <a:defRPr sz="9822"/>
            </a:lvl1pPr>
            <a:lvl2pPr>
              <a:defRPr sz="8613"/>
            </a:lvl2pPr>
            <a:lvl3pPr>
              <a:defRPr sz="7403"/>
            </a:lvl3pPr>
            <a:lvl4pPr>
              <a:defRPr sz="6121"/>
            </a:lvl4pPr>
            <a:lvl5pPr>
              <a:defRPr sz="6121"/>
            </a:lvl5pPr>
            <a:lvl6pPr>
              <a:defRPr sz="6121"/>
            </a:lvl6pPr>
            <a:lvl7pPr>
              <a:defRPr sz="6121"/>
            </a:lvl7pPr>
            <a:lvl8pPr>
              <a:defRPr sz="6121"/>
            </a:lvl8pPr>
            <a:lvl9pPr>
              <a:defRPr sz="612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60328" y="6027429"/>
            <a:ext cx="16846553" cy="19702463"/>
          </a:xfrm>
        </p:spPr>
        <p:txBody>
          <a:bodyPr/>
          <a:lstStyle>
            <a:lvl1pPr marL="0" indent="0">
              <a:buNone/>
              <a:defRPr sz="4306"/>
            </a:lvl1pPr>
            <a:lvl2pPr marL="1405174" indent="0">
              <a:buNone/>
              <a:defRPr sz="3702"/>
            </a:lvl2pPr>
            <a:lvl3pPr marL="2810354" indent="0">
              <a:buNone/>
              <a:defRPr sz="3097"/>
            </a:lvl3pPr>
            <a:lvl4pPr marL="4215529" indent="0">
              <a:buNone/>
              <a:defRPr sz="2761"/>
            </a:lvl4pPr>
            <a:lvl5pPr marL="5620703" indent="0">
              <a:buNone/>
              <a:defRPr sz="2761"/>
            </a:lvl5pPr>
            <a:lvl6pPr marL="7025878" indent="0">
              <a:buNone/>
              <a:defRPr sz="2761"/>
            </a:lvl6pPr>
            <a:lvl7pPr marL="8431058" indent="0">
              <a:buNone/>
              <a:defRPr sz="2761"/>
            </a:lvl7pPr>
            <a:lvl8pPr marL="9836232" indent="0">
              <a:buNone/>
              <a:defRPr sz="2761"/>
            </a:lvl8pPr>
            <a:lvl9pPr marL="11241406" indent="0">
              <a:buNone/>
              <a:defRPr sz="276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36813" y="20162520"/>
            <a:ext cx="30723840" cy="2380302"/>
          </a:xfrm>
        </p:spPr>
        <p:txBody>
          <a:bodyPr anchor="b"/>
          <a:lstStyle>
            <a:lvl1pPr algn="l">
              <a:defRPr sz="6121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036813" y="2573654"/>
            <a:ext cx="30723840" cy="17282160"/>
          </a:xfrm>
        </p:spPr>
        <p:txBody>
          <a:bodyPr/>
          <a:lstStyle>
            <a:lvl1pPr marL="0" indent="0">
              <a:buNone/>
              <a:defRPr sz="9822"/>
            </a:lvl1pPr>
            <a:lvl2pPr marL="1405174" indent="0">
              <a:buNone/>
              <a:defRPr sz="8613"/>
            </a:lvl2pPr>
            <a:lvl3pPr marL="2810354" indent="0">
              <a:buNone/>
              <a:defRPr sz="7403"/>
            </a:lvl3pPr>
            <a:lvl4pPr marL="4215529" indent="0">
              <a:buNone/>
              <a:defRPr sz="6121"/>
            </a:lvl4pPr>
            <a:lvl5pPr marL="5620703" indent="0">
              <a:buNone/>
              <a:defRPr sz="6121"/>
            </a:lvl5pPr>
            <a:lvl6pPr marL="7025878" indent="0">
              <a:buNone/>
              <a:defRPr sz="6121"/>
            </a:lvl6pPr>
            <a:lvl7pPr marL="8431058" indent="0">
              <a:buNone/>
              <a:defRPr sz="6121"/>
            </a:lvl7pPr>
            <a:lvl8pPr marL="9836232" indent="0">
              <a:buNone/>
              <a:defRPr sz="6121"/>
            </a:lvl8pPr>
            <a:lvl9pPr marL="11241406" indent="0">
              <a:buNone/>
              <a:defRPr sz="6121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036813" y="22542822"/>
            <a:ext cx="30723840" cy="3380418"/>
          </a:xfrm>
        </p:spPr>
        <p:txBody>
          <a:bodyPr/>
          <a:lstStyle>
            <a:lvl1pPr marL="0" indent="0">
              <a:buNone/>
              <a:defRPr sz="4306"/>
            </a:lvl1pPr>
            <a:lvl2pPr marL="1405174" indent="0">
              <a:buNone/>
              <a:defRPr sz="3702"/>
            </a:lvl2pPr>
            <a:lvl3pPr marL="2810354" indent="0">
              <a:buNone/>
              <a:defRPr sz="3097"/>
            </a:lvl3pPr>
            <a:lvl4pPr marL="4215529" indent="0">
              <a:buNone/>
              <a:defRPr sz="2761"/>
            </a:lvl4pPr>
            <a:lvl5pPr marL="5620703" indent="0">
              <a:buNone/>
              <a:defRPr sz="2761"/>
            </a:lvl5pPr>
            <a:lvl6pPr marL="7025878" indent="0">
              <a:buNone/>
              <a:defRPr sz="2761"/>
            </a:lvl6pPr>
            <a:lvl7pPr marL="8431058" indent="0">
              <a:buNone/>
              <a:defRPr sz="2761"/>
            </a:lvl7pPr>
            <a:lvl8pPr marL="9836232" indent="0">
              <a:buNone/>
              <a:defRPr sz="2761"/>
            </a:lvl8pPr>
            <a:lvl9pPr marL="11241406" indent="0">
              <a:buNone/>
              <a:defRPr sz="276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124640" y="1153483"/>
            <a:ext cx="11521440" cy="2457640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60320" y="1153483"/>
            <a:ext cx="33710880" cy="24576406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560320" y="1153482"/>
            <a:ext cx="46085760" cy="480060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60320" y="6720846"/>
            <a:ext cx="46085760" cy="19009043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560320" y="26696673"/>
            <a:ext cx="119481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08/06/2020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7495520" y="26696673"/>
            <a:ext cx="162153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6697920" y="26696673"/>
            <a:ext cx="119481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10354" rtl="0" eaLnBrk="1" latinLnBrk="0" hangingPunct="1">
        <a:spcBef>
          <a:spcPct val="0"/>
        </a:spcBef>
        <a:buNone/>
        <a:defRPr sz="135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3881" indent="-1053881" algn="l" defTabSz="2810354" rtl="0" eaLnBrk="1" latinLnBrk="0" hangingPunct="1">
        <a:spcBef>
          <a:spcPct val="20000"/>
        </a:spcBef>
        <a:buFont typeface="Arial" pitchFamily="34" charset="0"/>
        <a:buChar char="•"/>
        <a:defRPr sz="9822" kern="1200">
          <a:solidFill>
            <a:schemeClr val="tx1"/>
          </a:solidFill>
          <a:latin typeface="+mn-lt"/>
          <a:ea typeface="+mn-ea"/>
          <a:cs typeface="+mn-cs"/>
        </a:defRPr>
      </a:lvl1pPr>
      <a:lvl2pPr marL="2283411" indent="-878237" algn="l" defTabSz="2810354" rtl="0" eaLnBrk="1" latinLnBrk="0" hangingPunct="1">
        <a:spcBef>
          <a:spcPct val="20000"/>
        </a:spcBef>
        <a:buFont typeface="Arial" pitchFamily="34" charset="0"/>
        <a:buChar char="–"/>
        <a:defRPr sz="8613" kern="1200">
          <a:solidFill>
            <a:schemeClr val="tx1"/>
          </a:solidFill>
          <a:latin typeface="+mn-lt"/>
          <a:ea typeface="+mn-ea"/>
          <a:cs typeface="+mn-cs"/>
        </a:defRPr>
      </a:lvl2pPr>
      <a:lvl3pPr marL="3512942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7403" kern="1200">
          <a:solidFill>
            <a:schemeClr val="tx1"/>
          </a:solidFill>
          <a:latin typeface="+mn-lt"/>
          <a:ea typeface="+mn-ea"/>
          <a:cs typeface="+mn-cs"/>
        </a:defRPr>
      </a:lvl3pPr>
      <a:lvl4pPr marL="4918116" indent="-702587" algn="l" defTabSz="2810354" rtl="0" eaLnBrk="1" latinLnBrk="0" hangingPunct="1">
        <a:spcBef>
          <a:spcPct val="20000"/>
        </a:spcBef>
        <a:buFont typeface="Arial" pitchFamily="34" charset="0"/>
        <a:buChar char="–"/>
        <a:defRPr sz="6121" kern="1200">
          <a:solidFill>
            <a:schemeClr val="tx1"/>
          </a:solidFill>
          <a:latin typeface="+mn-lt"/>
          <a:ea typeface="+mn-ea"/>
          <a:cs typeface="+mn-cs"/>
        </a:defRPr>
      </a:lvl4pPr>
      <a:lvl5pPr marL="6323290" indent="-702587" algn="l" defTabSz="2810354" rtl="0" eaLnBrk="1" latinLnBrk="0" hangingPunct="1">
        <a:spcBef>
          <a:spcPct val="20000"/>
        </a:spcBef>
        <a:buFont typeface="Arial" pitchFamily="34" charset="0"/>
        <a:buChar char="»"/>
        <a:defRPr sz="6121" kern="1200">
          <a:solidFill>
            <a:schemeClr val="tx1"/>
          </a:solidFill>
          <a:latin typeface="+mn-lt"/>
          <a:ea typeface="+mn-ea"/>
          <a:cs typeface="+mn-cs"/>
        </a:defRPr>
      </a:lvl5pPr>
      <a:lvl6pPr marL="7728470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6pPr>
      <a:lvl7pPr marL="9133645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7pPr>
      <a:lvl8pPr marL="10538819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8pPr>
      <a:lvl9pPr marL="11943999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1pPr>
      <a:lvl2pPr marL="1405174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2pPr>
      <a:lvl3pPr marL="2810354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3pPr>
      <a:lvl4pPr marL="4215529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4pPr>
      <a:lvl5pPr marL="5620703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5pPr>
      <a:lvl6pPr marL="7025878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8431058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9836232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241406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9"/>
          <p:cNvSpPr>
            <a:spLocks noChangeArrowheads="1"/>
          </p:cNvSpPr>
          <p:nvPr/>
        </p:nvSpPr>
        <p:spPr bwMode="auto">
          <a:xfrm>
            <a:off x="832448" y="285155"/>
            <a:ext cx="4939748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403"/>
              </a:spcBef>
              <a:buNone/>
            </a:pPr>
            <a:r>
              <a:rPr lang="en-US" sz="7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CARACTERIZACIÓN DE LOS PACIENTES CON FIBROSIS QUÍSTICA Y MUTACIÓN DE FUNCIÓN RESIDUAL EN LA ERA DE LOS MODULADORES DEL CFTR</a:t>
            </a:r>
            <a:endParaRPr lang="es-ES" sz="7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98039" y="2542097"/>
            <a:ext cx="42196688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L. Román Rodríguez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MJ. Garrido Sánchez</a:t>
            </a:r>
            <a:r>
              <a:rPr lang="es-E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L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. Carrasco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Hernández</a:t>
            </a:r>
            <a:r>
              <a:rPr lang="es-E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R. Romero Reina</a:t>
            </a:r>
            <a:r>
              <a:rPr lang="es-E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4,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I. Delgado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Pecellín</a:t>
            </a:r>
            <a:r>
              <a:rPr lang="es-E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E. Quintana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Gallego</a:t>
            </a:r>
            <a:r>
              <a:rPr lang="es-E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32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1.Unidad Médico-Quirúrgica de Enfermedades Respiratorias. Hospital Universitario Virgen del Rocío. Sevilla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2. Servicio de Pediatría. Hospital de </a:t>
            </a:r>
            <a:r>
              <a:rPr lang="es-E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Villarrobledo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Albacete. 3.CIBER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de Enfermedades Respiratorias (CIBERES), Instituto de Salud Carlos III, Madrid, España.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4.Unidad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de Neumología y Alergias del Hospital Infantil Virgen del Rocío.  Sevilla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16179" y="9992817"/>
            <a:ext cx="6161512" cy="547009"/>
          </a:xfrm>
          <a:prstGeom prst="rect">
            <a:avLst/>
          </a:prstGeom>
          <a:ln cap="rnd" cmpd="sng">
            <a:noFill/>
            <a:beve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99934" lvl="1" indent="-192282" defTabSz="615306" eaLnBrk="1" hangingPunct="1">
              <a:buFont typeface="Arial" panose="020B0604020202020204" pitchFamily="34" charset="0"/>
              <a:buChar char="–"/>
            </a:pPr>
            <a:endParaRPr lang="en-US" sz="739" dirty="0">
              <a:solidFill>
                <a:sysClr val="windowText" lastClr="000000"/>
              </a:solidFill>
            </a:endParaRPr>
          </a:p>
          <a:p>
            <a:pPr algn="just">
              <a:spcBef>
                <a:spcPts val="403"/>
              </a:spcBef>
              <a:spcAft>
                <a:spcPts val="403"/>
              </a:spcAft>
              <a:buNone/>
            </a:pPr>
            <a:endParaRPr lang="es-ES" sz="1882" dirty="0">
              <a:solidFill>
                <a:sysClr val="windowText" lastClr="000000"/>
              </a:solidFill>
            </a:endParaRPr>
          </a:p>
        </p:txBody>
      </p:sp>
      <p:sp>
        <p:nvSpPr>
          <p:cNvPr id="40" name="AutoShape 16"/>
          <p:cNvSpPr>
            <a:spLocks noChangeArrowheads="1"/>
          </p:cNvSpPr>
          <p:nvPr/>
        </p:nvSpPr>
        <p:spPr bwMode="auto">
          <a:xfrm>
            <a:off x="820181" y="4434883"/>
            <a:ext cx="49485577" cy="2396652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/>
        </p:spPr>
        <p:txBody>
          <a:bodyPr lIns="121111" rIns="121111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613" smtClean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613">
              <a:solidFill>
                <a:sysClr val="windowText" lastClr="000000"/>
              </a:solidFill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2305351" y="4017904"/>
            <a:ext cx="8856984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44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INTRODUCCIÓN Y OBJETIVOS</a:t>
            </a:r>
            <a:endParaRPr lang="en-GB" altLang="es-ES" sz="44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2" name="AutoShape 20"/>
          <p:cNvSpPr>
            <a:spLocks noChangeArrowheads="1"/>
          </p:cNvSpPr>
          <p:nvPr/>
        </p:nvSpPr>
        <p:spPr bwMode="auto">
          <a:xfrm>
            <a:off x="832448" y="10855837"/>
            <a:ext cx="49422581" cy="17531489"/>
          </a:xfrm>
          <a:prstGeom prst="roundRect">
            <a:avLst>
              <a:gd name="adj" fmla="val 1097"/>
            </a:avLst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 dirty="0"/>
          </a:p>
          <a:p>
            <a:pPr lvl="4" algn="just" eaLnBrk="1" hangingPunct="1">
              <a:spcBef>
                <a:spcPct val="0"/>
              </a:spcBef>
              <a:buFontTx/>
              <a:buChar char="•"/>
            </a:pPr>
            <a:endParaRPr lang="en-GB" altLang="es-ES" sz="2962" dirty="0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832448" y="7520737"/>
            <a:ext cx="49362319" cy="2815347"/>
          </a:xfrm>
          <a:prstGeom prst="roundRect">
            <a:avLst>
              <a:gd name="adj" fmla="val 7514"/>
            </a:avLst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>
              <a:solidFill>
                <a:schemeClr val="bg1"/>
              </a:solidFill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32448" y="4585634"/>
            <a:ext cx="49362319" cy="238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s-ES" sz="4600" dirty="0"/>
              <a:t>Con el desarrollo y aprobación de las nuevas terapias moduladoras </a:t>
            </a:r>
            <a:r>
              <a:rPr lang="es-ES" sz="4600" dirty="0" smtClean="0"/>
              <a:t>de la </a:t>
            </a:r>
            <a:r>
              <a:rPr lang="es-ES" sz="4600" dirty="0"/>
              <a:t>función </a:t>
            </a:r>
            <a:r>
              <a:rPr lang="es-ES" sz="4600" dirty="0" smtClean="0"/>
              <a:t>de la proteína “</a:t>
            </a:r>
            <a:r>
              <a:rPr lang="es-ES" sz="4600" dirty="0" err="1" smtClean="0"/>
              <a:t>Cystic</a:t>
            </a:r>
            <a:r>
              <a:rPr lang="es-ES" sz="4600" dirty="0" smtClean="0"/>
              <a:t> Fibrosis </a:t>
            </a:r>
            <a:r>
              <a:rPr lang="es-ES" sz="4600" dirty="0" err="1"/>
              <a:t>T</a:t>
            </a:r>
            <a:r>
              <a:rPr lang="es-ES" sz="4600" dirty="0" err="1" smtClean="0"/>
              <a:t>ransmembrane</a:t>
            </a:r>
            <a:r>
              <a:rPr lang="es-ES" sz="4600" dirty="0" smtClean="0"/>
              <a:t> </a:t>
            </a:r>
            <a:r>
              <a:rPr lang="es-ES" sz="4600" dirty="0" err="1"/>
              <a:t>C</a:t>
            </a:r>
            <a:r>
              <a:rPr lang="es-ES" sz="4600" dirty="0" err="1" smtClean="0"/>
              <a:t>onductance</a:t>
            </a:r>
            <a:r>
              <a:rPr lang="es-ES" sz="4600" dirty="0" smtClean="0"/>
              <a:t> </a:t>
            </a:r>
            <a:r>
              <a:rPr lang="es-ES" sz="4600" dirty="0" err="1" smtClean="0"/>
              <a:t>Regulator</a:t>
            </a:r>
            <a:r>
              <a:rPr lang="es-ES" sz="4600" dirty="0" smtClean="0"/>
              <a:t>”</a:t>
            </a:r>
            <a:endParaRPr lang="es-ES" sz="4600" dirty="0"/>
          </a:p>
          <a:p>
            <a:pPr>
              <a:buNone/>
            </a:pPr>
            <a:r>
              <a:rPr lang="es-ES" sz="4600" dirty="0"/>
              <a:t> </a:t>
            </a:r>
            <a:r>
              <a:rPr lang="es-ES" sz="4600" dirty="0" smtClean="0"/>
              <a:t>(CFTR), </a:t>
            </a:r>
            <a:r>
              <a:rPr lang="es-ES" sz="4600" dirty="0"/>
              <a:t>el genotipo cobra un papel aún más relevante a la hora de la caracterización, enfoque terapéutico y pronóstico de pacientes con Fibrosis Quística (FQ). El objetivo de este trabajo fue describir las características de sujetos con al menos un alelo de función residual (MFR), frente a aquellos homocigotos </a:t>
            </a:r>
            <a:r>
              <a:rPr lang="es-ES" sz="4600" dirty="0" smtClean="0"/>
              <a:t>F508del.</a:t>
            </a:r>
            <a:endParaRPr lang="en-US" sz="4600" dirty="0">
              <a:solidFill>
                <a:schemeClr val="tx2">
                  <a:lumMod val="50000"/>
                </a:schemeClr>
              </a:solidFill>
              <a:latin typeface="Palatino Linotype" panose="02040502050505030304" pitchFamily="18" charset="0"/>
              <a:ea typeface="Yu Gothic UI" panose="020B0500000000000000" pitchFamily="34" charset="-128"/>
              <a:cs typeface="Segoe UI Semilight" panose="020B0402040204020203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4098617" y="10401013"/>
            <a:ext cx="3199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66%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5669594" y="9924399"/>
            <a:ext cx="3199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34%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52" name="Text Box 17"/>
          <p:cNvSpPr txBox="1">
            <a:spLocks noChangeArrowheads="1"/>
          </p:cNvSpPr>
          <p:nvPr/>
        </p:nvSpPr>
        <p:spPr bwMode="auto">
          <a:xfrm>
            <a:off x="2004528" y="7210328"/>
            <a:ext cx="8856984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44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MATERIAL Y MÉTODO</a:t>
            </a:r>
            <a:endParaRPr lang="en-GB" altLang="es-ES" sz="44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7356" y="7814242"/>
            <a:ext cx="48991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observacional transversal retrospectivo de los pacientes en seguimiento por nuestra Unidad de FQ hasta el año 2018 con al menos 1 de las 28 MFR con elegibilidad para tratamiento con moduladores del CFTR.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analizadas:</a:t>
            </a:r>
            <a:endParaRPr lang="es-ES" sz="4600" dirty="0"/>
          </a:p>
        </p:txBody>
      </p: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1002790" y="10512541"/>
            <a:ext cx="7390498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44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RESULTADOS</a:t>
            </a:r>
            <a:endParaRPr lang="en-GB" altLang="es-ES" sz="44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4" name="68 CuadroTexto"/>
          <p:cNvSpPr txBox="1"/>
          <p:nvPr/>
        </p:nvSpPr>
        <p:spPr>
          <a:xfrm>
            <a:off x="1150926" y="11232181"/>
            <a:ext cx="9710586" cy="1015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GENOTIPO</a:t>
            </a:r>
            <a:endParaRPr lang="en-US" sz="6000" b="1" dirty="0">
              <a:solidFill>
                <a:schemeClr val="bg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5" name="68 CuadroTexto"/>
          <p:cNvSpPr txBox="1"/>
          <p:nvPr/>
        </p:nvSpPr>
        <p:spPr>
          <a:xfrm>
            <a:off x="12661277" y="11181140"/>
            <a:ext cx="20144035" cy="1015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EVALUACIÓN AL DIAGNÓSTICO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6" name="68 CuadroTexto"/>
          <p:cNvSpPr txBox="1"/>
          <p:nvPr/>
        </p:nvSpPr>
        <p:spPr>
          <a:xfrm>
            <a:off x="34345473" y="11130457"/>
            <a:ext cx="15585669" cy="175432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INFECCIÓN BRONQUIAL CRÓNICA POR P. AERUGINOSA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83341" y="8769222"/>
            <a:ext cx="26056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Sexo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Edad</a:t>
            </a:r>
            <a:endParaRPr lang="es-E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209767" y="8868839"/>
            <a:ext cx="120532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Test del sudor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Infección bronquial crónica por </a:t>
            </a:r>
            <a:r>
              <a:rPr lang="es-ES" sz="4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4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eruginosa</a:t>
            </a:r>
            <a:endParaRPr lang="es-ES" sz="4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110546" y="8812012"/>
            <a:ext cx="121053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Comorbilidades asociadas a FQ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Función pulmonar</a:t>
            </a:r>
            <a:endParaRPr lang="es-E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434868" y="9131309"/>
            <a:ext cx="11310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s-E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Trasplante pulmonar</a:t>
            </a:r>
            <a:endParaRPr lang="es-E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AutoShape 20"/>
          <p:cNvSpPr>
            <a:spLocks noChangeArrowheads="1"/>
          </p:cNvSpPr>
          <p:nvPr/>
        </p:nvSpPr>
        <p:spPr bwMode="auto">
          <a:xfrm>
            <a:off x="832448" y="10856761"/>
            <a:ext cx="49422581" cy="17531489"/>
          </a:xfrm>
          <a:prstGeom prst="roundRect">
            <a:avLst>
              <a:gd name="adj" fmla="val 1097"/>
            </a:avLst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 dirty="0"/>
          </a:p>
          <a:p>
            <a:pPr lvl="4" algn="just" eaLnBrk="1" hangingPunct="1">
              <a:spcBef>
                <a:spcPct val="0"/>
              </a:spcBef>
              <a:buFontTx/>
              <a:buChar char="•"/>
            </a:pPr>
            <a:endParaRPr lang="en-GB" altLang="es-ES" sz="2962" dirty="0"/>
          </a:p>
        </p:txBody>
      </p:sp>
      <p:sp>
        <p:nvSpPr>
          <p:cNvPr id="69" name="Text Box 17"/>
          <p:cNvSpPr txBox="1">
            <a:spLocks noChangeArrowheads="1"/>
          </p:cNvSpPr>
          <p:nvPr/>
        </p:nvSpPr>
        <p:spPr bwMode="auto">
          <a:xfrm>
            <a:off x="1002790" y="10369352"/>
            <a:ext cx="7390498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44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RESULTADOS</a:t>
            </a:r>
            <a:endParaRPr lang="en-GB" altLang="es-ES" sz="44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28" y="15985976"/>
            <a:ext cx="9307756" cy="97907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008" y="14056689"/>
            <a:ext cx="20583525" cy="13649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7510" y="15649266"/>
            <a:ext cx="14563725" cy="1262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54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672" y="5530139"/>
            <a:ext cx="20594288" cy="14735747"/>
          </a:xfrm>
          <a:prstGeom prst="rect">
            <a:avLst/>
          </a:prstGeom>
        </p:spPr>
      </p:pic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067927" y="24066393"/>
            <a:ext cx="3619710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s-ES" sz="6000" dirty="0"/>
              <a:t>El porcentaje de pacientes con mutaciones de función residual no es despreciable, por lo que ha de tenerse en cuenta a la hora de la prescripción de los moduladores del </a:t>
            </a:r>
            <a:r>
              <a:rPr lang="es-ES" sz="6000" dirty="0" smtClean="0"/>
              <a:t> CFTR</a:t>
            </a:r>
            <a:r>
              <a:rPr lang="es-ES" sz="6000" dirty="0"/>
              <a:t>. En estos pacientes, a pesar de tener fenotipos generalmente más leves y con menos complicaciones, la enfermedad respiratoria ocurre en un considerable porcentaje de casos.</a:t>
            </a:r>
          </a:p>
        </p:txBody>
      </p:sp>
      <p:sp>
        <p:nvSpPr>
          <p:cNvPr id="23" name="AutoShape 234"/>
          <p:cNvSpPr>
            <a:spLocks noChangeArrowheads="1"/>
          </p:cNvSpPr>
          <p:nvPr/>
        </p:nvSpPr>
        <p:spPr bwMode="auto">
          <a:xfrm>
            <a:off x="491661" y="23176714"/>
            <a:ext cx="37349639" cy="5324699"/>
          </a:xfrm>
          <a:prstGeom prst="roundRect">
            <a:avLst>
              <a:gd name="adj" fmla="val 5060"/>
            </a:avLst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111" rIns="121111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s-ES" sz="1210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Clr>
                <a:srgbClr val="000099"/>
              </a:buClr>
              <a:buSzPct val="120000"/>
              <a:buFont typeface="Wingdings" pitchFamily="2" charset="2"/>
              <a:buChar char="Ø"/>
            </a:pPr>
            <a:endParaRPr lang="en-GB" altLang="es-ES" sz="1882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882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GB" altLang="es-ES" sz="2694" dirty="0"/>
              <a:t>	</a:t>
            </a:r>
          </a:p>
          <a:p>
            <a:pPr algn="just" eaLnBrk="1" hangingPunct="1">
              <a:spcBef>
                <a:spcPct val="0"/>
              </a:spcBef>
            </a:pPr>
            <a:endParaRPr lang="en-US" altLang="es-ES" sz="2694" dirty="0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1477135" y="22978317"/>
            <a:ext cx="6844145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48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CONCLUSIONES</a:t>
            </a:r>
            <a:endParaRPr lang="en-GB" altLang="es-ES" sz="40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5" name="73 CuadroTexto"/>
          <p:cNvSpPr txBox="1"/>
          <p:nvPr/>
        </p:nvSpPr>
        <p:spPr>
          <a:xfrm>
            <a:off x="2128592" y="2459613"/>
            <a:ext cx="22382797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FUNCIÓN PULMONAR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6" name="68 CuadroTexto"/>
          <p:cNvSpPr txBox="1"/>
          <p:nvPr/>
        </p:nvSpPr>
        <p:spPr>
          <a:xfrm>
            <a:off x="26683321" y="2492604"/>
            <a:ext cx="22394488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FUNCIÓN PANCREÁTICA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7" name="AutoShape 20"/>
          <p:cNvSpPr>
            <a:spLocks noChangeArrowheads="1"/>
          </p:cNvSpPr>
          <p:nvPr/>
        </p:nvSpPr>
        <p:spPr bwMode="auto">
          <a:xfrm>
            <a:off x="760440" y="822711"/>
            <a:ext cx="49422581" cy="21788544"/>
          </a:xfrm>
          <a:prstGeom prst="roundRect">
            <a:avLst>
              <a:gd name="adj" fmla="val 1097"/>
            </a:avLst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 dirty="0"/>
          </a:p>
          <a:p>
            <a:pPr lvl="4" algn="just" eaLnBrk="1" hangingPunct="1">
              <a:spcBef>
                <a:spcPct val="0"/>
              </a:spcBef>
              <a:buFontTx/>
              <a:buChar char="•"/>
            </a:pPr>
            <a:endParaRPr lang="en-GB" altLang="es-ES" sz="2962" dirty="0"/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930782" y="479415"/>
            <a:ext cx="7390498" cy="9233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5400" b="1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RESULTADOS</a:t>
            </a:r>
            <a:endParaRPr lang="en-GB" altLang="es-ES" sz="4400" b="1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Resultado de imagen de cibe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71325" y="25323266"/>
            <a:ext cx="8727904" cy="31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62117" y="22954552"/>
            <a:ext cx="9165506" cy="2629764"/>
          </a:xfrm>
          <a:prstGeom prst="rect">
            <a:avLst/>
          </a:prstGeom>
        </p:spPr>
      </p:pic>
      <p:pic>
        <p:nvPicPr>
          <p:cNvPr id="1026" name="Picture 2" descr="Cartel 46º Congreso de Neumosu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49574" y="22954551"/>
            <a:ext cx="3620294" cy="550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3470624071"/>
              </p:ext>
            </p:extLst>
          </p:nvPr>
        </p:nvGraphicFramePr>
        <p:xfrm>
          <a:off x="8534400" y="3022600"/>
          <a:ext cx="34137600" cy="2275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9539563" y="12113182"/>
            <a:ext cx="31324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 smtClean="0">
                <a:solidFill>
                  <a:schemeClr val="bg1"/>
                </a:solidFill>
              </a:rPr>
              <a:t>100%</a:t>
            </a:r>
            <a:endParaRPr lang="es-ES" sz="9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15096" y="16850072"/>
            <a:ext cx="42470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 smtClean="0">
                <a:solidFill>
                  <a:schemeClr val="bg1"/>
                </a:solidFill>
              </a:rPr>
              <a:t>11,4%</a:t>
            </a:r>
            <a:endParaRPr lang="es-ES" sz="9600" dirty="0">
              <a:solidFill>
                <a:schemeClr val="bg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9113486" y="20640567"/>
            <a:ext cx="5162087" cy="1244918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extBox 17"/>
          <p:cNvSpPr txBox="1"/>
          <p:nvPr/>
        </p:nvSpPr>
        <p:spPr>
          <a:xfrm>
            <a:off x="19927313" y="20531588"/>
            <a:ext cx="4221660" cy="13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</a:t>
            </a:r>
            <a:r>
              <a:rPr lang="es-ES" b="1" dirty="0" smtClean="0"/>
              <a:t>&lt;0.001</a:t>
            </a:r>
            <a:endParaRPr lang="es-E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96418" y="4985641"/>
            <a:ext cx="23542055" cy="1619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70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</TotalTime>
  <Words>254</Words>
  <Application>Microsoft Office PowerPoint</Application>
  <PresentationFormat>Personalizado</PresentationFormat>
  <Paragraphs>37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Roman Rodriguez, Francisco Jose</dc:creator>
  <cp:lastModifiedBy>LUNA</cp:lastModifiedBy>
  <cp:revision>245</cp:revision>
  <cp:lastPrinted>2018-10-10T14:02:15Z</cp:lastPrinted>
  <dcterms:created xsi:type="dcterms:W3CDTF">2018-09-21T08:50:45Z</dcterms:created>
  <dcterms:modified xsi:type="dcterms:W3CDTF">2020-06-08T11:34:53Z</dcterms:modified>
</cp:coreProperties>
</file>