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034" rtl="0" eaLnBrk="1" latinLnBrk="0" hangingPunct="1">
      <a:defRPr sz="1800" kern="1200">
        <a:solidFill>
          <a:schemeClr val="tx1"/>
        </a:solidFill>
        <a:latin typeface="+mn-lt"/>
        <a:ea typeface="+mn-ea"/>
        <a:cs typeface="+mn-cs"/>
      </a:defRPr>
    </a:lvl1pPr>
    <a:lvl2pPr marL="457017" algn="l" defTabSz="914034" rtl="0" eaLnBrk="1" latinLnBrk="0" hangingPunct="1">
      <a:defRPr sz="1800" kern="1200">
        <a:solidFill>
          <a:schemeClr val="tx1"/>
        </a:solidFill>
        <a:latin typeface="+mn-lt"/>
        <a:ea typeface="+mn-ea"/>
        <a:cs typeface="+mn-cs"/>
      </a:defRPr>
    </a:lvl2pPr>
    <a:lvl3pPr marL="914034" algn="l" defTabSz="914034" rtl="0" eaLnBrk="1" latinLnBrk="0" hangingPunct="1">
      <a:defRPr sz="1800" kern="1200">
        <a:solidFill>
          <a:schemeClr val="tx1"/>
        </a:solidFill>
        <a:latin typeface="+mn-lt"/>
        <a:ea typeface="+mn-ea"/>
        <a:cs typeface="+mn-cs"/>
      </a:defRPr>
    </a:lvl3pPr>
    <a:lvl4pPr marL="1371051" algn="l" defTabSz="914034" rtl="0" eaLnBrk="1" latinLnBrk="0" hangingPunct="1">
      <a:defRPr sz="1800" kern="1200">
        <a:solidFill>
          <a:schemeClr val="tx1"/>
        </a:solidFill>
        <a:latin typeface="+mn-lt"/>
        <a:ea typeface="+mn-ea"/>
        <a:cs typeface="+mn-cs"/>
      </a:defRPr>
    </a:lvl4pPr>
    <a:lvl5pPr marL="1828068" algn="l" defTabSz="914034" rtl="0" eaLnBrk="1" latinLnBrk="0" hangingPunct="1">
      <a:defRPr sz="1800" kern="1200">
        <a:solidFill>
          <a:schemeClr val="tx1"/>
        </a:solidFill>
        <a:latin typeface="+mn-lt"/>
        <a:ea typeface="+mn-ea"/>
        <a:cs typeface="+mn-cs"/>
      </a:defRPr>
    </a:lvl5pPr>
    <a:lvl6pPr marL="2285086" algn="l" defTabSz="914034" rtl="0" eaLnBrk="1" latinLnBrk="0" hangingPunct="1">
      <a:defRPr sz="1800" kern="1200">
        <a:solidFill>
          <a:schemeClr val="tx1"/>
        </a:solidFill>
        <a:latin typeface="+mn-lt"/>
        <a:ea typeface="+mn-ea"/>
        <a:cs typeface="+mn-cs"/>
      </a:defRPr>
    </a:lvl6pPr>
    <a:lvl7pPr marL="2742103" algn="l" defTabSz="914034" rtl="0" eaLnBrk="1" latinLnBrk="0" hangingPunct="1">
      <a:defRPr sz="1800" kern="1200">
        <a:solidFill>
          <a:schemeClr val="tx1"/>
        </a:solidFill>
        <a:latin typeface="+mn-lt"/>
        <a:ea typeface="+mn-ea"/>
        <a:cs typeface="+mn-cs"/>
      </a:defRPr>
    </a:lvl7pPr>
    <a:lvl8pPr marL="3199120" algn="l" defTabSz="914034" rtl="0" eaLnBrk="1" latinLnBrk="0" hangingPunct="1">
      <a:defRPr sz="1800" kern="1200">
        <a:solidFill>
          <a:schemeClr val="tx1"/>
        </a:solidFill>
        <a:latin typeface="+mn-lt"/>
        <a:ea typeface="+mn-ea"/>
        <a:cs typeface="+mn-cs"/>
      </a:defRPr>
    </a:lvl8pPr>
    <a:lvl9pPr marL="3656137" algn="l" defTabSz="91403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userDrawn="1">
          <p15:clr>
            <a:srgbClr val="A4A3A4"/>
          </p15:clr>
        </p15:guide>
        <p15:guide id="2" pos="28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48F"/>
    <a:srgbClr val="FFD347"/>
    <a:srgbClr val="FFFF00"/>
    <a:srgbClr val="1202E2"/>
    <a:srgbClr val="0044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6912" autoAdjust="0"/>
    <p:restoredTop sz="89876" autoAdjust="0"/>
  </p:normalViewPr>
  <p:slideViewPr>
    <p:cSldViewPr>
      <p:cViewPr varScale="1">
        <p:scale>
          <a:sx n="85" d="100"/>
          <a:sy n="85" d="100"/>
        </p:scale>
        <p:origin x="-1072" y="-64"/>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A584C4-1868-4858-A8B9-461E30F17F70}" type="datetimeFigureOut">
              <a:rPr lang="es-ES" smtClean="0"/>
              <a:pPr/>
              <a:t>02/06/2020</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4C5D80-5B77-4410-AF48-4A7493630160}" type="slidenum">
              <a:rPr lang="es-ES" smtClean="0"/>
              <a:pPr/>
              <a:t>‹Nº›</a:t>
            </a:fld>
            <a:endParaRPr lang="es-ES"/>
          </a:p>
        </p:txBody>
      </p:sp>
    </p:spTree>
    <p:extLst>
      <p:ext uri="{BB962C8B-B14F-4D97-AF65-F5344CB8AC3E}">
        <p14:creationId xmlns:p14="http://schemas.microsoft.com/office/powerpoint/2010/main" xmlns="" val="895681201"/>
      </p:ext>
    </p:extLst>
  </p:cSld>
  <p:clrMap bg1="lt1" tx1="dk1" bg2="lt2" tx2="dk2" accent1="accent1" accent2="accent2" accent3="accent3" accent4="accent4" accent5="accent5" accent6="accent6" hlink="hlink" folHlink="folHlink"/>
  <p:notesStyle>
    <a:lvl1pPr marL="0" algn="l" defTabSz="914034" rtl="0" eaLnBrk="1" latinLnBrk="0" hangingPunct="1">
      <a:defRPr sz="1200" kern="1200">
        <a:solidFill>
          <a:schemeClr val="tx1"/>
        </a:solidFill>
        <a:latin typeface="+mn-lt"/>
        <a:ea typeface="+mn-ea"/>
        <a:cs typeface="+mn-cs"/>
      </a:defRPr>
    </a:lvl1pPr>
    <a:lvl2pPr marL="457017" algn="l" defTabSz="914034" rtl="0" eaLnBrk="1" latinLnBrk="0" hangingPunct="1">
      <a:defRPr sz="1200" kern="1200">
        <a:solidFill>
          <a:schemeClr val="tx1"/>
        </a:solidFill>
        <a:latin typeface="+mn-lt"/>
        <a:ea typeface="+mn-ea"/>
        <a:cs typeface="+mn-cs"/>
      </a:defRPr>
    </a:lvl2pPr>
    <a:lvl3pPr marL="914034" algn="l" defTabSz="914034" rtl="0" eaLnBrk="1" latinLnBrk="0" hangingPunct="1">
      <a:defRPr sz="1200" kern="1200">
        <a:solidFill>
          <a:schemeClr val="tx1"/>
        </a:solidFill>
        <a:latin typeface="+mn-lt"/>
        <a:ea typeface="+mn-ea"/>
        <a:cs typeface="+mn-cs"/>
      </a:defRPr>
    </a:lvl3pPr>
    <a:lvl4pPr marL="1371051" algn="l" defTabSz="914034" rtl="0" eaLnBrk="1" latinLnBrk="0" hangingPunct="1">
      <a:defRPr sz="1200" kern="1200">
        <a:solidFill>
          <a:schemeClr val="tx1"/>
        </a:solidFill>
        <a:latin typeface="+mn-lt"/>
        <a:ea typeface="+mn-ea"/>
        <a:cs typeface="+mn-cs"/>
      </a:defRPr>
    </a:lvl4pPr>
    <a:lvl5pPr marL="1828068" algn="l" defTabSz="914034" rtl="0" eaLnBrk="1" latinLnBrk="0" hangingPunct="1">
      <a:defRPr sz="1200" kern="1200">
        <a:solidFill>
          <a:schemeClr val="tx1"/>
        </a:solidFill>
        <a:latin typeface="+mn-lt"/>
        <a:ea typeface="+mn-ea"/>
        <a:cs typeface="+mn-cs"/>
      </a:defRPr>
    </a:lvl5pPr>
    <a:lvl6pPr marL="2285086" algn="l" defTabSz="914034" rtl="0" eaLnBrk="1" latinLnBrk="0" hangingPunct="1">
      <a:defRPr sz="1200" kern="1200">
        <a:solidFill>
          <a:schemeClr val="tx1"/>
        </a:solidFill>
        <a:latin typeface="+mn-lt"/>
        <a:ea typeface="+mn-ea"/>
        <a:cs typeface="+mn-cs"/>
      </a:defRPr>
    </a:lvl6pPr>
    <a:lvl7pPr marL="2742103" algn="l" defTabSz="914034" rtl="0" eaLnBrk="1" latinLnBrk="0" hangingPunct="1">
      <a:defRPr sz="1200" kern="1200">
        <a:solidFill>
          <a:schemeClr val="tx1"/>
        </a:solidFill>
        <a:latin typeface="+mn-lt"/>
        <a:ea typeface="+mn-ea"/>
        <a:cs typeface="+mn-cs"/>
      </a:defRPr>
    </a:lvl7pPr>
    <a:lvl8pPr marL="3199120" algn="l" defTabSz="914034" rtl="0" eaLnBrk="1" latinLnBrk="0" hangingPunct="1">
      <a:defRPr sz="1200" kern="1200">
        <a:solidFill>
          <a:schemeClr val="tx1"/>
        </a:solidFill>
        <a:latin typeface="+mn-lt"/>
        <a:ea typeface="+mn-ea"/>
        <a:cs typeface="+mn-cs"/>
      </a:defRPr>
    </a:lvl8pPr>
    <a:lvl9pPr marL="3656137" algn="l" defTabSz="91403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s-ES" sz="1200" b="1" i="0" kern="1200" dirty="0">
                <a:solidFill>
                  <a:schemeClr val="tx1"/>
                </a:solidFill>
                <a:effectLst/>
                <a:latin typeface="+mn-lt"/>
                <a:ea typeface="+mn-ea"/>
                <a:cs typeface="+mn-cs"/>
              </a:rPr>
              <a:t>Título:</a:t>
            </a:r>
            <a:r>
              <a:rPr lang="es-ES" sz="1200" b="0" i="0" kern="1200" dirty="0">
                <a:solidFill>
                  <a:schemeClr val="tx1"/>
                </a:solidFill>
                <a:effectLst/>
                <a:latin typeface="+mn-lt"/>
                <a:ea typeface="+mn-ea"/>
                <a:cs typeface="+mn-cs"/>
              </a:rPr>
              <a:t> PERFIL NUTRICIONAL DE PACIENTES CON AGUDIZACIÓN GRAVE DE EPOC</a:t>
            </a:r>
            <a:br>
              <a:rPr lang="es-ES" sz="1200" b="0" i="0" kern="1200" dirty="0">
                <a:solidFill>
                  <a:schemeClr val="tx1"/>
                </a:solidFill>
                <a:effectLst/>
                <a:latin typeface="+mn-lt"/>
                <a:ea typeface="+mn-ea"/>
                <a:cs typeface="+mn-cs"/>
              </a:rPr>
            </a:br>
            <a:endParaRPr lang="es-ES" sz="1200" b="0" i="0" kern="1200" dirty="0">
              <a:solidFill>
                <a:schemeClr val="tx1"/>
              </a:solidFill>
              <a:effectLst/>
              <a:latin typeface="+mn-lt"/>
              <a:ea typeface="+mn-ea"/>
              <a:cs typeface="+mn-cs"/>
            </a:endParaRPr>
          </a:p>
          <a:p>
            <a:r>
              <a:rPr lang="es-ES" sz="1200" b="1" i="0" kern="1200" dirty="0">
                <a:solidFill>
                  <a:schemeClr val="tx1"/>
                </a:solidFill>
                <a:effectLst/>
                <a:latin typeface="+mn-lt"/>
                <a:ea typeface="+mn-ea"/>
                <a:cs typeface="+mn-cs"/>
              </a:rPr>
              <a:t>Número de la comunicación para el programa definitivo:</a:t>
            </a:r>
            <a:r>
              <a:rPr lang="es-ES" sz="1200" b="0" i="0" kern="1200" dirty="0">
                <a:solidFill>
                  <a:schemeClr val="tx1"/>
                </a:solidFill>
                <a:effectLst/>
                <a:latin typeface="+mn-lt"/>
                <a:ea typeface="+mn-ea"/>
                <a:cs typeface="+mn-cs"/>
              </a:rPr>
              <a:t> 38 VIERNES</a:t>
            </a:r>
          </a:p>
          <a:p>
            <a:endParaRPr lang="es-ES" sz="1200" b="0" i="0" kern="1200" dirty="0">
              <a:solidFill>
                <a:schemeClr val="tx1"/>
              </a:solidFill>
              <a:effectLst/>
              <a:latin typeface="+mn-lt"/>
              <a:ea typeface="+mn-ea"/>
              <a:cs typeface="+mn-cs"/>
            </a:endParaRPr>
          </a:p>
          <a:p>
            <a:r>
              <a:rPr lang="es-ES" sz="1200" b="1" dirty="0">
                <a:solidFill>
                  <a:srgbClr val="002060"/>
                </a:solidFill>
                <a:latin typeface="Tahoma" pitchFamily="34" charset="0"/>
                <a:ea typeface="Tahoma" pitchFamily="34" charset="0"/>
                <a:cs typeface="Tahoma" pitchFamily="34" charset="0"/>
              </a:rPr>
              <a:t>Celia Montaño Montaño</a:t>
            </a:r>
            <a:r>
              <a:rPr lang="es-ES" sz="1200" baseline="30000" dirty="0">
                <a:solidFill>
                  <a:srgbClr val="002060"/>
                </a:solidFill>
                <a:latin typeface="Tahoma" pitchFamily="34" charset="0"/>
                <a:ea typeface="Tahoma" pitchFamily="34" charset="0"/>
                <a:cs typeface="Tahoma" pitchFamily="34" charset="0"/>
              </a:rPr>
              <a:t>1</a:t>
            </a:r>
            <a:r>
              <a:rPr lang="es-ES" sz="1200" dirty="0">
                <a:solidFill>
                  <a:srgbClr val="002060"/>
                </a:solidFill>
                <a:latin typeface="Tahoma" pitchFamily="34" charset="0"/>
                <a:ea typeface="Tahoma" pitchFamily="34" charset="0"/>
                <a:cs typeface="Tahoma" pitchFamily="34" charset="0"/>
              </a:rPr>
              <a:t>, Carlos Cabanillas Díez-Madroñero</a:t>
            </a:r>
            <a:r>
              <a:rPr lang="es-ES" sz="1200" baseline="30000" dirty="0">
                <a:solidFill>
                  <a:srgbClr val="002060"/>
                </a:solidFill>
                <a:latin typeface="Tahoma" pitchFamily="34" charset="0"/>
                <a:ea typeface="Tahoma" pitchFamily="34" charset="0"/>
                <a:cs typeface="Tahoma" pitchFamily="34" charset="0"/>
              </a:rPr>
              <a:t>1</a:t>
            </a:r>
            <a:r>
              <a:rPr lang="es-ES" sz="1200" dirty="0">
                <a:solidFill>
                  <a:srgbClr val="002060"/>
                </a:solidFill>
                <a:latin typeface="Tahoma" pitchFamily="34" charset="0"/>
                <a:ea typeface="Tahoma" pitchFamily="34" charset="0"/>
                <a:cs typeface="Tahoma" pitchFamily="34" charset="0"/>
              </a:rPr>
              <a:t>, Ángela Losa García-Uceda</a:t>
            </a:r>
            <a:r>
              <a:rPr lang="es-ES" sz="1200" baseline="30000" dirty="0">
                <a:solidFill>
                  <a:srgbClr val="002060"/>
                </a:solidFill>
                <a:latin typeface="Tahoma" pitchFamily="34" charset="0"/>
                <a:ea typeface="Tahoma" pitchFamily="34" charset="0"/>
                <a:cs typeface="Tahoma" pitchFamily="34" charset="0"/>
              </a:rPr>
              <a:t>1</a:t>
            </a:r>
            <a:r>
              <a:rPr lang="es-ES" sz="1200" dirty="0">
                <a:solidFill>
                  <a:srgbClr val="002060"/>
                </a:solidFill>
                <a:latin typeface="Tahoma" pitchFamily="34" charset="0"/>
                <a:ea typeface="Tahoma" pitchFamily="34" charset="0"/>
                <a:cs typeface="Tahoma" pitchFamily="34" charset="0"/>
              </a:rPr>
              <a:t>, Ester Morales Manrubia</a:t>
            </a:r>
            <a:r>
              <a:rPr lang="es-ES" sz="1200" baseline="30000" dirty="0">
                <a:solidFill>
                  <a:srgbClr val="002060"/>
                </a:solidFill>
                <a:latin typeface="Tahoma" pitchFamily="34" charset="0"/>
                <a:ea typeface="Tahoma" pitchFamily="34" charset="0"/>
                <a:cs typeface="Tahoma" pitchFamily="34" charset="0"/>
              </a:rPr>
              <a:t>1</a:t>
            </a:r>
            <a:r>
              <a:rPr lang="es-ES" sz="1200" dirty="0">
                <a:solidFill>
                  <a:srgbClr val="002060"/>
                </a:solidFill>
                <a:latin typeface="Tahoma" pitchFamily="34" charset="0"/>
                <a:ea typeface="Tahoma" pitchFamily="34" charset="0"/>
                <a:cs typeface="Tahoma" pitchFamily="34" charset="0"/>
              </a:rPr>
              <a:t>, Berman Barragán Pérez</a:t>
            </a:r>
            <a:r>
              <a:rPr lang="es-ES" sz="1200" baseline="30000" dirty="0">
                <a:solidFill>
                  <a:srgbClr val="002060"/>
                </a:solidFill>
                <a:latin typeface="Tahoma" pitchFamily="34" charset="0"/>
                <a:ea typeface="Tahoma" pitchFamily="34" charset="0"/>
                <a:cs typeface="Tahoma" pitchFamily="34" charset="0"/>
              </a:rPr>
              <a:t>1</a:t>
            </a:r>
            <a:r>
              <a:rPr lang="es-ES" sz="1200" dirty="0">
                <a:solidFill>
                  <a:srgbClr val="002060"/>
                </a:solidFill>
                <a:latin typeface="Tahoma" pitchFamily="34" charset="0"/>
                <a:ea typeface="Tahoma" pitchFamily="34" charset="0"/>
                <a:cs typeface="Tahoma" pitchFamily="34" charset="0"/>
              </a:rPr>
              <a:t>, José Antonio Durán Cueto</a:t>
            </a:r>
            <a:r>
              <a:rPr lang="es-ES" sz="1200" baseline="30000" dirty="0">
                <a:solidFill>
                  <a:srgbClr val="002060"/>
                </a:solidFill>
                <a:latin typeface="Tahoma" pitchFamily="34" charset="0"/>
                <a:ea typeface="Tahoma" pitchFamily="34" charset="0"/>
                <a:cs typeface="Tahoma" pitchFamily="34" charset="0"/>
              </a:rPr>
              <a:t>1</a:t>
            </a:r>
            <a:r>
              <a:rPr lang="es-ES" sz="1200" dirty="0">
                <a:solidFill>
                  <a:srgbClr val="002060"/>
                </a:solidFill>
                <a:latin typeface="Tahoma" pitchFamily="34" charset="0"/>
                <a:ea typeface="Tahoma" pitchFamily="34" charset="0"/>
                <a:cs typeface="Tahoma" pitchFamily="34" charset="0"/>
              </a:rPr>
              <a:t>, María Estrella Ruíz Carretero</a:t>
            </a:r>
            <a:r>
              <a:rPr lang="es-ES" sz="1200" baseline="30000" dirty="0">
                <a:solidFill>
                  <a:srgbClr val="002060"/>
                </a:solidFill>
                <a:latin typeface="Tahoma" pitchFamily="34" charset="0"/>
                <a:ea typeface="Tahoma" pitchFamily="34" charset="0"/>
                <a:cs typeface="Tahoma" pitchFamily="34" charset="0"/>
              </a:rPr>
              <a:t>1</a:t>
            </a:r>
            <a:r>
              <a:rPr lang="es-ES" sz="1200" dirty="0">
                <a:solidFill>
                  <a:srgbClr val="002060"/>
                </a:solidFill>
                <a:latin typeface="Tahoma" pitchFamily="34" charset="0"/>
                <a:ea typeface="Tahoma" pitchFamily="34" charset="0"/>
                <a:cs typeface="Tahoma" pitchFamily="34" charset="0"/>
              </a:rPr>
              <a:t>, Celia de Dios Calama</a:t>
            </a:r>
            <a:r>
              <a:rPr lang="es-ES" sz="1200" baseline="30000" dirty="0">
                <a:solidFill>
                  <a:srgbClr val="002060"/>
                </a:solidFill>
                <a:latin typeface="Tahoma" pitchFamily="34" charset="0"/>
                <a:ea typeface="Tahoma" pitchFamily="34" charset="0"/>
                <a:cs typeface="Tahoma" pitchFamily="34" charset="0"/>
              </a:rPr>
              <a:t>1</a:t>
            </a:r>
            <a:r>
              <a:rPr lang="es-ES" sz="1200" dirty="0">
                <a:solidFill>
                  <a:srgbClr val="002060"/>
                </a:solidFill>
                <a:latin typeface="Tahoma" pitchFamily="34" charset="0"/>
                <a:ea typeface="Tahoma" pitchFamily="34" charset="0"/>
                <a:cs typeface="Tahoma" pitchFamily="34" charset="0"/>
              </a:rPr>
              <a:t>, Juan Antonio Riesco Miranda</a:t>
            </a:r>
            <a:r>
              <a:rPr lang="es-ES" sz="1200" baseline="30000" dirty="0">
                <a:solidFill>
                  <a:srgbClr val="002060"/>
                </a:solidFill>
                <a:latin typeface="Tahoma" pitchFamily="34" charset="0"/>
                <a:ea typeface="Tahoma" pitchFamily="34" charset="0"/>
                <a:cs typeface="Tahoma" pitchFamily="34" charset="0"/>
              </a:rPr>
              <a:t>2</a:t>
            </a:r>
            <a:r>
              <a:rPr lang="es-ES" sz="1200" dirty="0">
                <a:solidFill>
                  <a:srgbClr val="002060"/>
                </a:solidFill>
                <a:latin typeface="Tahoma" pitchFamily="34" charset="0"/>
                <a:ea typeface="Tahoma" pitchFamily="34" charset="0"/>
                <a:cs typeface="Tahoma" pitchFamily="34" charset="0"/>
              </a:rPr>
              <a:t>.</a:t>
            </a:r>
          </a:p>
          <a:p>
            <a:r>
              <a:rPr lang="es-ES" sz="1200" baseline="30000" dirty="0">
                <a:solidFill>
                  <a:srgbClr val="002060"/>
                </a:solidFill>
                <a:latin typeface="Tahoma" pitchFamily="34" charset="0"/>
                <a:ea typeface="Tahoma" pitchFamily="34" charset="0"/>
                <a:cs typeface="Tahoma" pitchFamily="34" charset="0"/>
              </a:rPr>
              <a:t>1 </a:t>
            </a:r>
            <a:r>
              <a:rPr lang="es-ES" sz="1200" dirty="0">
                <a:solidFill>
                  <a:srgbClr val="002060"/>
                </a:solidFill>
                <a:latin typeface="Tahoma" pitchFamily="34" charset="0"/>
                <a:ea typeface="Tahoma" pitchFamily="34" charset="0"/>
                <a:cs typeface="Tahoma" pitchFamily="34" charset="0"/>
              </a:rPr>
              <a:t>Complejo Hospitalario Universitario de Cáceres.</a:t>
            </a:r>
          </a:p>
          <a:p>
            <a:r>
              <a:rPr lang="es-ES" sz="1200" baseline="30000" dirty="0">
                <a:solidFill>
                  <a:srgbClr val="002060"/>
                </a:solidFill>
                <a:latin typeface="Tahoma" pitchFamily="34" charset="0"/>
                <a:ea typeface="Tahoma" pitchFamily="34" charset="0"/>
                <a:cs typeface="Tahoma" pitchFamily="34" charset="0"/>
              </a:rPr>
              <a:t>2</a:t>
            </a:r>
            <a:r>
              <a:rPr lang="es-ES" sz="1200" dirty="0">
                <a:solidFill>
                  <a:srgbClr val="002060"/>
                </a:solidFill>
                <a:latin typeface="Tahoma" pitchFamily="34" charset="0"/>
                <a:ea typeface="Tahoma" pitchFamily="34" charset="0"/>
                <a:cs typeface="Tahoma" pitchFamily="34" charset="0"/>
              </a:rPr>
              <a:t> CIBERES</a:t>
            </a:r>
          </a:p>
          <a:p>
            <a:endParaRPr lang="es-ES" sz="1200" dirty="0">
              <a:solidFill>
                <a:srgbClr val="002060"/>
              </a:solidFill>
              <a:latin typeface="Tahoma" pitchFamily="34" charset="0"/>
              <a:ea typeface="Tahoma" pitchFamily="34" charset="0"/>
              <a:cs typeface="Tahoma" pitchFamily="34" charset="0"/>
            </a:endParaRPr>
          </a:p>
          <a:p>
            <a:r>
              <a:rPr lang="es-ES" sz="1200" kern="1200" dirty="0">
                <a:solidFill>
                  <a:schemeClr val="tx1"/>
                </a:solidFill>
                <a:effectLst/>
                <a:latin typeface="+mn-lt"/>
                <a:ea typeface="+mn-ea"/>
                <a:cs typeface="+mn-cs"/>
              </a:rPr>
              <a:t>INTRODUCCIÓN/OBJETIVO</a:t>
            </a:r>
          </a:p>
          <a:p>
            <a:r>
              <a:rPr lang="es-ES" sz="1200" kern="1200" dirty="0">
                <a:solidFill>
                  <a:schemeClr val="tx1"/>
                </a:solidFill>
                <a:effectLst/>
                <a:latin typeface="+mn-lt"/>
                <a:ea typeface="+mn-ea"/>
                <a:cs typeface="+mn-cs"/>
              </a:rPr>
              <a:t>El estado nutricional influye en la calidad de vida y pronóstico de los pacientes (p.) con EPOC. Las agudizaciones de esta enfermedad se correlacionan igualmente con un peor pronóstico de supervivencia y empeoramiento de su calidad de vida. Por ello, desarrollamos el siguiente estudio cuyo objetivo era comparar el estado nutricional de p. con EPOC según el antecedente de hospitalización por agudización grave en el año previo.</a:t>
            </a:r>
          </a:p>
          <a:p>
            <a:r>
              <a:rPr lang="es-ES" sz="1200" kern="1200" dirty="0">
                <a:solidFill>
                  <a:schemeClr val="tx1"/>
                </a:solidFill>
                <a:effectLst/>
                <a:latin typeface="+mn-lt"/>
                <a:ea typeface="+mn-ea"/>
                <a:cs typeface="+mn-cs"/>
              </a:rPr>
              <a:t>MATERIAL Y MÉTODO. </a:t>
            </a:r>
          </a:p>
          <a:p>
            <a:r>
              <a:rPr lang="es-ES" sz="1200" kern="1200" dirty="0">
                <a:solidFill>
                  <a:schemeClr val="tx1"/>
                </a:solidFill>
                <a:effectLst/>
                <a:latin typeface="+mn-lt"/>
                <a:ea typeface="+mn-ea"/>
                <a:cs typeface="+mn-cs"/>
              </a:rPr>
              <a:t>Se realizó un estudio prospectivo de dos meses de duración (15 septiembre-15 noviembre 2019) donde se incluyeron p. diagnosticados de EPOC en seguimiento por nuestras consultas. Hicimos una valoración nutricional a todos los p. mediante el test de </a:t>
            </a:r>
            <a:r>
              <a:rPr lang="es-ES" sz="1200" kern="1200" dirty="0" err="1">
                <a:solidFill>
                  <a:schemeClr val="tx1"/>
                </a:solidFill>
                <a:effectLst/>
                <a:latin typeface="+mn-lt"/>
                <a:ea typeface="+mn-ea"/>
                <a:cs typeface="+mn-cs"/>
              </a:rPr>
              <a:t>bioimpedancia</a:t>
            </a:r>
            <a:r>
              <a:rPr lang="es-ES" sz="1200" kern="1200" dirty="0">
                <a:solidFill>
                  <a:schemeClr val="tx1"/>
                </a:solidFill>
                <a:effectLst/>
                <a:latin typeface="+mn-lt"/>
                <a:ea typeface="+mn-ea"/>
                <a:cs typeface="+mn-cs"/>
              </a:rPr>
              <a:t> y cuestionarios de riesgo de desnutrición (Mini </a:t>
            </a:r>
            <a:r>
              <a:rPr lang="es-ES" sz="1200" kern="1200" dirty="0" err="1">
                <a:solidFill>
                  <a:schemeClr val="tx1"/>
                </a:solidFill>
                <a:effectLst/>
                <a:latin typeface="+mn-lt"/>
                <a:ea typeface="+mn-ea"/>
                <a:cs typeface="+mn-cs"/>
              </a:rPr>
              <a:t>Nutritional</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Assessment</a:t>
            </a:r>
            <a:r>
              <a:rPr lang="es-ES" sz="1200" kern="1200" dirty="0">
                <a:solidFill>
                  <a:schemeClr val="tx1"/>
                </a:solidFill>
                <a:effectLst/>
                <a:latin typeface="+mn-lt"/>
                <a:ea typeface="+mn-ea"/>
                <a:cs typeface="+mn-cs"/>
              </a:rPr>
              <a:t> (MNA) p. &gt;65 años, y </a:t>
            </a:r>
            <a:r>
              <a:rPr lang="es-ES" sz="1200" kern="1200" dirty="0" err="1">
                <a:solidFill>
                  <a:schemeClr val="tx1"/>
                </a:solidFill>
                <a:effectLst/>
                <a:latin typeface="+mn-lt"/>
                <a:ea typeface="+mn-ea"/>
                <a:cs typeface="+mn-cs"/>
              </a:rPr>
              <a:t>Malnutrition</a:t>
            </a:r>
            <a:r>
              <a:rPr lang="es-ES" sz="1200" kern="1200" dirty="0">
                <a:solidFill>
                  <a:schemeClr val="tx1"/>
                </a:solidFill>
                <a:effectLst/>
                <a:latin typeface="+mn-lt"/>
                <a:ea typeface="+mn-ea"/>
                <a:cs typeface="+mn-cs"/>
              </a:rPr>
              <a:t> Universal </a:t>
            </a:r>
            <a:r>
              <a:rPr lang="es-ES" sz="1200" kern="1200" dirty="0" err="1">
                <a:solidFill>
                  <a:schemeClr val="tx1"/>
                </a:solidFill>
                <a:effectLst/>
                <a:latin typeface="+mn-lt"/>
                <a:ea typeface="+mn-ea"/>
                <a:cs typeface="+mn-cs"/>
              </a:rPr>
              <a:t>Screening</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Tool</a:t>
            </a:r>
            <a:r>
              <a:rPr lang="es-ES" sz="1200" kern="1200" dirty="0">
                <a:solidFill>
                  <a:schemeClr val="tx1"/>
                </a:solidFill>
                <a:effectLst/>
                <a:latin typeface="+mn-lt"/>
                <a:ea typeface="+mn-ea"/>
                <a:cs typeface="+mn-cs"/>
              </a:rPr>
              <a:t> (MUST) p. &lt;65 años). Además, obtuvimos datos epidemiológicos, clínicos, analíticos, </a:t>
            </a:r>
            <a:r>
              <a:rPr lang="es-ES" sz="1200" kern="1200" dirty="0" err="1">
                <a:solidFill>
                  <a:schemeClr val="tx1"/>
                </a:solidFill>
                <a:effectLst/>
                <a:latin typeface="+mn-lt"/>
                <a:ea typeface="+mn-ea"/>
                <a:cs typeface="+mn-cs"/>
              </a:rPr>
              <a:t>espirométricos</a:t>
            </a:r>
            <a:r>
              <a:rPr lang="es-ES" sz="1200" kern="1200" dirty="0">
                <a:solidFill>
                  <a:schemeClr val="tx1"/>
                </a:solidFill>
                <a:effectLst/>
                <a:latin typeface="+mn-lt"/>
                <a:ea typeface="+mn-ea"/>
                <a:cs typeface="+mn-cs"/>
              </a:rPr>
              <a:t> y antropométricos a partir de su historia clínica. Los datos se almacenaron en una base creada al efecto. Se realizó un estudio comparativo entre dos grupos de p.; según si habían presentado agudización grave con hospitalización en el año previo o no. El estudio estadístico se hizo mediante programa informático PASW </a:t>
            </a:r>
            <a:r>
              <a:rPr lang="es-ES" sz="1200" kern="1200" dirty="0" err="1">
                <a:solidFill>
                  <a:schemeClr val="tx1"/>
                </a:solidFill>
                <a:effectLst/>
                <a:latin typeface="+mn-lt"/>
                <a:ea typeface="+mn-ea"/>
                <a:cs typeface="+mn-cs"/>
              </a:rPr>
              <a:t>Statistics</a:t>
            </a:r>
            <a:r>
              <a:rPr lang="es-ES" sz="1200" kern="1200" dirty="0">
                <a:solidFill>
                  <a:schemeClr val="tx1"/>
                </a:solidFill>
                <a:effectLst/>
                <a:latin typeface="+mn-lt"/>
                <a:ea typeface="+mn-ea"/>
                <a:cs typeface="+mn-cs"/>
              </a:rPr>
              <a:t> 18</a:t>
            </a:r>
            <a:endParaRPr lang="es-ES" dirty="0"/>
          </a:p>
        </p:txBody>
      </p:sp>
      <p:sp>
        <p:nvSpPr>
          <p:cNvPr id="4" name="3 Marcador de número de diapositiva"/>
          <p:cNvSpPr>
            <a:spLocks noGrp="1"/>
          </p:cNvSpPr>
          <p:nvPr>
            <p:ph type="sldNum" sz="quarter" idx="10"/>
          </p:nvPr>
        </p:nvSpPr>
        <p:spPr/>
        <p:txBody>
          <a:bodyPr/>
          <a:lstStyle/>
          <a:p>
            <a:fld id="{594C5D80-5B77-4410-AF48-4A7493630160}" type="slidenum">
              <a:rPr lang="es-ES" smtClean="0"/>
              <a:pPr/>
              <a:t>1</a:t>
            </a:fld>
            <a:endParaRPr lang="es-ES"/>
          </a:p>
        </p:txBody>
      </p:sp>
    </p:spTree>
    <p:extLst>
      <p:ext uri="{BB962C8B-B14F-4D97-AF65-F5344CB8AC3E}">
        <p14:creationId xmlns:p14="http://schemas.microsoft.com/office/powerpoint/2010/main" xmlns="" val="1769329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r>
              <a:rPr lang="es-ES" sz="1200" kern="1200" dirty="0">
                <a:solidFill>
                  <a:schemeClr val="tx1"/>
                </a:solidFill>
                <a:effectLst/>
                <a:latin typeface="+mn-lt"/>
                <a:ea typeface="+mn-ea"/>
                <a:cs typeface="+mn-cs"/>
              </a:rPr>
              <a:t>RESULTADOS. </a:t>
            </a:r>
          </a:p>
          <a:p>
            <a:r>
              <a:rPr lang="es-ES" sz="1200" kern="1200" dirty="0">
                <a:solidFill>
                  <a:schemeClr val="tx1"/>
                </a:solidFill>
                <a:effectLst/>
                <a:latin typeface="+mn-lt"/>
                <a:ea typeface="+mn-ea"/>
                <a:cs typeface="+mn-cs"/>
              </a:rPr>
              <a:t>Se incluyen 75 pacientes, entre los cuales distinguimos que el 33% presentó agudización grave con hospitalización en el año previo (Grupo 1) (G1) y el 67% no (Grupo 2) (G2).</a:t>
            </a:r>
          </a:p>
          <a:p>
            <a:r>
              <a:rPr lang="es-ES" sz="1200" kern="1200" dirty="0">
                <a:solidFill>
                  <a:schemeClr val="tx1"/>
                </a:solidFill>
                <a:effectLst/>
                <a:latin typeface="+mn-lt"/>
                <a:ea typeface="+mn-ea"/>
                <a:cs typeface="+mn-cs"/>
              </a:rPr>
              <a:t>En ambos grupos observamos mayor porcentaje de varones (G1: 84%, G2: 88%),  </a:t>
            </a:r>
            <a:r>
              <a:rPr lang="es-ES" sz="1200" kern="1200" dirty="0" err="1">
                <a:solidFill>
                  <a:schemeClr val="tx1"/>
                </a:solidFill>
                <a:effectLst/>
                <a:latin typeface="+mn-lt"/>
                <a:ea typeface="+mn-ea"/>
                <a:cs typeface="+mn-cs"/>
              </a:rPr>
              <a:t>exfumadores</a:t>
            </a:r>
            <a:r>
              <a:rPr lang="es-ES" sz="1200" kern="1200" dirty="0">
                <a:solidFill>
                  <a:schemeClr val="tx1"/>
                </a:solidFill>
                <a:effectLst/>
                <a:latin typeface="+mn-lt"/>
                <a:ea typeface="+mn-ea"/>
                <a:cs typeface="+mn-cs"/>
              </a:rPr>
              <a:t> (G1:84%, G2:68%), y presencia de algún factor de riesgo cardiovascular (G1:80%, G2:62%). La edad media era de 71 (G1), y 68 años (G2), el índice paquetes año medio era de 70 (G1) y 54 (G2) y el IMC medio era de 27.1 (G1) y 26.5 (G2).  Sin observar diferencias estadísticamente significativas entre ellos.</a:t>
            </a:r>
          </a:p>
          <a:p>
            <a:r>
              <a:rPr lang="es-ES" sz="1200" kern="1200" dirty="0">
                <a:solidFill>
                  <a:schemeClr val="tx1"/>
                </a:solidFill>
                <a:effectLst/>
                <a:latin typeface="+mn-lt"/>
                <a:ea typeface="+mn-ea"/>
                <a:cs typeface="+mn-cs"/>
              </a:rPr>
              <a:t>En cuanto al FEV1 medio (G1:46.6, G2:56.5) y número de agudizaciones (G1:1.56, G2:0.44) sí encontramos diferencias estadísticamente significativas (p=0,00). Sin embargo, no existen diferencias significativas entre el grado de disnea funcional y los valores analíticos de ambos grupos. </a:t>
            </a:r>
          </a:p>
          <a:p>
            <a:r>
              <a:rPr lang="es-ES" sz="1200" kern="1200" dirty="0">
                <a:solidFill>
                  <a:schemeClr val="tx1"/>
                </a:solidFill>
                <a:effectLst/>
                <a:latin typeface="+mn-lt"/>
                <a:ea typeface="+mn-ea"/>
                <a:cs typeface="+mn-cs"/>
              </a:rPr>
              <a:t>A continuación comparamos los parámetros obtenidos en el estudio nutricional:</a:t>
            </a:r>
          </a:p>
          <a:p>
            <a:pPr lvl="0"/>
            <a:r>
              <a:rPr lang="es-ES" sz="1200" kern="1200" dirty="0">
                <a:solidFill>
                  <a:schemeClr val="tx1"/>
                </a:solidFill>
                <a:effectLst/>
                <a:latin typeface="+mn-lt"/>
                <a:ea typeface="+mn-ea"/>
                <a:cs typeface="+mn-cs"/>
              </a:rPr>
              <a:t>Índice de mineralización ósea G.1:2.7, G.2:2.6</a:t>
            </a:r>
          </a:p>
          <a:p>
            <a:pPr lvl="0"/>
            <a:r>
              <a:rPr lang="es-ES" sz="1200" kern="1200" dirty="0">
                <a:solidFill>
                  <a:schemeClr val="tx1"/>
                </a:solidFill>
                <a:effectLst/>
                <a:latin typeface="+mn-lt"/>
                <a:ea typeface="+mn-ea"/>
                <a:cs typeface="+mn-cs"/>
              </a:rPr>
              <a:t>% masa grasa G.1:27.5, G.2:27</a:t>
            </a:r>
          </a:p>
          <a:p>
            <a:pPr lvl="0"/>
            <a:r>
              <a:rPr lang="es-ES" sz="1200" kern="1200" dirty="0">
                <a:solidFill>
                  <a:schemeClr val="tx1"/>
                </a:solidFill>
                <a:effectLst/>
                <a:latin typeface="+mn-lt"/>
                <a:ea typeface="+mn-ea"/>
                <a:cs typeface="+mn-cs"/>
              </a:rPr>
              <a:t>% masa libre de grasa G.1:72.4, G.2:72.9</a:t>
            </a:r>
          </a:p>
          <a:p>
            <a:pPr lvl="0"/>
            <a:r>
              <a:rPr lang="es-ES" sz="1200" kern="1200" dirty="0">
                <a:solidFill>
                  <a:schemeClr val="tx1"/>
                </a:solidFill>
                <a:effectLst/>
                <a:latin typeface="+mn-lt"/>
                <a:ea typeface="+mn-ea"/>
                <a:cs typeface="+mn-cs"/>
              </a:rPr>
              <a:t>Índice de grasa visceral G.1:14.5, G.2:14.1</a:t>
            </a:r>
          </a:p>
          <a:p>
            <a:pPr lvl="0"/>
            <a:r>
              <a:rPr lang="es-ES" sz="1200" kern="1200" dirty="0">
                <a:solidFill>
                  <a:schemeClr val="tx1"/>
                </a:solidFill>
                <a:effectLst/>
                <a:latin typeface="+mn-lt"/>
                <a:ea typeface="+mn-ea"/>
                <a:cs typeface="+mn-cs"/>
              </a:rPr>
              <a:t>Índice de masa muscular G.1:13.4, G.2:12.1</a:t>
            </a:r>
          </a:p>
          <a:p>
            <a:pPr lvl="0"/>
            <a:r>
              <a:rPr lang="es-ES" sz="1200" kern="1200" dirty="0">
                <a:solidFill>
                  <a:schemeClr val="tx1"/>
                </a:solidFill>
                <a:effectLst/>
                <a:latin typeface="+mn-lt"/>
                <a:ea typeface="+mn-ea"/>
                <a:cs typeface="+mn-cs"/>
              </a:rPr>
              <a:t>Índice de tasa metabólica(ITM) alto G.1:72%, G.2:66%</a:t>
            </a:r>
          </a:p>
          <a:p>
            <a:pPr lvl="0"/>
            <a:r>
              <a:rPr lang="es-ES" sz="1200" kern="1200" dirty="0">
                <a:solidFill>
                  <a:schemeClr val="tx1"/>
                </a:solidFill>
                <a:effectLst/>
                <a:latin typeface="+mn-lt"/>
                <a:ea typeface="+mn-ea"/>
                <a:cs typeface="+mn-cs"/>
              </a:rPr>
              <a:t>Metabolismo basal (MB) elevado G.1:68%, G.2:70%</a:t>
            </a:r>
          </a:p>
          <a:p>
            <a:pPr lvl="0"/>
            <a:r>
              <a:rPr lang="es-ES" sz="1200" kern="1200" dirty="0">
                <a:solidFill>
                  <a:schemeClr val="tx1"/>
                </a:solidFill>
                <a:effectLst/>
                <a:latin typeface="+mn-lt"/>
                <a:ea typeface="+mn-ea"/>
                <a:cs typeface="+mn-cs"/>
              </a:rPr>
              <a:t>Riesgo de desnutrición bajo G.1:68%, G.2:88%</a:t>
            </a:r>
          </a:p>
          <a:p>
            <a:r>
              <a:rPr lang="es-ES" sz="1200" kern="1200" dirty="0">
                <a:solidFill>
                  <a:schemeClr val="tx1"/>
                </a:solidFill>
                <a:effectLst/>
                <a:latin typeface="+mn-lt"/>
                <a:ea typeface="+mn-ea"/>
                <a:cs typeface="+mn-cs"/>
              </a:rPr>
              <a:t>En este análisis comparativo del estado nutricional no encontramos diferencias estadísticamente significativas.</a:t>
            </a:r>
          </a:p>
          <a:p>
            <a:r>
              <a:rPr lang="es-ES" sz="1200" kern="1200" dirty="0">
                <a:solidFill>
                  <a:schemeClr val="tx1"/>
                </a:solidFill>
                <a:effectLst/>
                <a:latin typeface="+mn-lt"/>
                <a:ea typeface="+mn-ea"/>
                <a:cs typeface="+mn-cs"/>
              </a:rPr>
              <a:t>CONCLUSIÓN</a:t>
            </a:r>
          </a:p>
          <a:p>
            <a:r>
              <a:rPr lang="es-ES" sz="1200" kern="1200" dirty="0">
                <a:solidFill>
                  <a:schemeClr val="tx1"/>
                </a:solidFill>
                <a:effectLst/>
                <a:latin typeface="+mn-lt"/>
                <a:ea typeface="+mn-ea"/>
                <a:cs typeface="+mn-cs"/>
              </a:rPr>
              <a:t>No observamos diferencias en el perfil nutricional de nuestros p. con EPOC y antecedente de agudización grave. El perfil EPOC con agudización grave en nuestro medio corresponde a varón de edad avanzada, </a:t>
            </a:r>
            <a:r>
              <a:rPr lang="es-ES" sz="1200" kern="1200" dirty="0" err="1">
                <a:solidFill>
                  <a:schemeClr val="tx1"/>
                </a:solidFill>
                <a:effectLst/>
                <a:latin typeface="+mn-lt"/>
                <a:ea typeface="+mn-ea"/>
                <a:cs typeface="+mn-cs"/>
              </a:rPr>
              <a:t>exfumador</a:t>
            </a:r>
            <a:r>
              <a:rPr lang="es-ES" sz="1200" kern="1200" dirty="0">
                <a:solidFill>
                  <a:schemeClr val="tx1"/>
                </a:solidFill>
                <a:effectLst/>
                <a:latin typeface="+mn-lt"/>
                <a:ea typeface="+mn-ea"/>
                <a:cs typeface="+mn-cs"/>
              </a:rPr>
              <a:t>, con % de masa grasa alta, ITM y MB elevados, obstrucción funcional severa y antecedente de agudizaciones.</a:t>
            </a:r>
          </a:p>
          <a:p>
            <a:endParaRPr lang="es-ES" dirty="0"/>
          </a:p>
        </p:txBody>
      </p:sp>
      <p:sp>
        <p:nvSpPr>
          <p:cNvPr id="4" name="3 Marcador de número de diapositiva"/>
          <p:cNvSpPr>
            <a:spLocks noGrp="1"/>
          </p:cNvSpPr>
          <p:nvPr>
            <p:ph type="sldNum" sz="quarter" idx="10"/>
          </p:nvPr>
        </p:nvSpPr>
        <p:spPr/>
        <p:txBody>
          <a:bodyPr/>
          <a:lstStyle/>
          <a:p>
            <a:fld id="{594C5D80-5B77-4410-AF48-4A7493630160}" type="slidenum">
              <a:rPr lang="es-ES" smtClean="0"/>
              <a:pPr/>
              <a:t>2</a:t>
            </a:fld>
            <a:endParaRPr lang="es-ES"/>
          </a:p>
        </p:txBody>
      </p:sp>
    </p:spTree>
    <p:extLst>
      <p:ext uri="{BB962C8B-B14F-4D97-AF65-F5344CB8AC3E}">
        <p14:creationId xmlns:p14="http://schemas.microsoft.com/office/powerpoint/2010/main" xmlns="" val="1769329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22"/>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17" indent="0" algn="ctr">
              <a:buNone/>
              <a:defRPr>
                <a:solidFill>
                  <a:schemeClr val="tx1">
                    <a:tint val="75000"/>
                  </a:schemeClr>
                </a:solidFill>
              </a:defRPr>
            </a:lvl2pPr>
            <a:lvl3pPr marL="914034" indent="0" algn="ctr">
              <a:buNone/>
              <a:defRPr>
                <a:solidFill>
                  <a:schemeClr val="tx1">
                    <a:tint val="75000"/>
                  </a:schemeClr>
                </a:solidFill>
              </a:defRPr>
            </a:lvl3pPr>
            <a:lvl4pPr marL="1371051" indent="0" algn="ctr">
              <a:buNone/>
              <a:defRPr>
                <a:solidFill>
                  <a:schemeClr val="tx1">
                    <a:tint val="75000"/>
                  </a:schemeClr>
                </a:solidFill>
              </a:defRPr>
            </a:lvl4pPr>
            <a:lvl5pPr marL="1828068" indent="0" algn="ctr">
              <a:buNone/>
              <a:defRPr>
                <a:solidFill>
                  <a:schemeClr val="tx1">
                    <a:tint val="75000"/>
                  </a:schemeClr>
                </a:solidFill>
              </a:defRPr>
            </a:lvl5pPr>
            <a:lvl6pPr marL="2285086" indent="0" algn="ctr">
              <a:buNone/>
              <a:defRPr>
                <a:solidFill>
                  <a:schemeClr val="tx1">
                    <a:tint val="75000"/>
                  </a:schemeClr>
                </a:solidFill>
              </a:defRPr>
            </a:lvl6pPr>
            <a:lvl7pPr marL="2742103" indent="0" algn="ctr">
              <a:buNone/>
              <a:defRPr>
                <a:solidFill>
                  <a:schemeClr val="tx1">
                    <a:tint val="75000"/>
                  </a:schemeClr>
                </a:solidFill>
              </a:defRPr>
            </a:lvl7pPr>
            <a:lvl8pPr marL="3199120" indent="0" algn="ctr">
              <a:buNone/>
              <a:defRPr>
                <a:solidFill>
                  <a:schemeClr val="tx1">
                    <a:tint val="75000"/>
                  </a:schemeClr>
                </a:solidFill>
              </a:defRPr>
            </a:lvl8pPr>
            <a:lvl9pPr marL="3656137"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4074544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2250432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4" y="3305175"/>
            <a:ext cx="7772400" cy="1021557"/>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4" y="2180035"/>
            <a:ext cx="7772400" cy="1125141"/>
          </a:xfrm>
        </p:spPr>
        <p:txBody>
          <a:bodyPr anchor="b"/>
          <a:lstStyle>
            <a:lvl1pPr marL="0" indent="0">
              <a:buNone/>
              <a:defRPr sz="2000">
                <a:solidFill>
                  <a:schemeClr val="tx1">
                    <a:tint val="75000"/>
                  </a:schemeClr>
                </a:solidFill>
              </a:defRPr>
            </a:lvl1pPr>
            <a:lvl2pPr marL="457017" indent="0">
              <a:buNone/>
              <a:defRPr sz="1800">
                <a:solidFill>
                  <a:schemeClr val="tx1">
                    <a:tint val="75000"/>
                  </a:schemeClr>
                </a:solidFill>
              </a:defRPr>
            </a:lvl2pPr>
            <a:lvl3pPr marL="914034" indent="0">
              <a:buNone/>
              <a:defRPr sz="1600">
                <a:solidFill>
                  <a:schemeClr val="tx1">
                    <a:tint val="75000"/>
                  </a:schemeClr>
                </a:solidFill>
              </a:defRPr>
            </a:lvl3pPr>
            <a:lvl4pPr marL="1371051" indent="0">
              <a:buNone/>
              <a:defRPr sz="1400">
                <a:solidFill>
                  <a:schemeClr val="tx1">
                    <a:tint val="75000"/>
                  </a:schemeClr>
                </a:solidFill>
              </a:defRPr>
            </a:lvl4pPr>
            <a:lvl5pPr marL="1828068" indent="0">
              <a:buNone/>
              <a:defRPr sz="1400">
                <a:solidFill>
                  <a:schemeClr val="tx1">
                    <a:tint val="75000"/>
                  </a:schemeClr>
                </a:solidFill>
              </a:defRPr>
            </a:lvl5pPr>
            <a:lvl6pPr marL="2285086" indent="0">
              <a:buNone/>
              <a:defRPr sz="1400">
                <a:solidFill>
                  <a:schemeClr val="tx1">
                    <a:tint val="75000"/>
                  </a:schemeClr>
                </a:solidFill>
              </a:defRPr>
            </a:lvl6pPr>
            <a:lvl7pPr marL="2742103" indent="0">
              <a:buNone/>
              <a:defRPr sz="1400">
                <a:solidFill>
                  <a:schemeClr val="tx1">
                    <a:tint val="75000"/>
                  </a:schemeClr>
                </a:solidFill>
              </a:defRPr>
            </a:lvl7pPr>
            <a:lvl8pPr marL="3199120" indent="0">
              <a:buNone/>
              <a:defRPr sz="1400">
                <a:solidFill>
                  <a:schemeClr val="tx1">
                    <a:tint val="75000"/>
                  </a:schemeClr>
                </a:solidFill>
              </a:defRPr>
            </a:lvl8pPr>
            <a:lvl9pPr marL="3656137"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2220322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67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67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3935361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81"/>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1" y="1151334"/>
            <a:ext cx="4040188" cy="479822"/>
          </a:xfrm>
        </p:spPr>
        <p:txBody>
          <a:bodyPr anchor="b"/>
          <a:lstStyle>
            <a:lvl1pPr marL="0" indent="0">
              <a:buNone/>
              <a:defRPr sz="2400" b="1"/>
            </a:lvl1pPr>
            <a:lvl2pPr marL="457017" indent="0">
              <a:buNone/>
              <a:defRPr sz="2000" b="1"/>
            </a:lvl2pPr>
            <a:lvl3pPr marL="914034" indent="0">
              <a:buNone/>
              <a:defRPr sz="1800" b="1"/>
            </a:lvl3pPr>
            <a:lvl4pPr marL="1371051" indent="0">
              <a:buNone/>
              <a:defRPr sz="1600" b="1"/>
            </a:lvl4pPr>
            <a:lvl5pPr marL="1828068" indent="0">
              <a:buNone/>
              <a:defRPr sz="1600" b="1"/>
            </a:lvl5pPr>
            <a:lvl6pPr marL="2285086" indent="0">
              <a:buNone/>
              <a:defRPr sz="1600" b="1"/>
            </a:lvl6pPr>
            <a:lvl7pPr marL="2742103" indent="0">
              <a:buNone/>
              <a:defRPr sz="1600" b="1"/>
            </a:lvl7pPr>
            <a:lvl8pPr marL="3199120" indent="0">
              <a:buNone/>
              <a:defRPr sz="1600" b="1"/>
            </a:lvl8pPr>
            <a:lvl9pPr marL="3656137"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1" y="1631159"/>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9" y="1151334"/>
            <a:ext cx="4041775" cy="479822"/>
          </a:xfrm>
        </p:spPr>
        <p:txBody>
          <a:bodyPr anchor="b"/>
          <a:lstStyle>
            <a:lvl1pPr marL="0" indent="0">
              <a:buNone/>
              <a:defRPr sz="2400" b="1"/>
            </a:lvl1pPr>
            <a:lvl2pPr marL="457017" indent="0">
              <a:buNone/>
              <a:defRPr sz="2000" b="1"/>
            </a:lvl2pPr>
            <a:lvl3pPr marL="914034" indent="0">
              <a:buNone/>
              <a:defRPr sz="1800" b="1"/>
            </a:lvl3pPr>
            <a:lvl4pPr marL="1371051" indent="0">
              <a:buNone/>
              <a:defRPr sz="1600" b="1"/>
            </a:lvl4pPr>
            <a:lvl5pPr marL="1828068" indent="0">
              <a:buNone/>
              <a:defRPr sz="1600" b="1"/>
            </a:lvl5pPr>
            <a:lvl6pPr marL="2285086" indent="0">
              <a:buNone/>
              <a:defRPr sz="1600" b="1"/>
            </a:lvl6pPr>
            <a:lvl7pPr marL="2742103" indent="0">
              <a:buNone/>
              <a:defRPr sz="1600" b="1"/>
            </a:lvl7pPr>
            <a:lvl8pPr marL="3199120" indent="0">
              <a:buNone/>
              <a:defRPr sz="1600" b="1"/>
            </a:lvl8pPr>
            <a:lvl9pPr marL="3656137"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9" y="1631159"/>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214002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611924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2300459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3" y="204790"/>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3" y="1076328"/>
            <a:ext cx="3008313" cy="3518297"/>
          </a:xfrm>
        </p:spPr>
        <p:txBody>
          <a:bodyPr/>
          <a:lstStyle>
            <a:lvl1pPr marL="0" indent="0">
              <a:buNone/>
              <a:defRPr sz="1400"/>
            </a:lvl1pPr>
            <a:lvl2pPr marL="457017" indent="0">
              <a:buNone/>
              <a:defRPr sz="1200"/>
            </a:lvl2pPr>
            <a:lvl3pPr marL="914034" indent="0">
              <a:buNone/>
              <a:defRPr sz="1000"/>
            </a:lvl3pPr>
            <a:lvl4pPr marL="1371051" indent="0">
              <a:buNone/>
              <a:defRPr sz="900"/>
            </a:lvl4pPr>
            <a:lvl5pPr marL="1828068" indent="0">
              <a:buNone/>
              <a:defRPr sz="900"/>
            </a:lvl5pPr>
            <a:lvl6pPr marL="2285086" indent="0">
              <a:buNone/>
              <a:defRPr sz="900"/>
            </a:lvl6pPr>
            <a:lvl7pPr marL="2742103" indent="0">
              <a:buNone/>
              <a:defRPr sz="900"/>
            </a:lvl7pPr>
            <a:lvl8pPr marL="3199120" indent="0">
              <a:buNone/>
              <a:defRPr sz="900"/>
            </a:lvl8pPr>
            <a:lvl9pPr marL="3656137"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1165025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1"/>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4"/>
            <a:ext cx="5486400" cy="3086100"/>
          </a:xfrm>
        </p:spPr>
        <p:txBody>
          <a:bodyPr/>
          <a:lstStyle>
            <a:lvl1pPr marL="0" indent="0">
              <a:buNone/>
              <a:defRPr sz="3200"/>
            </a:lvl1pPr>
            <a:lvl2pPr marL="457017" indent="0">
              <a:buNone/>
              <a:defRPr sz="2800"/>
            </a:lvl2pPr>
            <a:lvl3pPr marL="914034" indent="0">
              <a:buNone/>
              <a:defRPr sz="2400"/>
            </a:lvl3pPr>
            <a:lvl4pPr marL="1371051" indent="0">
              <a:buNone/>
              <a:defRPr sz="2000"/>
            </a:lvl4pPr>
            <a:lvl5pPr marL="1828068" indent="0">
              <a:buNone/>
              <a:defRPr sz="2000"/>
            </a:lvl5pPr>
            <a:lvl6pPr marL="2285086" indent="0">
              <a:buNone/>
              <a:defRPr sz="2000"/>
            </a:lvl6pPr>
            <a:lvl7pPr marL="2742103" indent="0">
              <a:buNone/>
              <a:defRPr sz="2000"/>
            </a:lvl7pPr>
            <a:lvl8pPr marL="3199120" indent="0">
              <a:buNone/>
              <a:defRPr sz="2000"/>
            </a:lvl8pPr>
            <a:lvl9pPr marL="3656137" indent="0">
              <a:buNone/>
              <a:defRPr sz="2000"/>
            </a:lvl9pPr>
          </a:lstStyle>
          <a:p>
            <a:endParaRPr lang="es-ES"/>
          </a:p>
        </p:txBody>
      </p:sp>
      <p:sp>
        <p:nvSpPr>
          <p:cNvPr id="4" name="3 Marcador de texto"/>
          <p:cNvSpPr>
            <a:spLocks noGrp="1"/>
          </p:cNvSpPr>
          <p:nvPr>
            <p:ph type="body" sz="half" idx="2"/>
          </p:nvPr>
        </p:nvSpPr>
        <p:spPr>
          <a:xfrm>
            <a:off x="1792288" y="4025504"/>
            <a:ext cx="5486400" cy="603647"/>
          </a:xfrm>
        </p:spPr>
        <p:txBody>
          <a:bodyPr/>
          <a:lstStyle>
            <a:lvl1pPr marL="0" indent="0">
              <a:buNone/>
              <a:defRPr sz="1400"/>
            </a:lvl1pPr>
            <a:lvl2pPr marL="457017" indent="0">
              <a:buNone/>
              <a:defRPr sz="1200"/>
            </a:lvl2pPr>
            <a:lvl3pPr marL="914034" indent="0">
              <a:buNone/>
              <a:defRPr sz="1000"/>
            </a:lvl3pPr>
            <a:lvl4pPr marL="1371051" indent="0">
              <a:buNone/>
              <a:defRPr sz="900"/>
            </a:lvl4pPr>
            <a:lvl5pPr marL="1828068" indent="0">
              <a:buNone/>
              <a:defRPr sz="900"/>
            </a:lvl5pPr>
            <a:lvl6pPr marL="2285086" indent="0">
              <a:buNone/>
              <a:defRPr sz="900"/>
            </a:lvl6pPr>
            <a:lvl7pPr marL="2742103" indent="0">
              <a:buNone/>
              <a:defRPr sz="900"/>
            </a:lvl7pPr>
            <a:lvl8pPr marL="3199120" indent="0">
              <a:buNone/>
              <a:defRPr sz="900"/>
            </a:lvl8pPr>
            <a:lvl9pPr marL="3656137"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3856312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2932047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4"/>
            <a:ext cx="2057400" cy="3292079"/>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4"/>
            <a:ext cx="6019800" cy="3292079"/>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D3B527B-C666-436D-AE1F-5EB3ABF525D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2181489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E48F">
                <a:alpha val="78000"/>
                <a:lumMod val="84000"/>
                <a:lumOff val="16000"/>
              </a:srgbClr>
            </a:gs>
            <a:gs pos="81250">
              <a:schemeClr val="bg1"/>
            </a:gs>
            <a:gs pos="60000">
              <a:schemeClr val="bg1"/>
            </a:gs>
          </a:gsLst>
          <a:lin ang="13800000" scaled="0"/>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81"/>
            <a:ext cx="8229600" cy="857250"/>
          </a:xfrm>
          <a:prstGeom prst="rect">
            <a:avLst/>
          </a:prstGeom>
        </p:spPr>
        <p:txBody>
          <a:bodyPr vert="horz" lIns="91403" tIns="45702" rIns="91403" bIns="45702"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0"/>
            <a:ext cx="8229600" cy="3394472"/>
          </a:xfrm>
          <a:prstGeom prst="rect">
            <a:avLst/>
          </a:prstGeom>
        </p:spPr>
        <p:txBody>
          <a:bodyPr vert="horz" lIns="91403" tIns="45702" rIns="91403" bIns="45702"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1" y="4767264"/>
            <a:ext cx="2133600" cy="273843"/>
          </a:xfrm>
          <a:prstGeom prst="rect">
            <a:avLst/>
          </a:prstGeom>
        </p:spPr>
        <p:txBody>
          <a:bodyPr vert="horz" lIns="91403" tIns="45702" rIns="91403" bIns="45702" rtlCol="0" anchor="ctr"/>
          <a:lstStyle>
            <a:lvl1pPr algn="l">
              <a:defRPr sz="1200">
                <a:solidFill>
                  <a:schemeClr val="tx1">
                    <a:tint val="75000"/>
                  </a:schemeClr>
                </a:solidFill>
              </a:defRPr>
            </a:lvl1pPr>
          </a:lstStyle>
          <a:p>
            <a:fld id="{BD3B527B-C666-436D-AE1F-5EB3ABF525DD}" type="datetimeFigureOut">
              <a:rPr lang="es-ES" smtClean="0"/>
              <a:pPr/>
              <a:t>02/06/2020</a:t>
            </a:fld>
            <a:endParaRPr lang="es-ES"/>
          </a:p>
        </p:txBody>
      </p:sp>
      <p:sp>
        <p:nvSpPr>
          <p:cNvPr id="5" name="4 Marcador de pie de página"/>
          <p:cNvSpPr>
            <a:spLocks noGrp="1"/>
          </p:cNvSpPr>
          <p:nvPr>
            <p:ph type="ftr" sz="quarter" idx="3"/>
          </p:nvPr>
        </p:nvSpPr>
        <p:spPr>
          <a:xfrm>
            <a:off x="3124200" y="4767264"/>
            <a:ext cx="2895600" cy="273843"/>
          </a:xfrm>
          <a:prstGeom prst="rect">
            <a:avLst/>
          </a:prstGeom>
        </p:spPr>
        <p:txBody>
          <a:bodyPr vert="horz" lIns="91403" tIns="45702" rIns="91403" bIns="45702"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4"/>
            <a:ext cx="2133600" cy="273843"/>
          </a:xfrm>
          <a:prstGeom prst="rect">
            <a:avLst/>
          </a:prstGeom>
        </p:spPr>
        <p:txBody>
          <a:bodyPr vert="horz" lIns="91403" tIns="45702" rIns="91403" bIns="45702" rtlCol="0" anchor="ctr"/>
          <a:lstStyle>
            <a:lvl1pPr algn="r">
              <a:defRPr sz="1200">
                <a:solidFill>
                  <a:schemeClr val="tx1">
                    <a:tint val="75000"/>
                  </a:schemeClr>
                </a:solidFill>
              </a:defRPr>
            </a:lvl1pPr>
          </a:lstStyle>
          <a:p>
            <a:fld id="{7D34AA82-B16E-4A28-AE75-120C59601D09}" type="slidenum">
              <a:rPr lang="es-ES" smtClean="0"/>
              <a:pPr/>
              <a:t>‹Nº›</a:t>
            </a:fld>
            <a:endParaRPr lang="es-ES"/>
          </a:p>
        </p:txBody>
      </p:sp>
    </p:spTree>
    <p:extLst>
      <p:ext uri="{BB962C8B-B14F-4D97-AF65-F5344CB8AC3E}">
        <p14:creationId xmlns:p14="http://schemas.microsoft.com/office/powerpoint/2010/main" xmlns="" val="1451297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034" rtl="0" eaLnBrk="1" latinLnBrk="0" hangingPunct="1">
        <a:spcBef>
          <a:spcPct val="0"/>
        </a:spcBef>
        <a:buNone/>
        <a:defRPr sz="4400" kern="1200">
          <a:solidFill>
            <a:schemeClr val="tx1"/>
          </a:solidFill>
          <a:latin typeface="+mj-lt"/>
          <a:ea typeface="+mj-ea"/>
          <a:cs typeface="+mj-cs"/>
        </a:defRPr>
      </a:lvl1pPr>
    </p:titleStyle>
    <p:bodyStyle>
      <a:lvl1pPr marL="342763" indent="-342763" algn="l" defTabSz="914034"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653" indent="-285636" algn="l" defTabSz="914034"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543" indent="-228509" algn="l" defTabSz="914034"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560"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577"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594"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611"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628"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646"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034" rtl="0" eaLnBrk="1" latinLnBrk="0" hangingPunct="1">
        <a:defRPr sz="1800" kern="1200">
          <a:solidFill>
            <a:schemeClr val="tx1"/>
          </a:solidFill>
          <a:latin typeface="+mn-lt"/>
          <a:ea typeface="+mn-ea"/>
          <a:cs typeface="+mn-cs"/>
        </a:defRPr>
      </a:lvl1pPr>
      <a:lvl2pPr marL="457017" algn="l" defTabSz="914034" rtl="0" eaLnBrk="1" latinLnBrk="0" hangingPunct="1">
        <a:defRPr sz="1800" kern="1200">
          <a:solidFill>
            <a:schemeClr val="tx1"/>
          </a:solidFill>
          <a:latin typeface="+mn-lt"/>
          <a:ea typeface="+mn-ea"/>
          <a:cs typeface="+mn-cs"/>
        </a:defRPr>
      </a:lvl2pPr>
      <a:lvl3pPr marL="914034" algn="l" defTabSz="914034" rtl="0" eaLnBrk="1" latinLnBrk="0" hangingPunct="1">
        <a:defRPr sz="1800" kern="1200">
          <a:solidFill>
            <a:schemeClr val="tx1"/>
          </a:solidFill>
          <a:latin typeface="+mn-lt"/>
          <a:ea typeface="+mn-ea"/>
          <a:cs typeface="+mn-cs"/>
        </a:defRPr>
      </a:lvl3pPr>
      <a:lvl4pPr marL="1371051" algn="l" defTabSz="914034" rtl="0" eaLnBrk="1" latinLnBrk="0" hangingPunct="1">
        <a:defRPr sz="1800" kern="1200">
          <a:solidFill>
            <a:schemeClr val="tx1"/>
          </a:solidFill>
          <a:latin typeface="+mn-lt"/>
          <a:ea typeface="+mn-ea"/>
          <a:cs typeface="+mn-cs"/>
        </a:defRPr>
      </a:lvl4pPr>
      <a:lvl5pPr marL="1828068" algn="l" defTabSz="914034" rtl="0" eaLnBrk="1" latinLnBrk="0" hangingPunct="1">
        <a:defRPr sz="1800" kern="1200">
          <a:solidFill>
            <a:schemeClr val="tx1"/>
          </a:solidFill>
          <a:latin typeface="+mn-lt"/>
          <a:ea typeface="+mn-ea"/>
          <a:cs typeface="+mn-cs"/>
        </a:defRPr>
      </a:lvl5pPr>
      <a:lvl6pPr marL="2285086" algn="l" defTabSz="914034" rtl="0" eaLnBrk="1" latinLnBrk="0" hangingPunct="1">
        <a:defRPr sz="1800" kern="1200">
          <a:solidFill>
            <a:schemeClr val="tx1"/>
          </a:solidFill>
          <a:latin typeface="+mn-lt"/>
          <a:ea typeface="+mn-ea"/>
          <a:cs typeface="+mn-cs"/>
        </a:defRPr>
      </a:lvl6pPr>
      <a:lvl7pPr marL="2742103" algn="l" defTabSz="914034" rtl="0" eaLnBrk="1" latinLnBrk="0" hangingPunct="1">
        <a:defRPr sz="1800" kern="1200">
          <a:solidFill>
            <a:schemeClr val="tx1"/>
          </a:solidFill>
          <a:latin typeface="+mn-lt"/>
          <a:ea typeface="+mn-ea"/>
          <a:cs typeface="+mn-cs"/>
        </a:defRPr>
      </a:lvl7pPr>
      <a:lvl8pPr marL="3199120" algn="l" defTabSz="914034" rtl="0" eaLnBrk="1" latinLnBrk="0" hangingPunct="1">
        <a:defRPr sz="1800" kern="1200">
          <a:solidFill>
            <a:schemeClr val="tx1"/>
          </a:solidFill>
          <a:latin typeface="+mn-lt"/>
          <a:ea typeface="+mn-ea"/>
          <a:cs typeface="+mn-cs"/>
        </a:defRPr>
      </a:lvl8pPr>
      <a:lvl9pPr marL="3656137" algn="l" defTabSz="91403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587" y="-19738"/>
            <a:ext cx="9140826" cy="1076886"/>
          </a:xfrm>
          <a:prstGeom prst="rect">
            <a:avLst/>
          </a:prstGeom>
          <a:solidFill>
            <a:srgbClr val="FFE48F">
              <a:alpha val="60000"/>
            </a:srgbClr>
          </a:solidFill>
        </p:spPr>
        <p:txBody>
          <a:bodyPr wrap="square" lIns="91403" tIns="45702" rIns="91403" bIns="45702" rtlCol="0">
            <a:spAutoFit/>
          </a:bodyPr>
          <a:lstStyle/>
          <a:p>
            <a:pPr algn="ctr"/>
            <a:r>
              <a:rPr lang="es-ES" sz="3200" b="1" dirty="0">
                <a:solidFill>
                  <a:srgbClr val="002060"/>
                </a:solidFill>
                <a:latin typeface="Tahoma" pitchFamily="34" charset="0"/>
                <a:ea typeface="Tahoma" pitchFamily="34" charset="0"/>
                <a:cs typeface="Tahoma" pitchFamily="34" charset="0"/>
              </a:rPr>
              <a:t>PERFIL NUTRICIONAL DE PACIENTES CON AGUDIZACIÓN GRAVE DE EPOC</a:t>
            </a:r>
          </a:p>
        </p:txBody>
      </p:sp>
      <p:sp>
        <p:nvSpPr>
          <p:cNvPr id="5" name="4 CuadroTexto"/>
          <p:cNvSpPr txBox="1"/>
          <p:nvPr/>
        </p:nvSpPr>
        <p:spPr>
          <a:xfrm>
            <a:off x="253019" y="1061790"/>
            <a:ext cx="8637961" cy="600128"/>
          </a:xfrm>
          <a:prstGeom prst="rect">
            <a:avLst/>
          </a:prstGeom>
          <a:noFill/>
        </p:spPr>
        <p:txBody>
          <a:bodyPr wrap="square" lIns="91403" tIns="45702" rIns="91403" bIns="45702" rtlCol="0">
            <a:spAutoFit/>
          </a:bodyPr>
          <a:lstStyle/>
          <a:p>
            <a:pPr algn="just"/>
            <a:r>
              <a:rPr lang="es-ES" sz="1100" b="1" dirty="0">
                <a:solidFill>
                  <a:srgbClr val="002060"/>
                </a:solidFill>
                <a:ea typeface="Tahoma" pitchFamily="34" charset="0"/>
                <a:cs typeface="Tahoma" pitchFamily="34" charset="0"/>
              </a:rPr>
              <a:t>Celia Montaño Montaño</a:t>
            </a:r>
            <a:r>
              <a:rPr lang="es-ES" sz="1100" baseline="30000" dirty="0">
                <a:solidFill>
                  <a:srgbClr val="002060"/>
                </a:solidFill>
                <a:ea typeface="Tahoma" pitchFamily="34" charset="0"/>
                <a:cs typeface="Tahoma" pitchFamily="34" charset="0"/>
              </a:rPr>
              <a:t>1</a:t>
            </a:r>
            <a:r>
              <a:rPr lang="es-ES" sz="1100" dirty="0">
                <a:solidFill>
                  <a:srgbClr val="002060"/>
                </a:solidFill>
                <a:ea typeface="Tahoma" pitchFamily="34" charset="0"/>
                <a:cs typeface="Tahoma" pitchFamily="34" charset="0"/>
              </a:rPr>
              <a:t>, Carlos Cabanillas Díez-Madroñero</a:t>
            </a:r>
            <a:r>
              <a:rPr lang="es-ES" sz="1100" baseline="30000" dirty="0">
                <a:solidFill>
                  <a:srgbClr val="002060"/>
                </a:solidFill>
                <a:ea typeface="Tahoma" pitchFamily="34" charset="0"/>
                <a:cs typeface="Tahoma" pitchFamily="34" charset="0"/>
              </a:rPr>
              <a:t>1</a:t>
            </a:r>
            <a:r>
              <a:rPr lang="es-ES" sz="1100" dirty="0">
                <a:solidFill>
                  <a:srgbClr val="002060"/>
                </a:solidFill>
                <a:ea typeface="Tahoma" pitchFamily="34" charset="0"/>
                <a:cs typeface="Tahoma" pitchFamily="34" charset="0"/>
              </a:rPr>
              <a:t>, Ángela Losa García-Uceda</a:t>
            </a:r>
            <a:r>
              <a:rPr lang="es-ES" sz="1100" baseline="30000" dirty="0">
                <a:solidFill>
                  <a:srgbClr val="002060"/>
                </a:solidFill>
                <a:ea typeface="Tahoma" pitchFamily="34" charset="0"/>
                <a:cs typeface="Tahoma" pitchFamily="34" charset="0"/>
              </a:rPr>
              <a:t>1</a:t>
            </a:r>
            <a:r>
              <a:rPr lang="es-ES" sz="1100" dirty="0">
                <a:solidFill>
                  <a:srgbClr val="002060"/>
                </a:solidFill>
                <a:ea typeface="Tahoma" pitchFamily="34" charset="0"/>
                <a:cs typeface="Tahoma" pitchFamily="34" charset="0"/>
              </a:rPr>
              <a:t>, Ester Morales Manrubia</a:t>
            </a:r>
            <a:r>
              <a:rPr lang="es-ES" sz="1100" baseline="30000" dirty="0">
                <a:solidFill>
                  <a:srgbClr val="002060"/>
                </a:solidFill>
                <a:ea typeface="Tahoma" pitchFamily="34" charset="0"/>
                <a:cs typeface="Tahoma" pitchFamily="34" charset="0"/>
              </a:rPr>
              <a:t>1</a:t>
            </a:r>
            <a:r>
              <a:rPr lang="es-ES" sz="1100" dirty="0">
                <a:solidFill>
                  <a:srgbClr val="002060"/>
                </a:solidFill>
                <a:ea typeface="Tahoma" pitchFamily="34" charset="0"/>
                <a:cs typeface="Tahoma" pitchFamily="34" charset="0"/>
              </a:rPr>
              <a:t>, Berman Barragán Pérez</a:t>
            </a:r>
            <a:r>
              <a:rPr lang="es-ES" sz="1100" baseline="30000" dirty="0">
                <a:solidFill>
                  <a:srgbClr val="002060"/>
                </a:solidFill>
                <a:ea typeface="Tahoma" pitchFamily="34" charset="0"/>
                <a:cs typeface="Tahoma" pitchFamily="34" charset="0"/>
              </a:rPr>
              <a:t>1</a:t>
            </a:r>
            <a:r>
              <a:rPr lang="es-ES" sz="1100" dirty="0">
                <a:solidFill>
                  <a:srgbClr val="002060"/>
                </a:solidFill>
                <a:ea typeface="Tahoma" pitchFamily="34" charset="0"/>
                <a:cs typeface="Tahoma" pitchFamily="34" charset="0"/>
              </a:rPr>
              <a:t>, José Antonio Durán Cueto</a:t>
            </a:r>
            <a:r>
              <a:rPr lang="es-ES" sz="1100" baseline="30000" dirty="0">
                <a:solidFill>
                  <a:srgbClr val="002060"/>
                </a:solidFill>
                <a:ea typeface="Tahoma" pitchFamily="34" charset="0"/>
                <a:cs typeface="Tahoma" pitchFamily="34" charset="0"/>
              </a:rPr>
              <a:t>1</a:t>
            </a:r>
            <a:r>
              <a:rPr lang="es-ES" sz="1100" dirty="0">
                <a:solidFill>
                  <a:srgbClr val="002060"/>
                </a:solidFill>
                <a:ea typeface="Tahoma" pitchFamily="34" charset="0"/>
                <a:cs typeface="Tahoma" pitchFamily="34" charset="0"/>
              </a:rPr>
              <a:t>, María Estrella Ruíz Carretero</a:t>
            </a:r>
            <a:r>
              <a:rPr lang="es-ES" sz="1100" baseline="30000" dirty="0">
                <a:solidFill>
                  <a:srgbClr val="002060"/>
                </a:solidFill>
                <a:ea typeface="Tahoma" pitchFamily="34" charset="0"/>
                <a:cs typeface="Tahoma" pitchFamily="34" charset="0"/>
              </a:rPr>
              <a:t>1</a:t>
            </a:r>
            <a:r>
              <a:rPr lang="es-ES" sz="1100" dirty="0">
                <a:solidFill>
                  <a:srgbClr val="002060"/>
                </a:solidFill>
                <a:ea typeface="Tahoma" pitchFamily="34" charset="0"/>
                <a:cs typeface="Tahoma" pitchFamily="34" charset="0"/>
              </a:rPr>
              <a:t>, Celia de Dios Calama</a:t>
            </a:r>
            <a:r>
              <a:rPr lang="es-ES" sz="1100" baseline="30000" dirty="0">
                <a:solidFill>
                  <a:srgbClr val="002060"/>
                </a:solidFill>
                <a:ea typeface="Tahoma" pitchFamily="34" charset="0"/>
                <a:cs typeface="Tahoma" pitchFamily="34" charset="0"/>
              </a:rPr>
              <a:t>1</a:t>
            </a:r>
            <a:r>
              <a:rPr lang="es-ES" sz="1100" dirty="0">
                <a:solidFill>
                  <a:srgbClr val="002060"/>
                </a:solidFill>
                <a:ea typeface="Tahoma" pitchFamily="34" charset="0"/>
                <a:cs typeface="Tahoma" pitchFamily="34" charset="0"/>
              </a:rPr>
              <a:t>, Juan Antonio Riesco Miranda</a:t>
            </a:r>
            <a:r>
              <a:rPr lang="es-ES" sz="1100" baseline="30000" dirty="0">
                <a:solidFill>
                  <a:srgbClr val="002060"/>
                </a:solidFill>
                <a:ea typeface="Tahoma" pitchFamily="34" charset="0"/>
                <a:cs typeface="Tahoma" pitchFamily="34" charset="0"/>
              </a:rPr>
              <a:t>2</a:t>
            </a:r>
            <a:r>
              <a:rPr lang="es-ES" sz="1100" dirty="0">
                <a:solidFill>
                  <a:srgbClr val="002060"/>
                </a:solidFill>
                <a:ea typeface="Tahoma" pitchFamily="34" charset="0"/>
                <a:cs typeface="Tahoma" pitchFamily="34" charset="0"/>
              </a:rPr>
              <a:t>.</a:t>
            </a:r>
          </a:p>
          <a:p>
            <a:pPr algn="just"/>
            <a:r>
              <a:rPr lang="es-ES" sz="1100" baseline="30000" dirty="0">
                <a:solidFill>
                  <a:srgbClr val="002060"/>
                </a:solidFill>
                <a:ea typeface="Tahoma" pitchFamily="34" charset="0"/>
                <a:cs typeface="Tahoma" pitchFamily="34" charset="0"/>
              </a:rPr>
              <a:t>1 </a:t>
            </a:r>
            <a:r>
              <a:rPr lang="es-ES" sz="1100" dirty="0">
                <a:solidFill>
                  <a:srgbClr val="002060"/>
                </a:solidFill>
                <a:ea typeface="Tahoma" pitchFamily="34" charset="0"/>
                <a:cs typeface="Tahoma" pitchFamily="34" charset="0"/>
              </a:rPr>
              <a:t>Complejo Hospitalario Universitario de Cáceres.  </a:t>
            </a:r>
            <a:r>
              <a:rPr lang="es-ES" sz="1100" baseline="30000" dirty="0">
                <a:solidFill>
                  <a:srgbClr val="002060"/>
                </a:solidFill>
                <a:ea typeface="Tahoma" pitchFamily="34" charset="0"/>
                <a:cs typeface="Tahoma" pitchFamily="34" charset="0"/>
              </a:rPr>
              <a:t>2</a:t>
            </a:r>
            <a:r>
              <a:rPr lang="es-ES" sz="1100" dirty="0">
                <a:solidFill>
                  <a:srgbClr val="002060"/>
                </a:solidFill>
                <a:ea typeface="Tahoma" pitchFamily="34" charset="0"/>
                <a:cs typeface="Tahoma" pitchFamily="34" charset="0"/>
              </a:rPr>
              <a:t> CIBERES</a:t>
            </a:r>
          </a:p>
        </p:txBody>
      </p:sp>
      <p:sp>
        <p:nvSpPr>
          <p:cNvPr id="6" name="5 Rectángulo"/>
          <p:cNvSpPr/>
          <p:nvPr/>
        </p:nvSpPr>
        <p:spPr>
          <a:xfrm>
            <a:off x="214282" y="1840746"/>
            <a:ext cx="8637961" cy="1231070"/>
          </a:xfrm>
          <a:prstGeom prst="rect">
            <a:avLst/>
          </a:prstGeom>
        </p:spPr>
        <p:txBody>
          <a:bodyPr wrap="square" lIns="91403" tIns="45702" rIns="91403" bIns="45702">
            <a:spAutoFit/>
          </a:bodyPr>
          <a:lstStyle/>
          <a:p>
            <a:pPr algn="just"/>
            <a:r>
              <a:rPr lang="es-ES" b="1" dirty="0">
                <a:solidFill>
                  <a:srgbClr val="002060"/>
                </a:solidFill>
                <a:latin typeface="Tahoma" pitchFamily="34" charset="0"/>
                <a:ea typeface="Tahoma" pitchFamily="34" charset="0"/>
                <a:cs typeface="Tahoma" pitchFamily="34" charset="0"/>
              </a:rPr>
              <a:t>INTRODUCCIÓN/OBJETIVO</a:t>
            </a:r>
          </a:p>
          <a:p>
            <a:pPr algn="just"/>
            <a:r>
              <a:rPr lang="es-ES" sz="1400" dirty="0">
                <a:solidFill>
                  <a:srgbClr val="002060"/>
                </a:solidFill>
                <a:ea typeface="Tahoma" pitchFamily="34" charset="0"/>
                <a:cs typeface="Tahoma" pitchFamily="34" charset="0"/>
              </a:rPr>
              <a:t>El estado nutricional influye en la calidad de vida y pronóstico de los pacientes (p.) con EPOC. Las agudizaciones de EPOC se correlacionan igualmente con un peor pronóstico de supervivencia y empeoramiento de su calidad de vida.</a:t>
            </a:r>
          </a:p>
          <a:p>
            <a:pPr marL="285636" indent="-285636" algn="just">
              <a:buFont typeface="Wingdings" pitchFamily="2" charset="2"/>
              <a:buChar char="Ø"/>
            </a:pPr>
            <a:r>
              <a:rPr lang="es-ES" sz="1400" dirty="0">
                <a:solidFill>
                  <a:srgbClr val="002060"/>
                </a:solidFill>
                <a:ea typeface="Tahoma" pitchFamily="34" charset="0"/>
                <a:cs typeface="Tahoma" pitchFamily="34" charset="0"/>
              </a:rPr>
              <a:t>Comparar el estado nutricional del p. con EPOC según el antecedente de hospitalización por agudización grave en el año previo.</a:t>
            </a:r>
          </a:p>
        </p:txBody>
      </p:sp>
      <p:sp>
        <p:nvSpPr>
          <p:cNvPr id="3" name="2 CuadroTexto"/>
          <p:cNvSpPr txBox="1"/>
          <p:nvPr/>
        </p:nvSpPr>
        <p:spPr>
          <a:xfrm>
            <a:off x="253019" y="3214396"/>
            <a:ext cx="8637961" cy="1661957"/>
          </a:xfrm>
          <a:prstGeom prst="rect">
            <a:avLst/>
          </a:prstGeom>
          <a:noFill/>
        </p:spPr>
        <p:txBody>
          <a:bodyPr wrap="square" lIns="91403" tIns="45702" rIns="91403" bIns="45702" rtlCol="0">
            <a:spAutoFit/>
          </a:bodyPr>
          <a:lstStyle/>
          <a:p>
            <a:pPr algn="just"/>
            <a:r>
              <a:rPr lang="es-ES" b="1" dirty="0">
                <a:solidFill>
                  <a:srgbClr val="002060"/>
                </a:solidFill>
                <a:latin typeface="Tahoma" pitchFamily="34" charset="0"/>
                <a:ea typeface="Tahoma" pitchFamily="34" charset="0"/>
                <a:cs typeface="Tahoma" pitchFamily="34" charset="0"/>
              </a:rPr>
              <a:t>MATERIAL Y MÉTODO</a:t>
            </a:r>
          </a:p>
          <a:p>
            <a:pPr algn="just"/>
            <a:r>
              <a:rPr lang="es-ES" sz="1400" dirty="0">
                <a:solidFill>
                  <a:srgbClr val="002060"/>
                </a:solidFill>
              </a:rPr>
              <a:t>Estudio prospectivo de 2 meses de duración (15 </a:t>
            </a:r>
            <a:r>
              <a:rPr lang="es-ES" sz="1400" dirty="0" err="1">
                <a:solidFill>
                  <a:srgbClr val="002060"/>
                </a:solidFill>
              </a:rPr>
              <a:t>Sep</a:t>
            </a:r>
            <a:r>
              <a:rPr lang="es-ES" sz="1400" dirty="0">
                <a:solidFill>
                  <a:srgbClr val="002060"/>
                </a:solidFill>
              </a:rPr>
              <a:t> - 15 </a:t>
            </a:r>
            <a:r>
              <a:rPr lang="es-ES" sz="1400" dirty="0">
                <a:solidFill>
                  <a:srgbClr val="002060"/>
                </a:solidFill>
              </a:rPr>
              <a:t>Nov 2019) con p. EPOC de nuestras consultas, clasificados según si habían o no presentado agudización grave con hospitalización en el año previo.</a:t>
            </a:r>
          </a:p>
          <a:p>
            <a:pPr marL="285636" indent="-285636" algn="just">
              <a:buFont typeface="Wingdings" pitchFamily="2" charset="2"/>
              <a:buChar char="§"/>
            </a:pPr>
            <a:r>
              <a:rPr lang="es-ES" sz="1400" dirty="0">
                <a:solidFill>
                  <a:srgbClr val="002060"/>
                </a:solidFill>
              </a:rPr>
              <a:t>Valoración nutricional: test de </a:t>
            </a:r>
            <a:r>
              <a:rPr lang="es-ES" sz="1400" dirty="0" err="1">
                <a:solidFill>
                  <a:srgbClr val="002060"/>
                </a:solidFill>
              </a:rPr>
              <a:t>bioimpedancia</a:t>
            </a:r>
            <a:r>
              <a:rPr lang="es-ES" sz="1400" dirty="0">
                <a:solidFill>
                  <a:srgbClr val="002060"/>
                </a:solidFill>
              </a:rPr>
              <a:t> y cuestionarios de riesgo de desnutrición (MNA a p. &gt;65 años, MUST a p. &lt;65 años).</a:t>
            </a:r>
          </a:p>
          <a:p>
            <a:pPr marL="285636" indent="-285636" algn="just">
              <a:buFont typeface="Wingdings" pitchFamily="2" charset="2"/>
              <a:buChar char="§"/>
            </a:pPr>
            <a:r>
              <a:rPr lang="es-ES" sz="1400" dirty="0">
                <a:solidFill>
                  <a:srgbClr val="002060"/>
                </a:solidFill>
              </a:rPr>
              <a:t>Datos epidemiológicos, clínicos, analíticos, </a:t>
            </a:r>
            <a:r>
              <a:rPr lang="es-ES" sz="1400" dirty="0" err="1">
                <a:solidFill>
                  <a:srgbClr val="002060"/>
                </a:solidFill>
              </a:rPr>
              <a:t>espirométricos</a:t>
            </a:r>
            <a:r>
              <a:rPr lang="es-ES" sz="1400" dirty="0">
                <a:solidFill>
                  <a:srgbClr val="002060"/>
                </a:solidFill>
              </a:rPr>
              <a:t> y antropométricos de su historia clínica. </a:t>
            </a:r>
          </a:p>
          <a:p>
            <a:pPr algn="just"/>
            <a:r>
              <a:rPr lang="es-ES" sz="1400" dirty="0">
                <a:solidFill>
                  <a:srgbClr val="002060"/>
                </a:solidFill>
              </a:rPr>
              <a:t>Base de datos creada al efecto. Análisis con programa informático PASW </a:t>
            </a:r>
            <a:r>
              <a:rPr lang="es-ES" sz="1400" dirty="0" err="1">
                <a:solidFill>
                  <a:srgbClr val="002060"/>
                </a:solidFill>
              </a:rPr>
              <a:t>Statistics</a:t>
            </a:r>
            <a:r>
              <a:rPr lang="es-ES" sz="1400" dirty="0">
                <a:solidFill>
                  <a:srgbClr val="002060"/>
                </a:solidFill>
              </a:rPr>
              <a:t> 18.</a:t>
            </a:r>
          </a:p>
        </p:txBody>
      </p:sp>
    </p:spTree>
    <p:extLst>
      <p:ext uri="{BB962C8B-B14F-4D97-AF65-F5344CB8AC3E}">
        <p14:creationId xmlns:p14="http://schemas.microsoft.com/office/powerpoint/2010/main" xmlns="" val="3154158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81036" y="124233"/>
            <a:ext cx="8350029" cy="369296"/>
          </a:xfrm>
          <a:prstGeom prst="rect">
            <a:avLst/>
          </a:prstGeom>
          <a:noFill/>
        </p:spPr>
        <p:txBody>
          <a:bodyPr wrap="square" lIns="91403" tIns="45702" rIns="91403" bIns="45702" rtlCol="0">
            <a:spAutoFit/>
          </a:bodyPr>
          <a:lstStyle/>
          <a:p>
            <a:r>
              <a:rPr lang="es-ES" b="1" dirty="0">
                <a:solidFill>
                  <a:srgbClr val="002060"/>
                </a:solidFill>
                <a:latin typeface="Tahoma" pitchFamily="34" charset="0"/>
                <a:ea typeface="Tahoma" pitchFamily="34" charset="0"/>
                <a:cs typeface="Tahoma" pitchFamily="34" charset="0"/>
              </a:rPr>
              <a:t>RESULTADOS</a:t>
            </a:r>
            <a:endParaRPr lang="es-ES" sz="3200" b="1" dirty="0">
              <a:solidFill>
                <a:srgbClr val="002060"/>
              </a:solidFill>
              <a:latin typeface="Tahoma" pitchFamily="34" charset="0"/>
              <a:ea typeface="Tahoma" pitchFamily="34" charset="0"/>
              <a:cs typeface="Tahoma" pitchFamily="34" charset="0"/>
            </a:endParaRPr>
          </a:p>
        </p:txBody>
      </p:sp>
      <p:sp>
        <p:nvSpPr>
          <p:cNvPr id="5" name="4 CuadroTexto"/>
          <p:cNvSpPr txBox="1"/>
          <p:nvPr/>
        </p:nvSpPr>
        <p:spPr>
          <a:xfrm>
            <a:off x="181036" y="3985016"/>
            <a:ext cx="8781927" cy="1015626"/>
          </a:xfrm>
          <a:prstGeom prst="rect">
            <a:avLst/>
          </a:prstGeom>
          <a:noFill/>
        </p:spPr>
        <p:txBody>
          <a:bodyPr wrap="square" lIns="91403" tIns="45702" rIns="91403" bIns="45702" rtlCol="0">
            <a:spAutoFit/>
          </a:bodyPr>
          <a:lstStyle/>
          <a:p>
            <a:r>
              <a:rPr lang="es-ES" b="1" dirty="0">
                <a:solidFill>
                  <a:srgbClr val="002060"/>
                </a:solidFill>
                <a:latin typeface="Tahoma" pitchFamily="34" charset="0"/>
                <a:ea typeface="Tahoma" pitchFamily="34" charset="0"/>
                <a:cs typeface="Tahoma" pitchFamily="34" charset="0"/>
              </a:rPr>
              <a:t>CONCLUSIÓN</a:t>
            </a:r>
            <a:endParaRPr lang="es-ES" sz="1200" b="1" dirty="0">
              <a:solidFill>
                <a:srgbClr val="002060"/>
              </a:solidFill>
              <a:latin typeface="Tahoma" pitchFamily="34" charset="0"/>
              <a:ea typeface="Tahoma" pitchFamily="34" charset="0"/>
              <a:cs typeface="Tahoma" pitchFamily="34" charset="0"/>
            </a:endParaRPr>
          </a:p>
          <a:p>
            <a:pPr algn="just"/>
            <a:r>
              <a:rPr lang="es-ES" sz="1400" dirty="0">
                <a:solidFill>
                  <a:srgbClr val="002060"/>
                </a:solidFill>
              </a:rPr>
              <a:t>No observamos diferencias en el perfil nutricional de nuestros p. EPOC con antecedente de agudización grave. El perfil del p. EPOC con agudización grave en nuestro medio corresponde a varón de edad avanzada, </a:t>
            </a:r>
            <a:r>
              <a:rPr lang="es-ES" sz="1400" dirty="0" err="1">
                <a:solidFill>
                  <a:srgbClr val="002060"/>
                </a:solidFill>
              </a:rPr>
              <a:t>exfumador</a:t>
            </a:r>
            <a:r>
              <a:rPr lang="es-ES" sz="1400" dirty="0">
                <a:solidFill>
                  <a:srgbClr val="002060"/>
                </a:solidFill>
              </a:rPr>
              <a:t>, con % de masa grasa alta, ITM y MB elevados, obstrucción al flujo aéreo severa y antecedente de agudizaciones.</a:t>
            </a:r>
          </a:p>
        </p:txBody>
      </p:sp>
      <p:graphicFrame>
        <p:nvGraphicFramePr>
          <p:cNvPr id="2" name="1 Tabla"/>
          <p:cNvGraphicFramePr>
            <a:graphicFrameLocks noGrp="1"/>
          </p:cNvGraphicFramePr>
          <p:nvPr>
            <p:extLst>
              <p:ext uri="{D42A27DB-BD31-4B8C-83A1-F6EECF244321}">
                <p14:modId xmlns:p14="http://schemas.microsoft.com/office/powerpoint/2010/main" xmlns="" val="3863042781"/>
              </p:ext>
            </p:extLst>
          </p:nvPr>
        </p:nvGraphicFramePr>
        <p:xfrm>
          <a:off x="325002" y="556149"/>
          <a:ext cx="4534929" cy="2956308"/>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1578163">
                  <a:extLst>
                    <a:ext uri="{9D8B030D-6E8A-4147-A177-3AD203B41FA5}">
                      <a16:colId xmlns:a16="http://schemas.microsoft.com/office/drawing/2014/main" xmlns="" val="20000"/>
                    </a:ext>
                  </a:extLst>
                </a:gridCol>
                <a:gridCol w="1076438">
                  <a:extLst>
                    <a:ext uri="{9D8B030D-6E8A-4147-A177-3AD203B41FA5}">
                      <a16:colId xmlns:a16="http://schemas.microsoft.com/office/drawing/2014/main" xmlns="" val="20001"/>
                    </a:ext>
                  </a:extLst>
                </a:gridCol>
                <a:gridCol w="1088515">
                  <a:extLst>
                    <a:ext uri="{9D8B030D-6E8A-4147-A177-3AD203B41FA5}">
                      <a16:colId xmlns:a16="http://schemas.microsoft.com/office/drawing/2014/main" xmlns="" val="20002"/>
                    </a:ext>
                  </a:extLst>
                </a:gridCol>
                <a:gridCol w="791813">
                  <a:extLst>
                    <a:ext uri="{9D8B030D-6E8A-4147-A177-3AD203B41FA5}">
                      <a16:colId xmlns:a16="http://schemas.microsoft.com/office/drawing/2014/main" xmlns="" val="20003"/>
                    </a:ext>
                  </a:extLst>
                </a:gridCol>
              </a:tblGrid>
              <a:tr h="518000">
                <a:tc>
                  <a:txBody>
                    <a:bodyPr/>
                    <a:lstStyle/>
                    <a:p>
                      <a:pPr algn="ctr"/>
                      <a:r>
                        <a:rPr lang="es-ES" sz="1400" dirty="0"/>
                        <a:t>Total</a:t>
                      </a:r>
                      <a:r>
                        <a:rPr lang="es-ES" sz="1400" baseline="0" dirty="0"/>
                        <a:t>:75 p.</a:t>
                      </a:r>
                      <a:endParaRPr lang="es-ES" sz="1400" dirty="0"/>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s-ES" sz="1400" dirty="0"/>
                        <a:t>Grupo</a:t>
                      </a:r>
                      <a:r>
                        <a:rPr lang="es-ES" sz="1400" baseline="0" dirty="0"/>
                        <a:t> 1* (</a:t>
                      </a:r>
                      <a:r>
                        <a:rPr lang="es-ES" sz="1400" dirty="0"/>
                        <a:t>33%)</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s-ES" sz="1400" baseline="0" dirty="0"/>
                        <a:t>Grupo 2* (67%)</a:t>
                      </a:r>
                      <a:endParaRPr lang="es-ES" sz="1400" dirty="0"/>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s-ES" sz="1400" dirty="0"/>
                        <a:t>Sig.</a:t>
                      </a:r>
                      <a:r>
                        <a:rPr lang="es-ES" sz="1400" baseline="0" dirty="0"/>
                        <a:t> </a:t>
                      </a:r>
                      <a:r>
                        <a:rPr lang="es-ES" sz="1400" baseline="0" dirty="0" err="1"/>
                        <a:t>Est</a:t>
                      </a:r>
                      <a:r>
                        <a:rPr lang="es-ES" sz="1400" baseline="0" dirty="0"/>
                        <a:t>.</a:t>
                      </a:r>
                      <a:endParaRPr lang="es-ES" sz="1400" dirty="0"/>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xmlns="" val="10000"/>
                  </a:ext>
                </a:extLst>
              </a:tr>
              <a:tr h="304706">
                <a:tc>
                  <a:txBody>
                    <a:bodyPr/>
                    <a:lstStyle/>
                    <a:p>
                      <a:r>
                        <a:rPr lang="es-ES" sz="1400" b="1" dirty="0">
                          <a:solidFill>
                            <a:srgbClr val="002060"/>
                          </a:solidFill>
                        </a:rPr>
                        <a:t>Sexo (%)</a:t>
                      </a:r>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 V 84/M 16</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 V 88/M 12</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p=0,63</a:t>
                      </a:r>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extLst>
                  <a:ext uri="{0D108BD9-81ED-4DB2-BD59-A6C34878D82A}">
                    <a16:rowId xmlns:a16="http://schemas.microsoft.com/office/drawing/2014/main" xmlns="" val="10001"/>
                  </a:ext>
                </a:extLst>
              </a:tr>
              <a:tr h="304706">
                <a:tc>
                  <a:txBody>
                    <a:bodyPr/>
                    <a:lstStyle/>
                    <a:p>
                      <a:r>
                        <a:rPr lang="es-ES" sz="1400" b="1" dirty="0">
                          <a:solidFill>
                            <a:srgbClr val="002060"/>
                          </a:solidFill>
                        </a:rPr>
                        <a:t>Edad media (años)</a:t>
                      </a:r>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400" dirty="0">
                          <a:solidFill>
                            <a:srgbClr val="002060"/>
                          </a:solidFill>
                        </a:rPr>
                        <a:t>71</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400" dirty="0">
                          <a:solidFill>
                            <a:srgbClr val="002060"/>
                          </a:solidFill>
                        </a:rPr>
                        <a:t>68</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p=0,16</a:t>
                      </a:r>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04706">
                <a:tc>
                  <a:txBody>
                    <a:bodyPr/>
                    <a:lstStyle/>
                    <a:p>
                      <a:r>
                        <a:rPr lang="es-ES" sz="1400" b="1" dirty="0">
                          <a:solidFill>
                            <a:srgbClr val="002060"/>
                          </a:solidFill>
                        </a:rPr>
                        <a:t>IPA medio</a:t>
                      </a:r>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70</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54</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p=0,06</a:t>
                      </a:r>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extLst>
                  <a:ext uri="{0D108BD9-81ED-4DB2-BD59-A6C34878D82A}">
                    <a16:rowId xmlns:a16="http://schemas.microsoft.com/office/drawing/2014/main" xmlns="" val="10003"/>
                  </a:ext>
                </a:extLst>
              </a:tr>
              <a:tr h="304706">
                <a:tc>
                  <a:txBody>
                    <a:bodyPr/>
                    <a:lstStyle/>
                    <a:p>
                      <a:r>
                        <a:rPr lang="es-ES" sz="1400" b="1" dirty="0">
                          <a:solidFill>
                            <a:srgbClr val="002060"/>
                          </a:solidFill>
                        </a:rPr>
                        <a:t>Tabaquismo (%)</a:t>
                      </a:r>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400" dirty="0">
                          <a:solidFill>
                            <a:srgbClr val="002060"/>
                          </a:solidFill>
                        </a:rPr>
                        <a:t>EF 84/F 16</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400" dirty="0">
                          <a:solidFill>
                            <a:srgbClr val="002060"/>
                          </a:solidFill>
                        </a:rPr>
                        <a:t>EF 68/F 32</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400" dirty="0">
                          <a:solidFill>
                            <a:srgbClr val="002060"/>
                          </a:solidFill>
                        </a:rPr>
                        <a:t>p=0,23</a:t>
                      </a:r>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04706">
                <a:tc>
                  <a:txBody>
                    <a:bodyPr/>
                    <a:lstStyle/>
                    <a:p>
                      <a:r>
                        <a:rPr lang="es-ES" sz="1400" b="1" dirty="0">
                          <a:solidFill>
                            <a:srgbClr val="002060"/>
                          </a:solidFill>
                        </a:rPr>
                        <a:t>FRCV (%)</a:t>
                      </a:r>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S</a:t>
                      </a:r>
                      <a:r>
                        <a:rPr lang="es-ES" sz="1400" baseline="0" dirty="0">
                          <a:solidFill>
                            <a:srgbClr val="002060"/>
                          </a:solidFill>
                        </a:rPr>
                        <a:t> 80/N 20</a:t>
                      </a:r>
                      <a:endParaRPr lang="es-ES" sz="1400" dirty="0">
                        <a:solidFill>
                          <a:srgbClr val="002060"/>
                        </a:solidFill>
                      </a:endParaRP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S</a:t>
                      </a:r>
                      <a:r>
                        <a:rPr lang="es-ES" sz="1400" baseline="0" dirty="0">
                          <a:solidFill>
                            <a:srgbClr val="002060"/>
                          </a:solidFill>
                        </a:rPr>
                        <a:t> 62/N 38</a:t>
                      </a:r>
                      <a:endParaRPr lang="es-ES" sz="1400" dirty="0">
                        <a:solidFill>
                          <a:srgbClr val="002060"/>
                        </a:solidFill>
                      </a:endParaRP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p=0,18</a:t>
                      </a:r>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extLst>
                  <a:ext uri="{0D108BD9-81ED-4DB2-BD59-A6C34878D82A}">
                    <a16:rowId xmlns:a16="http://schemas.microsoft.com/office/drawing/2014/main" xmlns="" val="10005"/>
                  </a:ext>
                </a:extLst>
              </a:tr>
              <a:tr h="304706">
                <a:tc>
                  <a:txBody>
                    <a:bodyPr/>
                    <a:lstStyle/>
                    <a:p>
                      <a:r>
                        <a:rPr lang="es-ES" sz="1400" b="1" dirty="0">
                          <a:solidFill>
                            <a:srgbClr val="002060"/>
                          </a:solidFill>
                        </a:rPr>
                        <a:t>FEV1</a:t>
                      </a:r>
                      <a:r>
                        <a:rPr lang="es-ES" sz="1400" b="1" baseline="0" dirty="0">
                          <a:solidFill>
                            <a:srgbClr val="002060"/>
                          </a:solidFill>
                        </a:rPr>
                        <a:t> medio (%)</a:t>
                      </a:r>
                      <a:endParaRPr lang="es-ES" sz="1400" b="1" dirty="0">
                        <a:solidFill>
                          <a:srgbClr val="002060"/>
                        </a:solidFill>
                      </a:endParaRPr>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s-ES" sz="1400" dirty="0">
                          <a:solidFill>
                            <a:srgbClr val="002060"/>
                          </a:solidFill>
                        </a:rPr>
                        <a:t>46,66</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s-ES" sz="1400" dirty="0">
                          <a:solidFill>
                            <a:srgbClr val="002060"/>
                          </a:solidFill>
                        </a:rPr>
                        <a:t>56,5</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s-ES" sz="1400" b="1" dirty="0">
                          <a:solidFill>
                            <a:srgbClr val="002060"/>
                          </a:solidFill>
                        </a:rPr>
                        <a:t>p=0,00</a:t>
                      </a:r>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304706">
                <a:tc>
                  <a:txBody>
                    <a:bodyPr/>
                    <a:lstStyle/>
                    <a:p>
                      <a:r>
                        <a:rPr lang="es-ES" sz="1400" b="1" dirty="0">
                          <a:solidFill>
                            <a:srgbClr val="002060"/>
                          </a:solidFill>
                        </a:rPr>
                        <a:t>Nº agudización</a:t>
                      </a:r>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1,56</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0,44</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algn="ctr"/>
                      <a:r>
                        <a:rPr lang="es-ES" sz="1400" b="1" dirty="0">
                          <a:solidFill>
                            <a:srgbClr val="002060"/>
                          </a:solidFill>
                        </a:rPr>
                        <a:t>p=0,00</a:t>
                      </a:r>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E48F"/>
                    </a:solidFill>
                  </a:tcPr>
                </a:tc>
                <a:extLst>
                  <a:ext uri="{0D108BD9-81ED-4DB2-BD59-A6C34878D82A}">
                    <a16:rowId xmlns:a16="http://schemas.microsoft.com/office/drawing/2014/main" xmlns="" val="10007"/>
                  </a:ext>
                </a:extLst>
              </a:tr>
              <a:tr h="304706">
                <a:tc>
                  <a:txBody>
                    <a:bodyPr/>
                    <a:lstStyle/>
                    <a:p>
                      <a:r>
                        <a:rPr lang="es-ES" sz="1400" b="1" dirty="0">
                          <a:solidFill>
                            <a:srgbClr val="002060"/>
                          </a:solidFill>
                        </a:rPr>
                        <a:t>IMC medio</a:t>
                      </a:r>
                    </a:p>
                  </a:txBody>
                  <a:tcPr marL="91408" marR="91408" marT="45706" marB="45706">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400" dirty="0">
                          <a:solidFill>
                            <a:srgbClr val="002060"/>
                          </a:solidFill>
                        </a:rPr>
                        <a:t>27,1</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400" dirty="0">
                          <a:solidFill>
                            <a:srgbClr val="002060"/>
                          </a:solidFill>
                        </a:rPr>
                        <a:t>26,5</a:t>
                      </a:r>
                    </a:p>
                  </a:txBody>
                  <a:tcPr marL="91408" marR="91408" marT="45706" marB="4570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p=0,64</a:t>
                      </a:r>
                    </a:p>
                  </a:txBody>
                  <a:tcPr marL="91408" marR="91408" marT="45706" marB="45706">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bl>
          </a:graphicData>
        </a:graphic>
      </p:graphicFrame>
      <p:sp>
        <p:nvSpPr>
          <p:cNvPr id="3" name="2 CuadroTexto"/>
          <p:cNvSpPr txBox="1"/>
          <p:nvPr/>
        </p:nvSpPr>
        <p:spPr>
          <a:xfrm>
            <a:off x="109055" y="3533979"/>
            <a:ext cx="5110794" cy="261529"/>
          </a:xfrm>
          <a:prstGeom prst="rect">
            <a:avLst/>
          </a:prstGeom>
          <a:noFill/>
        </p:spPr>
        <p:txBody>
          <a:bodyPr wrap="square" lIns="91403" tIns="45702" rIns="91403" bIns="45702" rtlCol="0">
            <a:spAutoFit/>
          </a:bodyPr>
          <a:lstStyle/>
          <a:p>
            <a:r>
              <a:rPr lang="es-ES" sz="1100" dirty="0">
                <a:solidFill>
                  <a:srgbClr val="002060"/>
                </a:solidFill>
              </a:rPr>
              <a:t>*Grupo 1: Agudización grave año previo. Grupo 2: No agudización grave año previo</a:t>
            </a:r>
          </a:p>
        </p:txBody>
      </p:sp>
      <p:graphicFrame>
        <p:nvGraphicFramePr>
          <p:cNvPr id="6" name="5 Tabla"/>
          <p:cNvGraphicFramePr>
            <a:graphicFrameLocks noGrp="1"/>
          </p:cNvGraphicFramePr>
          <p:nvPr>
            <p:extLst>
              <p:ext uri="{D42A27DB-BD31-4B8C-83A1-F6EECF244321}">
                <p14:modId xmlns:p14="http://schemas.microsoft.com/office/powerpoint/2010/main" xmlns="" val="465279145"/>
              </p:ext>
            </p:extLst>
          </p:nvPr>
        </p:nvGraphicFramePr>
        <p:xfrm>
          <a:off x="5003898" y="124235"/>
          <a:ext cx="3959065" cy="3954890"/>
        </p:xfrm>
        <a:graphic>
          <a:graphicData uri="http://schemas.openxmlformats.org/drawingml/2006/table">
            <a:tbl>
              <a:tblPr firstRow="1" bandRow="1">
                <a:effectLst>
                  <a:outerShdw blurRad="50800" dist="38100" dir="10800000" algn="r" rotWithShape="0">
                    <a:prstClr val="black">
                      <a:alpha val="40000"/>
                    </a:prstClr>
                  </a:outerShdw>
                </a:effectLst>
                <a:tableStyleId>{5C22544A-7EE6-4342-B048-85BDC9FD1C3A}</a:tableStyleId>
              </a:tblPr>
              <a:tblGrid>
                <a:gridCol w="1511643">
                  <a:extLst>
                    <a:ext uri="{9D8B030D-6E8A-4147-A177-3AD203B41FA5}">
                      <a16:colId xmlns:a16="http://schemas.microsoft.com/office/drawing/2014/main" xmlns="" val="20000"/>
                    </a:ext>
                  </a:extLst>
                </a:gridCol>
                <a:gridCol w="863796">
                  <a:extLst>
                    <a:ext uri="{9D8B030D-6E8A-4147-A177-3AD203B41FA5}">
                      <a16:colId xmlns:a16="http://schemas.microsoft.com/office/drawing/2014/main" xmlns="" val="20001"/>
                    </a:ext>
                  </a:extLst>
                </a:gridCol>
                <a:gridCol w="863796">
                  <a:extLst>
                    <a:ext uri="{9D8B030D-6E8A-4147-A177-3AD203B41FA5}">
                      <a16:colId xmlns:a16="http://schemas.microsoft.com/office/drawing/2014/main" xmlns="" val="20002"/>
                    </a:ext>
                  </a:extLst>
                </a:gridCol>
                <a:gridCol w="719830">
                  <a:extLst>
                    <a:ext uri="{9D8B030D-6E8A-4147-A177-3AD203B41FA5}">
                      <a16:colId xmlns:a16="http://schemas.microsoft.com/office/drawing/2014/main" xmlns="" val="20003"/>
                    </a:ext>
                  </a:extLst>
                </a:gridCol>
              </a:tblGrid>
              <a:tr h="304706">
                <a:tc>
                  <a:txBody>
                    <a:bodyPr/>
                    <a:lstStyle/>
                    <a:p>
                      <a:pPr algn="ctr"/>
                      <a:r>
                        <a:rPr lang="es-ES" sz="1400" b="1" dirty="0"/>
                        <a:t>Total</a:t>
                      </a:r>
                      <a:r>
                        <a:rPr lang="es-ES" sz="1400" b="1" baseline="0" dirty="0"/>
                        <a:t>:75 p.</a:t>
                      </a:r>
                      <a:endParaRPr lang="es-ES" sz="1400" b="1" dirty="0"/>
                    </a:p>
                  </a:txBody>
                  <a:tcPr marL="91408" marR="91408" marT="45706" marB="45706">
                    <a:lnL w="12700" cap="flat" cmpd="sng" algn="ctr">
                      <a:solidFill>
                        <a:srgbClr val="002060"/>
                      </a:solidFill>
                      <a:prstDash val="solid"/>
                      <a:round/>
                      <a:headEnd type="none" w="med" len="med"/>
                      <a:tailEnd type="none" w="med" len="med"/>
                    </a:lnL>
                    <a:lnR w="12700" cmpd="sng">
                      <a:noFill/>
                    </a:lnR>
                    <a:lnT w="12700" cap="flat" cmpd="sng" algn="ctr">
                      <a:solidFill>
                        <a:srgbClr val="002060"/>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FFC000"/>
                    </a:solidFill>
                  </a:tcPr>
                </a:tc>
                <a:tc>
                  <a:txBody>
                    <a:bodyPr/>
                    <a:lstStyle/>
                    <a:p>
                      <a:pPr algn="ctr"/>
                      <a:r>
                        <a:rPr lang="es-ES" sz="1400" dirty="0"/>
                        <a:t>Grupo</a:t>
                      </a:r>
                      <a:r>
                        <a:rPr lang="es-ES" sz="1400" baseline="0" dirty="0"/>
                        <a:t> 1</a:t>
                      </a:r>
                      <a:endParaRPr lang="es-ES" sz="1400" dirty="0"/>
                    </a:p>
                  </a:txBody>
                  <a:tcPr marL="91408" marR="91408" marT="45706" marB="45706">
                    <a:lnL w="12700" cmpd="sng">
                      <a:noFill/>
                    </a:lnL>
                    <a:lnR w="12700" cmpd="sng">
                      <a:noFill/>
                    </a:lnR>
                    <a:lnT w="12700" cap="flat" cmpd="sng" algn="ctr">
                      <a:solidFill>
                        <a:srgbClr val="002060"/>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FFC000"/>
                    </a:solidFill>
                  </a:tcPr>
                </a:tc>
                <a:tc>
                  <a:txBody>
                    <a:bodyPr/>
                    <a:lstStyle/>
                    <a:p>
                      <a:pPr algn="ctr"/>
                      <a:r>
                        <a:rPr lang="es-ES" sz="1400" baseline="0" dirty="0"/>
                        <a:t>Grupo 2 </a:t>
                      </a:r>
                      <a:endParaRPr lang="es-ES" sz="1400" dirty="0"/>
                    </a:p>
                  </a:txBody>
                  <a:tcPr marL="91408" marR="91408" marT="45706" marB="45706">
                    <a:lnL w="12700" cmpd="sng">
                      <a:noFill/>
                    </a:lnL>
                    <a:lnR w="12700" cmpd="sng">
                      <a:noFill/>
                    </a:lnR>
                    <a:lnT w="12700" cap="flat" cmpd="sng" algn="ctr">
                      <a:solidFill>
                        <a:srgbClr val="002060"/>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FFC000"/>
                    </a:solidFill>
                  </a:tcPr>
                </a:tc>
                <a:tc>
                  <a:txBody>
                    <a:bodyPr/>
                    <a:lstStyle/>
                    <a:p>
                      <a:pPr algn="ctr"/>
                      <a:r>
                        <a:rPr lang="es-ES" sz="1400" dirty="0" err="1"/>
                        <a:t>Sig.</a:t>
                      </a:r>
                      <a:r>
                        <a:rPr lang="es-ES" sz="1400" baseline="0" dirty="0" err="1"/>
                        <a:t>est</a:t>
                      </a:r>
                      <a:r>
                        <a:rPr lang="es-ES" sz="1400" baseline="0" dirty="0"/>
                        <a:t>.</a:t>
                      </a:r>
                      <a:endParaRPr lang="es-ES" sz="1400" dirty="0"/>
                    </a:p>
                  </a:txBody>
                  <a:tcPr marL="91408" marR="91408" marT="45706" marB="45706">
                    <a:lnL w="12700" cmpd="sng">
                      <a:no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xmlns="" val="10000"/>
                  </a:ext>
                </a:extLst>
              </a:tr>
              <a:tr h="541326">
                <a:tc>
                  <a:txBody>
                    <a:bodyPr/>
                    <a:lstStyle/>
                    <a:p>
                      <a:r>
                        <a:rPr lang="es-ES" sz="1400" b="1" dirty="0">
                          <a:solidFill>
                            <a:srgbClr val="002060"/>
                          </a:solidFill>
                        </a:rPr>
                        <a:t>Í. mineralización</a:t>
                      </a:r>
                      <a:r>
                        <a:rPr lang="es-ES" sz="1400" b="1" baseline="0" dirty="0">
                          <a:solidFill>
                            <a:srgbClr val="002060"/>
                          </a:solidFill>
                        </a:rPr>
                        <a:t> ósea medio</a:t>
                      </a:r>
                      <a:endParaRPr lang="es-ES" sz="1400" b="1" dirty="0">
                        <a:solidFill>
                          <a:srgbClr val="002060"/>
                        </a:solidFill>
                      </a:endParaRPr>
                    </a:p>
                  </a:txBody>
                  <a:tcPr marL="91408" marR="91408" marT="45706" marB="45706">
                    <a:lnL w="12700" cap="flat" cmpd="sng" algn="ctr">
                      <a:solidFill>
                        <a:srgbClr val="002060"/>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2,7</a:t>
                      </a:r>
                    </a:p>
                  </a:txBody>
                  <a:tcPr marL="91408" marR="91408" marT="45706" marB="45706">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2,6</a:t>
                      </a:r>
                    </a:p>
                  </a:txBody>
                  <a:tcPr marL="91408" marR="91408" marT="45706" marB="45706">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p=0,61</a:t>
                      </a:r>
                    </a:p>
                  </a:txBody>
                  <a:tcPr marL="91408" marR="91408" marT="45706" marB="45706">
                    <a:lnL w="12700" cmpd="sng">
                      <a:noFill/>
                    </a:lnL>
                    <a:lnR w="12700" cap="flat" cmpd="sng" algn="ctr">
                      <a:solidFill>
                        <a:srgbClr val="002060"/>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E48F"/>
                    </a:solidFill>
                  </a:tcPr>
                </a:tc>
                <a:extLst>
                  <a:ext uri="{0D108BD9-81ED-4DB2-BD59-A6C34878D82A}">
                    <a16:rowId xmlns:a16="http://schemas.microsoft.com/office/drawing/2014/main" xmlns="" val="10001"/>
                  </a:ext>
                </a:extLst>
              </a:tr>
              <a:tr h="518000">
                <a:tc>
                  <a:txBody>
                    <a:bodyPr/>
                    <a:lstStyle/>
                    <a:p>
                      <a:r>
                        <a:rPr lang="es-ES" sz="1400" b="1" dirty="0">
                          <a:solidFill>
                            <a:srgbClr val="002060"/>
                          </a:solidFill>
                        </a:rPr>
                        <a:t>% Masa grasa medio</a:t>
                      </a:r>
                    </a:p>
                  </a:txBody>
                  <a:tcPr marL="91408" marR="91408" marT="45706" marB="45706">
                    <a:lnL w="12700" cap="flat" cmpd="sng" algn="ctr">
                      <a:solidFill>
                        <a:srgbClr val="00206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ES" sz="1400" dirty="0">
                          <a:solidFill>
                            <a:srgbClr val="002060"/>
                          </a:solidFill>
                        </a:rPr>
                        <a:t>27,5</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ES" sz="1400" dirty="0">
                          <a:solidFill>
                            <a:srgbClr val="002060"/>
                          </a:solidFill>
                        </a:rPr>
                        <a:t>27</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p=0,82</a:t>
                      </a:r>
                    </a:p>
                  </a:txBody>
                  <a:tcPr marL="91408" marR="91408" marT="45706" marB="45706">
                    <a:lnL w="12700" cmpd="sng">
                      <a:noFill/>
                    </a:lnL>
                    <a:lnR w="12700" cap="flat" cmpd="sng" algn="ctr">
                      <a:solidFill>
                        <a:srgbClr val="00206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518000">
                <a:tc>
                  <a:txBody>
                    <a:bodyPr/>
                    <a:lstStyle/>
                    <a:p>
                      <a:r>
                        <a:rPr lang="es-ES" sz="1400" b="1" dirty="0">
                          <a:solidFill>
                            <a:srgbClr val="002060"/>
                          </a:solidFill>
                        </a:rPr>
                        <a:t>Í.</a:t>
                      </a:r>
                      <a:r>
                        <a:rPr lang="es-ES" sz="1400" b="1" baseline="0" dirty="0">
                          <a:solidFill>
                            <a:srgbClr val="002060"/>
                          </a:solidFill>
                        </a:rPr>
                        <a:t> masa visceral medio</a:t>
                      </a:r>
                      <a:endParaRPr lang="es-ES" sz="1400" b="1" dirty="0">
                        <a:solidFill>
                          <a:srgbClr val="002060"/>
                        </a:solidFill>
                      </a:endParaRPr>
                    </a:p>
                  </a:txBody>
                  <a:tcPr marL="91408" marR="91408" marT="45706" marB="45706">
                    <a:lnL w="12700" cap="flat" cmpd="sng" algn="ctr">
                      <a:solidFill>
                        <a:srgbClr val="00206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14,5</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14,1</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p=0,72</a:t>
                      </a:r>
                    </a:p>
                  </a:txBody>
                  <a:tcPr marL="91408" marR="91408" marT="45706" marB="45706">
                    <a:lnL w="12700" cmpd="sng">
                      <a:noFill/>
                    </a:lnL>
                    <a:lnR w="12700" cap="flat" cmpd="sng" algn="ctr">
                      <a:solidFill>
                        <a:srgbClr val="00206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E48F"/>
                    </a:solidFill>
                  </a:tcPr>
                </a:tc>
                <a:extLst>
                  <a:ext uri="{0D108BD9-81ED-4DB2-BD59-A6C34878D82A}">
                    <a16:rowId xmlns:a16="http://schemas.microsoft.com/office/drawing/2014/main" xmlns="" val="10003"/>
                  </a:ext>
                </a:extLst>
              </a:tr>
              <a:tr h="518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1" dirty="0">
                          <a:solidFill>
                            <a:srgbClr val="002060"/>
                          </a:solidFill>
                        </a:rPr>
                        <a:t>Í.</a:t>
                      </a:r>
                      <a:r>
                        <a:rPr lang="es-ES" sz="1400" b="1" baseline="0" dirty="0">
                          <a:solidFill>
                            <a:srgbClr val="002060"/>
                          </a:solidFill>
                        </a:rPr>
                        <a:t> masa muscular medio</a:t>
                      </a:r>
                      <a:endParaRPr lang="es-ES" sz="1400" b="1" dirty="0">
                        <a:solidFill>
                          <a:srgbClr val="002060"/>
                        </a:solidFill>
                      </a:endParaRPr>
                    </a:p>
                  </a:txBody>
                  <a:tcPr marL="91408" marR="91408" marT="45706" marB="45706">
                    <a:lnL w="12700" cap="flat" cmpd="sng" algn="ctr">
                      <a:solidFill>
                        <a:srgbClr val="00206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ES" sz="1400" dirty="0">
                          <a:solidFill>
                            <a:srgbClr val="002060"/>
                          </a:solidFill>
                        </a:rPr>
                        <a:t>13,4</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ES" sz="1400" dirty="0">
                          <a:solidFill>
                            <a:srgbClr val="002060"/>
                          </a:solidFill>
                        </a:rPr>
                        <a:t>12,1</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p=0,20</a:t>
                      </a:r>
                    </a:p>
                  </a:txBody>
                  <a:tcPr marL="91408" marR="91408" marT="45706" marB="45706">
                    <a:lnL w="12700" cmpd="sng">
                      <a:noFill/>
                    </a:lnL>
                    <a:lnR w="12700" cap="flat" cmpd="sng" algn="ctr">
                      <a:solidFill>
                        <a:srgbClr val="00206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518000">
                <a:tc>
                  <a:txBody>
                    <a:bodyPr/>
                    <a:lstStyle/>
                    <a:p>
                      <a:r>
                        <a:rPr lang="es-ES" sz="1400" b="1" dirty="0">
                          <a:solidFill>
                            <a:srgbClr val="002060"/>
                          </a:solidFill>
                        </a:rPr>
                        <a:t>Í. tasa metabólica ITM (%)</a:t>
                      </a:r>
                    </a:p>
                  </a:txBody>
                  <a:tcPr marL="91408" marR="91408" marT="45706" marB="45706">
                    <a:lnL w="12700" cap="flat" cmpd="sng" algn="ctr">
                      <a:solidFill>
                        <a:srgbClr val="00206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E48F"/>
                    </a:solidFill>
                  </a:tcPr>
                </a:tc>
                <a:tc>
                  <a:txBody>
                    <a:bodyPr/>
                    <a:lstStyle/>
                    <a:p>
                      <a:pPr algn="ctr"/>
                      <a:r>
                        <a:rPr lang="es-ES" sz="1400" dirty="0">
                          <a:solidFill>
                            <a:srgbClr val="002060"/>
                          </a:solidFill>
                        </a:rPr>
                        <a:t>B 20/M 8/ A 72</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B 4/M 30/ A 66</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b="0" dirty="0">
                          <a:solidFill>
                            <a:srgbClr val="002060"/>
                          </a:solidFill>
                        </a:rPr>
                        <a:t>p=0,06</a:t>
                      </a:r>
                    </a:p>
                  </a:txBody>
                  <a:tcPr marL="91408" marR="91408" marT="45706" marB="45706">
                    <a:lnL w="12700" cmpd="sng">
                      <a:noFill/>
                    </a:lnL>
                    <a:lnR w="12700" cap="flat" cmpd="sng" algn="ctr">
                      <a:solidFill>
                        <a:srgbClr val="00206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E48F"/>
                    </a:solidFill>
                  </a:tcPr>
                </a:tc>
                <a:extLst>
                  <a:ext uri="{0D108BD9-81ED-4DB2-BD59-A6C34878D82A}">
                    <a16:rowId xmlns:a16="http://schemas.microsoft.com/office/drawing/2014/main" xmlns="" val="10005"/>
                  </a:ext>
                </a:extLst>
              </a:tr>
              <a:tr h="518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1" dirty="0">
                          <a:solidFill>
                            <a:srgbClr val="002060"/>
                          </a:solidFill>
                        </a:rPr>
                        <a:t>Metabolismo basal MB (%)</a:t>
                      </a:r>
                    </a:p>
                  </a:txBody>
                  <a:tcPr marL="91408" marR="91408" marT="45706" marB="45706">
                    <a:lnL w="12700" cap="flat" cmpd="sng" algn="ctr">
                      <a:solidFill>
                        <a:srgbClr val="00206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B 0/N 32/ A 68</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B</a:t>
                      </a:r>
                      <a:r>
                        <a:rPr lang="es-ES" sz="1400" baseline="0" dirty="0">
                          <a:solidFill>
                            <a:srgbClr val="002060"/>
                          </a:solidFill>
                        </a:rPr>
                        <a:t> </a:t>
                      </a:r>
                      <a:r>
                        <a:rPr lang="es-ES" sz="1400" dirty="0">
                          <a:solidFill>
                            <a:srgbClr val="002060"/>
                          </a:solidFill>
                        </a:rPr>
                        <a:t>2/N 28/ A 70</a:t>
                      </a:r>
                    </a:p>
                  </a:txBody>
                  <a:tcPr marL="91408" marR="91408" marT="45706" marB="4570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p=0,74</a:t>
                      </a:r>
                    </a:p>
                  </a:txBody>
                  <a:tcPr marL="91408" marR="91408" marT="45706" marB="45706">
                    <a:lnL w="12700" cmpd="sng">
                      <a:noFill/>
                    </a:lnL>
                    <a:lnR w="12700" cap="flat" cmpd="sng" algn="ctr">
                      <a:solidFill>
                        <a:srgbClr val="00206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518000">
                <a:tc>
                  <a:txBody>
                    <a:bodyPr/>
                    <a:lstStyle/>
                    <a:p>
                      <a:r>
                        <a:rPr lang="es-ES" sz="1400" b="1" dirty="0">
                          <a:solidFill>
                            <a:srgbClr val="002060"/>
                          </a:solidFill>
                        </a:rPr>
                        <a:t>Riesgo</a:t>
                      </a:r>
                      <a:r>
                        <a:rPr lang="es-ES" sz="1400" b="1" baseline="0" dirty="0">
                          <a:solidFill>
                            <a:srgbClr val="002060"/>
                          </a:solidFill>
                        </a:rPr>
                        <a:t> de desnutrición (%)</a:t>
                      </a:r>
                      <a:endParaRPr lang="es-ES" sz="1400" b="1" dirty="0">
                        <a:solidFill>
                          <a:srgbClr val="002060"/>
                        </a:solidFill>
                      </a:endParaRPr>
                    </a:p>
                  </a:txBody>
                  <a:tcPr marL="91408" marR="91408" marT="45706" marB="45706">
                    <a:lnL w="12700" cap="flat" cmpd="sng" algn="ctr">
                      <a:solidFill>
                        <a:srgbClr val="002060"/>
                      </a:solidFill>
                      <a:prstDash val="solid"/>
                      <a:round/>
                      <a:headEnd type="none" w="med" len="med"/>
                      <a:tailEnd type="none" w="med" len="med"/>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B 68/M 24/ A 8</a:t>
                      </a:r>
                    </a:p>
                  </a:txBody>
                  <a:tcPr marL="91408" marR="91408" marT="45706" marB="45706">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B 88/M</a:t>
                      </a:r>
                      <a:r>
                        <a:rPr lang="es-ES" sz="1400" baseline="0" dirty="0">
                          <a:solidFill>
                            <a:srgbClr val="002060"/>
                          </a:solidFill>
                        </a:rPr>
                        <a:t> </a:t>
                      </a:r>
                      <a:r>
                        <a:rPr lang="es-ES" sz="1400" dirty="0">
                          <a:solidFill>
                            <a:srgbClr val="002060"/>
                          </a:solidFill>
                        </a:rPr>
                        <a:t>10/ A 2</a:t>
                      </a:r>
                    </a:p>
                  </a:txBody>
                  <a:tcPr marL="91408" marR="91408" marT="45706" marB="45706">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E48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400" dirty="0">
                          <a:solidFill>
                            <a:srgbClr val="002060"/>
                          </a:solidFill>
                        </a:rPr>
                        <a:t>p=0,1</a:t>
                      </a:r>
                    </a:p>
                  </a:txBody>
                  <a:tcPr marL="91408" marR="91408" marT="45706" marB="45706">
                    <a:lnL w="12700" cmpd="sng">
                      <a:noFill/>
                    </a:lnL>
                    <a:lnR w="12700" cap="flat" cmpd="sng" algn="ctr">
                      <a:solidFill>
                        <a:srgbClr val="002060"/>
                      </a:solidFill>
                      <a:prstDash val="solid"/>
                      <a:round/>
                      <a:headEnd type="none" w="med" len="med"/>
                      <a:tailEnd type="none" w="med" len="med"/>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E48F"/>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xmlns="" val="144712498"/>
      </p:ext>
    </p:extLst>
  </p:cSld>
  <p:clrMapOvr>
    <a:masterClrMapping/>
  </p:clrMapOvr>
</p:sld>
</file>

<file path=ppt/theme/theme1.xml><?xml version="1.0" encoding="utf-8"?>
<a:theme xmlns:a="http://schemas.openxmlformats.org/drawingml/2006/main" name="Tema de Office">
  <a:themeElements>
    <a:clrScheme name="Personalizado 1">
      <a:dk1>
        <a:srgbClr val="000000"/>
      </a:dk1>
      <a:lt1>
        <a:srgbClr val="FFFFFF"/>
      </a:lt1>
      <a:dk2>
        <a:srgbClr val="E27175"/>
      </a:dk2>
      <a:lt2>
        <a:srgbClr val="E05A5F"/>
      </a:lt2>
      <a:accent1>
        <a:srgbClr val="BD262B"/>
      </a:accent1>
      <a:accent2>
        <a:srgbClr val="9C1D22"/>
      </a:accent2>
      <a:accent3>
        <a:srgbClr val="FF0000"/>
      </a:accent3>
      <a:accent4>
        <a:srgbClr val="D63137"/>
      </a:accent4>
      <a:accent5>
        <a:srgbClr val="9C1D22"/>
      </a:accent5>
      <a:accent6>
        <a:srgbClr val="E05A5F"/>
      </a:accent6>
      <a:hlink>
        <a:srgbClr val="D1282E"/>
      </a:hlink>
      <a:folHlink>
        <a:srgbClr val="D1282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6078</TotalTime>
  <Words>803</Words>
  <Application>Microsoft Office PowerPoint</Application>
  <PresentationFormat>Presentación en pantalla (16:9)</PresentationFormat>
  <Paragraphs>112</Paragraphs>
  <Slides>2</Slides>
  <Notes>2</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LUNA</cp:lastModifiedBy>
  <cp:revision>41</cp:revision>
  <dcterms:created xsi:type="dcterms:W3CDTF">2020-02-17T20:06:06Z</dcterms:created>
  <dcterms:modified xsi:type="dcterms:W3CDTF">2020-06-02T09:19:16Z</dcterms:modified>
</cp:coreProperties>
</file>