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1B903"/>
    <a:srgbClr val="FFFF66"/>
    <a:srgbClr val="FFCC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90285-B29F-4A3E-96A7-F38690B01C22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CE6947-6107-43A9-819D-B0A0F0AEEEFB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64B4E-EEB4-4E67-8FB1-E00123C25084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E11AB5-B96B-47FE-8FAA-025992437522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EA139-C38E-4264-9EB8-E304BA0AFE71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A01EF7-66C5-4223-A62B-DA4921B39E4D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8D8925-EB88-4C31-906C-0CD8F7E301D1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00C84-582B-4344-9465-1D153A81E3E0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7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D03EB-25D1-47ED-9FEF-7DDF85B5AA24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8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2E3329-57FA-45EF-B0CD-8B4201DA892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C047B7-C82A-46AE-8548-464CCEA07566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4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66BB75-8F86-46E6-B020-7243247DC33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8C31BC-8141-4786-8B8A-08163242669F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3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22C013-A07A-4E32-8A07-A9AD7DFD3B8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991FAE-7862-4AE9-A209-13E8827CF3B1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10D3B-072E-4AE2-89D8-B0F8C3431F33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073CFE-9FF1-454D-A366-073F9153F28E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6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AF1B27-C11E-44EB-8D2E-DD8E2EB589DD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483627-153E-468F-A5E8-1F486473AFAF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CC9279-44C3-46E1-A975-181A43C321F5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_tradnl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51599D-5247-4B15-A4A4-F4491D6BC05A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31ABB-05E2-4185-ACA5-DBDFE7B3FE88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título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Clic para editar título</a:t>
            </a:r>
            <a:endParaRPr lang="es-ES" altLang="es-ES" smtClean="0"/>
          </a:p>
        </p:txBody>
      </p:sp>
      <p:sp>
        <p:nvSpPr>
          <p:cNvPr id="1027" name="Marcador de texto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_tradnl" altLang="es-ES" smtClean="0"/>
              <a:t>Haga clic para modificar el estilo de texto del patrón</a:t>
            </a:r>
          </a:p>
          <a:p>
            <a:pPr lvl="1"/>
            <a:r>
              <a:rPr lang="es-ES_tradnl" altLang="es-ES" smtClean="0"/>
              <a:t>Segundo nivel</a:t>
            </a:r>
          </a:p>
          <a:p>
            <a:pPr lvl="2"/>
            <a:r>
              <a:rPr lang="es-ES_tradnl" altLang="es-ES" smtClean="0"/>
              <a:t>Tercer nivel</a:t>
            </a:r>
          </a:p>
          <a:p>
            <a:pPr lvl="3"/>
            <a:r>
              <a:rPr lang="es-ES_tradnl" altLang="es-ES" smtClean="0"/>
              <a:t>Cuarto nivel</a:t>
            </a:r>
          </a:p>
          <a:p>
            <a:pPr lvl="4"/>
            <a:r>
              <a:rPr lang="es-ES_tradnl" altLang="es-ES" smtClean="0"/>
              <a:t>Quinto nivel</a:t>
            </a:r>
            <a:endParaRPr lang="es-ES" altLang="es-ES" smtClean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94BA62E-1C1B-48C0-B05F-1BF9D6CCA54A}" type="datetimeFigureOut">
              <a:rPr lang="es-ES" altLang="es-ES"/>
              <a:pPr>
                <a:defRPr/>
              </a:pPr>
              <a:t>02/06/2020</a:t>
            </a:fld>
            <a:endParaRPr lang="es-ES" alt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9D4AF3F3-FEF8-49A2-8869-2E0A91B43B23}" type="slidenum">
              <a:rPr lang="es-ES" altLang="es-ES"/>
              <a:pPr/>
              <a:t>‹Nº›</a:t>
            </a:fld>
            <a:endParaRPr lang="es-ES" alt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anose="020B0600070205080204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anose="020B0600070205080204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e_Microsoft_Office_Excel1.xls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Gr_fico_de_Microsoft_Office_Excel2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oleObject" Target="../embeddings/Gr_fico_de_Microsoft_Office_Excel4.xls"/><Relationship Id="rId4" Type="http://schemas.openxmlformats.org/officeDocument/2006/relationships/oleObject" Target="../embeddings/Gr_fico_de_Microsoft_Office_Excel3.xls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Gráfico 18"/>
          <p:cNvGraphicFramePr>
            <a:graphicFrameLocks/>
          </p:cNvGraphicFramePr>
          <p:nvPr/>
        </p:nvGraphicFramePr>
        <p:xfrm>
          <a:off x="6276975" y="1700213"/>
          <a:ext cx="3430588" cy="2708275"/>
        </p:xfrm>
        <a:graphic>
          <a:graphicData uri="http://schemas.openxmlformats.org/presentationml/2006/ole">
            <p:oleObj spid="_x0000_s2050" r:id="rId3" imgW="3425669" imgH="2706400" progId="Excel.Chart.8">
              <p:embed/>
            </p:oleObj>
          </a:graphicData>
        </a:graphic>
      </p:graphicFrame>
      <p:sp>
        <p:nvSpPr>
          <p:cNvPr id="2051" name="Título 3"/>
          <p:cNvSpPr>
            <a:spLocks noGrp="1"/>
          </p:cNvSpPr>
          <p:nvPr>
            <p:ph type="ctrTitle"/>
          </p:nvPr>
        </p:nvSpPr>
        <p:spPr>
          <a:xfrm>
            <a:off x="1073150" y="-50800"/>
            <a:ext cx="8012113" cy="1279525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es-ES" altLang="es-ES" sz="2100" smtClean="0">
                <a:latin typeface="Tahoma" pitchFamily="34" charset="0"/>
                <a:cs typeface="Tahoma" pitchFamily="34" charset="0"/>
              </a:rPr>
              <a:t>CARACTERÍSTICAS DE LOS PACIENTES INGRESADOS QUE RECIBEN VENTILACIÓN MECÁNICA NO INVASIVA EN EL HOSPITAL INFANTA ELENA (HUELVA)</a:t>
            </a:r>
          </a:p>
        </p:txBody>
      </p:sp>
      <p:sp>
        <p:nvSpPr>
          <p:cNvPr id="2052" name="Subtítulo 4"/>
          <p:cNvSpPr>
            <a:spLocks noGrp="1"/>
          </p:cNvSpPr>
          <p:nvPr>
            <p:ph type="subTitle" idx="1"/>
          </p:nvPr>
        </p:nvSpPr>
        <p:spPr>
          <a:xfrm>
            <a:off x="1528763" y="1152525"/>
            <a:ext cx="7159625" cy="639763"/>
          </a:xfrm>
        </p:spPr>
        <p:txBody>
          <a:bodyPr/>
          <a:lstStyle/>
          <a:p>
            <a:pPr eaLnBrk="1" hangingPunct="1"/>
            <a:r>
              <a:rPr lang="es-ES_tradnl" altLang="es-ES" sz="1300" smtClean="0">
                <a:solidFill>
                  <a:srgbClr val="898989"/>
                </a:solidFill>
              </a:rPr>
              <a:t>María Gloria Rojano Rivero, María Carrero Morera, Ángela González Suárez, Sindy Berenice Cedeño, Ana Fulgencio Delgado. Hospital Infanta Elena (Huelva).</a:t>
            </a:r>
          </a:p>
          <a:p>
            <a:pPr eaLnBrk="1" hangingPunct="1"/>
            <a:endParaRPr lang="es-ES" altLang="es-ES" sz="1300" smtClean="0">
              <a:solidFill>
                <a:srgbClr val="898989"/>
              </a:solidFill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29" y="40964"/>
            <a:ext cx="1193701" cy="16692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Rectángulo 11"/>
          <p:cNvSpPr/>
          <p:nvPr/>
        </p:nvSpPr>
        <p:spPr>
          <a:xfrm>
            <a:off x="163513" y="1692275"/>
            <a:ext cx="1430337" cy="409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accent4">
                    <a:lumMod val="75000"/>
                  </a:schemeClr>
                </a:solidFill>
                <a:latin typeface="Tahoma"/>
                <a:ea typeface="+mn-ea"/>
                <a:cs typeface="Tahoma"/>
              </a:rPr>
              <a:t>OBJETIVO</a:t>
            </a:r>
          </a:p>
        </p:txBody>
      </p:sp>
      <p:sp>
        <p:nvSpPr>
          <p:cNvPr id="13" name="Proceso alternativo 12"/>
          <p:cNvSpPr/>
          <p:nvPr/>
        </p:nvSpPr>
        <p:spPr>
          <a:xfrm>
            <a:off x="100013" y="3816350"/>
            <a:ext cx="3925887" cy="1231900"/>
          </a:xfrm>
          <a:prstGeom prst="flowChartAlternateProcess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dirty="0">
                <a:solidFill>
                  <a:srgbClr val="000000"/>
                </a:solidFill>
                <a:latin typeface="Tahoma"/>
                <a:cs typeface="Tahoma"/>
              </a:rPr>
              <a:t>Estudio descriptivo y retrospectivo con 112 pacientes ingresados en 03/2018 - 10/2019 en HIE que precisaron VMNI.</a:t>
            </a:r>
            <a:endParaRPr lang="es-ES" b="1" dirty="0">
              <a:solidFill>
                <a:srgbClr val="000000"/>
              </a:solidFill>
              <a:latin typeface="Tahoma"/>
              <a:cs typeface="Tahoma"/>
            </a:endParaRPr>
          </a:p>
        </p:txBody>
      </p:sp>
      <p:sp>
        <p:nvSpPr>
          <p:cNvPr id="2056" name="Rectángulo 13"/>
          <p:cNvSpPr>
            <a:spLocks noChangeArrowheads="1"/>
          </p:cNvSpPr>
          <p:nvPr/>
        </p:nvSpPr>
        <p:spPr bwMode="auto">
          <a:xfrm>
            <a:off x="150813" y="3429000"/>
            <a:ext cx="4094162" cy="40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10000"/>
              </a:lnSpc>
            </a:pPr>
            <a:r>
              <a:rPr lang="es-ES" altLang="es-ES" sz="1900" b="1">
                <a:solidFill>
                  <a:srgbClr val="604A7B"/>
                </a:solidFill>
                <a:latin typeface="Tahoma" pitchFamily="34" charset="0"/>
                <a:cs typeface="Tahoma" pitchFamily="34" charset="0"/>
              </a:rPr>
              <a:t>MATERIAL Y MÉTODOS</a:t>
            </a:r>
          </a:p>
        </p:txBody>
      </p:sp>
      <p:sp>
        <p:nvSpPr>
          <p:cNvPr id="15" name="Proceso alternativo 14"/>
          <p:cNvSpPr/>
          <p:nvPr/>
        </p:nvSpPr>
        <p:spPr>
          <a:xfrm>
            <a:off x="100013" y="2070100"/>
            <a:ext cx="3925887" cy="1268413"/>
          </a:xfrm>
          <a:prstGeom prst="flowChartAlternateProcess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10000"/>
              </a:lnSpc>
              <a:defRPr/>
            </a:pPr>
            <a:r>
              <a:rPr lang="es-ES_tradnl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Analizar características y comorbilidades de pacientes ingresados que requirieron VMNI y determinar principales causas.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4186238" y="1693863"/>
            <a:ext cx="1827212" cy="409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accent4">
                    <a:lumMod val="75000"/>
                  </a:schemeClr>
                </a:solidFill>
                <a:latin typeface="Tahoma"/>
                <a:ea typeface="+mn-ea"/>
                <a:cs typeface="Tahoma"/>
              </a:rPr>
              <a:t>RESULTADOS</a:t>
            </a:r>
          </a:p>
        </p:txBody>
      </p:sp>
      <p:sp>
        <p:nvSpPr>
          <p:cNvPr id="21" name="CuadroTexto 20"/>
          <p:cNvSpPr txBox="1"/>
          <p:nvPr/>
        </p:nvSpPr>
        <p:spPr>
          <a:xfrm>
            <a:off x="4227513" y="2070100"/>
            <a:ext cx="2171700" cy="646113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none">
            <a:spAutoFit/>
          </a:bodyPr>
          <a:lstStyle>
            <a:lvl1pPr marL="184150" indent="-1841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Edad media 73.7</a:t>
            </a:r>
          </a:p>
          <a:p>
            <a:pPr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altLang="es-ES" sz="1800">
                <a:solidFill>
                  <a:srgbClr val="000000"/>
                </a:solidFill>
              </a:rPr>
              <a:t>♂:</a:t>
            </a: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45%; </a:t>
            </a:r>
            <a:r>
              <a:rPr lang="es-ES" altLang="es-ES" sz="1800"/>
              <a:t>♀: </a:t>
            </a: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55%</a:t>
            </a:r>
          </a:p>
        </p:txBody>
      </p:sp>
      <p:sp>
        <p:nvSpPr>
          <p:cNvPr id="23" name="Proceso alternativo 22"/>
          <p:cNvSpPr/>
          <p:nvPr/>
        </p:nvSpPr>
        <p:spPr>
          <a:xfrm>
            <a:off x="6481225" y="2076264"/>
            <a:ext cx="2556000" cy="2376000"/>
          </a:xfrm>
          <a:prstGeom prst="flowChartAlternateProcess">
            <a:avLst/>
          </a:prstGeom>
          <a:noFill/>
          <a:ln>
            <a:solidFill>
              <a:schemeClr val="accent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24" name="CuadroTexto 23"/>
          <p:cNvSpPr txBox="1"/>
          <p:nvPr/>
        </p:nvSpPr>
        <p:spPr>
          <a:xfrm>
            <a:off x="4230688" y="2824163"/>
            <a:ext cx="2171700" cy="132343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184150" indent="-184150" algn="just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" sz="1600" dirty="0">
                <a:solidFill>
                  <a:srgbClr val="000000"/>
                </a:solidFill>
                <a:latin typeface="Tahoma"/>
                <a:cs typeface="Tahoma"/>
              </a:rPr>
              <a:t>RCP: 59,8%</a:t>
            </a:r>
          </a:p>
          <a:p>
            <a:pPr marL="184150" indent="-184150" algn="just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" sz="1600" dirty="0" err="1">
                <a:solidFill>
                  <a:srgbClr val="000000"/>
                </a:solidFill>
                <a:latin typeface="Tahoma"/>
                <a:cs typeface="Tahoma"/>
              </a:rPr>
              <a:t>VMNI</a:t>
            </a:r>
            <a:r>
              <a:rPr lang="es-ES" sz="1600" baseline="-25000" dirty="0" err="1">
                <a:solidFill>
                  <a:srgbClr val="000000"/>
                </a:solidFill>
                <a:latin typeface="Tahoma"/>
                <a:cs typeface="Tahoma"/>
              </a:rPr>
              <a:t>Domic</a:t>
            </a:r>
            <a:r>
              <a:rPr lang="es-ES" sz="1600" baseline="-25000" dirty="0">
                <a:solidFill>
                  <a:srgbClr val="000000"/>
                </a:solidFill>
                <a:latin typeface="Tahoma"/>
                <a:cs typeface="Tahoma"/>
              </a:rPr>
              <a:t>.:</a:t>
            </a:r>
            <a:r>
              <a:rPr lang="es-ES" sz="1600" dirty="0">
                <a:solidFill>
                  <a:srgbClr val="000000"/>
                </a:solidFill>
                <a:latin typeface="Tahoma"/>
                <a:cs typeface="Tahoma"/>
              </a:rPr>
              <a:t> 12,5%</a:t>
            </a:r>
          </a:p>
          <a:p>
            <a:pPr marL="184150" indent="-184150" algn="just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" sz="1600" dirty="0" err="1">
                <a:solidFill>
                  <a:srgbClr val="000000"/>
                </a:solidFill>
                <a:latin typeface="Tahoma"/>
                <a:cs typeface="Tahoma"/>
              </a:rPr>
              <a:t>VMNI</a:t>
            </a:r>
            <a:r>
              <a:rPr lang="es-ES" sz="1600" baseline="-25000" dirty="0" err="1">
                <a:solidFill>
                  <a:srgbClr val="000000"/>
                </a:solidFill>
                <a:latin typeface="Tahoma"/>
                <a:cs typeface="Tahoma"/>
              </a:rPr>
              <a:t>Previa</a:t>
            </a:r>
            <a:r>
              <a:rPr lang="es-ES" sz="1600" baseline="-25000" dirty="0">
                <a:solidFill>
                  <a:srgbClr val="000000"/>
                </a:solidFill>
                <a:latin typeface="Tahoma"/>
                <a:cs typeface="Tahoma"/>
              </a:rPr>
              <a:t>:</a:t>
            </a:r>
            <a:r>
              <a:rPr lang="es-ES" sz="1600" dirty="0">
                <a:solidFill>
                  <a:srgbClr val="000000"/>
                </a:solidFill>
                <a:latin typeface="Tahoma"/>
                <a:cs typeface="Tahoma"/>
              </a:rPr>
              <a:t> 56,2% (OBS: 34,8% - UCI: 8,9%)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6516688" y="4678363"/>
            <a:ext cx="2171700" cy="36988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184150" indent="-184150" algn="just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" dirty="0">
                <a:solidFill>
                  <a:srgbClr val="000000"/>
                </a:solidFill>
                <a:latin typeface="Tahoma"/>
                <a:cs typeface="Tahoma"/>
              </a:rPr>
              <a:t>APACHE II: 16,9</a:t>
            </a:r>
          </a:p>
        </p:txBody>
      </p:sp>
      <p:sp>
        <p:nvSpPr>
          <p:cNvPr id="25" name="CuadroTexto 24"/>
          <p:cNvSpPr txBox="1"/>
          <p:nvPr/>
        </p:nvSpPr>
        <p:spPr>
          <a:xfrm>
            <a:off x="4227513" y="4402138"/>
            <a:ext cx="2171700" cy="64611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184150" indent="-184150" algn="just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" dirty="0">
                <a:solidFill>
                  <a:srgbClr val="000000"/>
                </a:solidFill>
                <a:latin typeface="Tahoma"/>
                <a:cs typeface="Tahoma"/>
              </a:rPr>
              <a:t>T </a:t>
            </a:r>
            <a:r>
              <a:rPr lang="es-ES" dirty="0" err="1">
                <a:solidFill>
                  <a:srgbClr val="000000"/>
                </a:solidFill>
                <a:latin typeface="Tahoma"/>
                <a:cs typeface="Tahoma"/>
              </a:rPr>
              <a:t>ventilac</a:t>
            </a:r>
            <a:r>
              <a:rPr lang="es-ES" dirty="0">
                <a:solidFill>
                  <a:srgbClr val="000000"/>
                </a:solidFill>
                <a:latin typeface="Tahoma"/>
                <a:cs typeface="Tahoma"/>
              </a:rPr>
              <a:t>.: 6,8 d.</a:t>
            </a:r>
          </a:p>
          <a:p>
            <a:pPr marL="184150" indent="-184150" algn="just" eaLnBrk="1" fontAlgn="auto" hangingPunct="1">
              <a:spcBef>
                <a:spcPts val="0"/>
              </a:spcBef>
              <a:spcAft>
                <a:spcPts val="0"/>
              </a:spcAft>
              <a:buFont typeface="Arial"/>
              <a:buChar char="•"/>
              <a:defRPr/>
            </a:pPr>
            <a:r>
              <a:rPr lang="es-ES" dirty="0">
                <a:solidFill>
                  <a:srgbClr val="000000"/>
                </a:solidFill>
                <a:latin typeface="Tahoma"/>
                <a:cs typeface="Tahoma"/>
              </a:rPr>
              <a:t>T ingreso: 12 d.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Gráfico 4"/>
          <p:cNvGraphicFramePr>
            <a:graphicFrameLocks/>
          </p:cNvGraphicFramePr>
          <p:nvPr/>
        </p:nvGraphicFramePr>
        <p:xfrm>
          <a:off x="-214313" y="-26988"/>
          <a:ext cx="4618038" cy="2417763"/>
        </p:xfrm>
        <a:graphic>
          <a:graphicData uri="http://schemas.openxmlformats.org/presentationml/2006/ole">
            <p:oleObj spid="_x0000_s3074" r:id="rId3" imgW="4614291" imgH="2413816" progId="Excel.Chart.8">
              <p:embed/>
            </p:oleObj>
          </a:graphicData>
        </a:graphic>
      </p:graphicFrame>
      <p:graphicFrame>
        <p:nvGraphicFramePr>
          <p:cNvPr id="3075" name="Gráfico 13"/>
          <p:cNvGraphicFramePr>
            <a:graphicFrameLocks/>
          </p:cNvGraphicFramePr>
          <p:nvPr/>
        </p:nvGraphicFramePr>
        <p:xfrm>
          <a:off x="-246063" y="1884363"/>
          <a:ext cx="4916488" cy="2282825"/>
        </p:xfrm>
        <a:graphic>
          <a:graphicData uri="http://schemas.openxmlformats.org/presentationml/2006/ole">
            <p:oleObj spid="_x0000_s3075" r:id="rId4" imgW="4912970" imgH="2285811" progId="Excel.Chart.8">
              <p:embed/>
            </p:oleObj>
          </a:graphicData>
        </a:graphic>
      </p:graphicFrame>
      <p:sp>
        <p:nvSpPr>
          <p:cNvPr id="12" name="Proceso alternativo 11"/>
          <p:cNvSpPr/>
          <p:nvPr/>
        </p:nvSpPr>
        <p:spPr>
          <a:xfrm>
            <a:off x="102417" y="113087"/>
            <a:ext cx="3974104" cy="1816480"/>
          </a:xfrm>
          <a:prstGeom prst="flowChartAlternateProcess">
            <a:avLst/>
          </a:prstGeom>
          <a:noFill/>
          <a:ln>
            <a:solidFill>
              <a:schemeClr val="accent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graphicFrame>
        <p:nvGraphicFramePr>
          <p:cNvPr id="3079" name="Gráfico 5"/>
          <p:cNvGraphicFramePr>
            <a:graphicFrameLocks/>
          </p:cNvGraphicFramePr>
          <p:nvPr/>
        </p:nvGraphicFramePr>
        <p:xfrm>
          <a:off x="3565525" y="150813"/>
          <a:ext cx="6215063" cy="2214562"/>
        </p:xfrm>
        <a:graphic>
          <a:graphicData uri="http://schemas.openxmlformats.org/presentationml/2006/ole">
            <p:oleObj spid="_x0000_s3079" r:id="rId5" imgW="6217406" imgH="2212665" progId="Excel.Chart.8">
              <p:embed/>
            </p:oleObj>
          </a:graphicData>
        </a:graphic>
      </p:graphicFrame>
      <p:sp>
        <p:nvSpPr>
          <p:cNvPr id="13" name="Proceso alternativo 12"/>
          <p:cNvSpPr/>
          <p:nvPr/>
        </p:nvSpPr>
        <p:spPr>
          <a:xfrm>
            <a:off x="4250641" y="108811"/>
            <a:ext cx="4793493" cy="2123709"/>
          </a:xfrm>
          <a:prstGeom prst="flowChartAlternateProcess">
            <a:avLst/>
          </a:prstGeom>
          <a:noFill/>
          <a:ln>
            <a:solidFill>
              <a:schemeClr val="accent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5" name="Proceso alternativo 14"/>
          <p:cNvSpPr/>
          <p:nvPr/>
        </p:nvSpPr>
        <p:spPr>
          <a:xfrm>
            <a:off x="102417" y="2037943"/>
            <a:ext cx="4068000" cy="1966280"/>
          </a:xfrm>
          <a:prstGeom prst="flowChartAlternateProcess">
            <a:avLst/>
          </a:prstGeom>
          <a:noFill/>
          <a:ln>
            <a:solidFill>
              <a:schemeClr val="accent4"/>
            </a:solidFill>
          </a:ln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3086" name="CuadroTexto 15"/>
          <p:cNvSpPr txBox="1">
            <a:spLocks noChangeArrowheads="1"/>
          </p:cNvSpPr>
          <p:nvPr/>
        </p:nvSpPr>
        <p:spPr bwMode="auto">
          <a:xfrm>
            <a:off x="3165475" y="92075"/>
            <a:ext cx="784225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s-ES" altLang="es-ES" sz="2000">
                <a:solidFill>
                  <a:srgbClr val="604A7B"/>
                </a:solidFill>
                <a:latin typeface="Tahoma" pitchFamily="34" charset="0"/>
                <a:cs typeface="Tahoma" pitchFamily="34" charset="0"/>
              </a:rPr>
              <a:t>FRCV</a:t>
            </a:r>
          </a:p>
        </p:txBody>
      </p:sp>
      <p:sp>
        <p:nvSpPr>
          <p:cNvPr id="3087" name="CuadroTexto 16"/>
          <p:cNvSpPr txBox="1">
            <a:spLocks noChangeArrowheads="1"/>
          </p:cNvSpPr>
          <p:nvPr/>
        </p:nvSpPr>
        <p:spPr bwMode="auto">
          <a:xfrm>
            <a:off x="7059613" y="68263"/>
            <a:ext cx="1909762" cy="40005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s-ES" altLang="es-ES" sz="2000">
                <a:solidFill>
                  <a:srgbClr val="604A7B"/>
                </a:solidFill>
                <a:latin typeface="Tahoma" pitchFamily="34" charset="0"/>
                <a:cs typeface="Tahoma" pitchFamily="34" charset="0"/>
              </a:rPr>
              <a:t>Comorbilidades</a:t>
            </a:r>
          </a:p>
        </p:txBody>
      </p:sp>
      <p:sp>
        <p:nvSpPr>
          <p:cNvPr id="18" name="CuadroTexto 17"/>
          <p:cNvSpPr txBox="1"/>
          <p:nvPr/>
        </p:nvSpPr>
        <p:spPr>
          <a:xfrm>
            <a:off x="3148013" y="2012950"/>
            <a:ext cx="981075" cy="400050"/>
          </a:xfrm>
          <a:prstGeom prst="rect">
            <a:avLst/>
          </a:prstGeom>
          <a:solidFill>
            <a:srgbClr val="FFFFFF"/>
          </a:solidFill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000" dirty="0">
                <a:solidFill>
                  <a:schemeClr val="accent4">
                    <a:lumMod val="75000"/>
                  </a:schemeClr>
                </a:solidFill>
                <a:latin typeface="Tahoma"/>
                <a:ea typeface="+mn-ea"/>
                <a:cs typeface="Tahoma"/>
              </a:rPr>
              <a:t>Causas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112713" y="4121150"/>
            <a:ext cx="4046537" cy="922338"/>
          </a:xfrm>
          <a:prstGeom prst="rect">
            <a:avLst/>
          </a:prstGeom>
          <a:solidFill>
            <a:schemeClr val="accent4">
              <a:alpha val="53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>
            <a:lvl1pPr marL="266700" indent="-2667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altLang="es-ES" sz="1800">
                <a:latin typeface="Tahoma" panose="020B0604030504040204" pitchFamily="34" charset="0"/>
                <a:cs typeface="Tahoma" panose="020B0604030504040204" pitchFamily="34" charset="0"/>
              </a:rPr>
              <a:t>VMNI</a:t>
            </a:r>
            <a:r>
              <a:rPr lang="es-ES" altLang="es-ES" sz="1800" baseline="-25000">
                <a:latin typeface="Tahoma" panose="020B0604030504040204" pitchFamily="34" charset="0"/>
                <a:cs typeface="Tahoma" panose="020B0604030504040204" pitchFamily="34" charset="0"/>
              </a:rPr>
              <a:t>Domic.</a:t>
            </a:r>
            <a:r>
              <a:rPr lang="es-ES" altLang="es-ES" sz="1800">
                <a:latin typeface="Tahoma" panose="020B0604030504040204" pitchFamily="34" charset="0"/>
                <a:cs typeface="Tahoma" panose="020B0604030504040204" pitchFamily="34" charset="0"/>
              </a:rPr>
              <a:t> al alta: 42,8%</a:t>
            </a:r>
          </a:p>
          <a:p>
            <a:pPr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altLang="es-ES" sz="1800">
                <a:latin typeface="Tahoma" panose="020B0604030504040204" pitchFamily="34" charset="0"/>
                <a:cs typeface="Tahoma" panose="020B0604030504040204" pitchFamily="34" charset="0"/>
              </a:rPr>
              <a:t>Éxitus: 31,2%</a:t>
            </a:r>
          </a:p>
          <a:p>
            <a:pPr algn="just" eaLnBrk="1" hangingPunct="1">
              <a:buFont typeface="Arial" panose="020B0604020202020204" pitchFamily="34" charset="0"/>
              <a:buChar char="•"/>
              <a:defRPr/>
            </a:pPr>
            <a:r>
              <a:rPr lang="es-ES" altLang="es-ES" sz="1800">
                <a:latin typeface="Tahoma" panose="020B0604030504040204" pitchFamily="34" charset="0"/>
                <a:cs typeface="Tahoma" panose="020B0604030504040204" pitchFamily="34" charset="0"/>
              </a:rPr>
              <a:t>Reingreso: 21,9% (éxit. 4,4%)</a:t>
            </a:r>
          </a:p>
        </p:txBody>
      </p:sp>
      <p:sp>
        <p:nvSpPr>
          <p:cNvPr id="21" name="Rectángulo 20"/>
          <p:cNvSpPr/>
          <p:nvPr/>
        </p:nvSpPr>
        <p:spPr>
          <a:xfrm>
            <a:off x="4548188" y="2314575"/>
            <a:ext cx="2155825" cy="4095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eaLnBrk="1" fontAlgn="auto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900" b="1" dirty="0">
                <a:solidFill>
                  <a:schemeClr val="accent4">
                    <a:lumMod val="75000"/>
                  </a:schemeClr>
                </a:solidFill>
                <a:latin typeface="Tahoma"/>
                <a:ea typeface="+mn-ea"/>
                <a:cs typeface="Tahoma"/>
              </a:rPr>
              <a:t>CONCLUSIONES</a:t>
            </a:r>
          </a:p>
        </p:txBody>
      </p:sp>
      <p:sp>
        <p:nvSpPr>
          <p:cNvPr id="22" name="Proceso alternativo 21"/>
          <p:cNvSpPr/>
          <p:nvPr/>
        </p:nvSpPr>
        <p:spPr>
          <a:xfrm>
            <a:off x="4352925" y="2692400"/>
            <a:ext cx="4691063" cy="2351088"/>
          </a:xfrm>
          <a:prstGeom prst="flowChartAlternateProcess">
            <a:avLst/>
          </a:prstGeom>
          <a:solidFill>
            <a:schemeClr val="accent5">
              <a:alpha val="55000"/>
            </a:schemeClr>
          </a:solidFill>
          <a:ln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>
            <a:lvl1pPr marL="358775" indent="-358775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just" eaLnBrk="1" hangingPunct="1">
              <a:lnSpc>
                <a:spcPct val="130000"/>
              </a:lnSpc>
              <a:buFont typeface="Courier New" panose="02070309020205020404" pitchFamily="49" charset="0"/>
              <a:buChar char="o"/>
              <a:defRPr/>
            </a:pP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FRCV más frecuente: </a:t>
            </a:r>
            <a:r>
              <a:rPr lang="es-ES" altLang="es-ES" sz="1800" u="sng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HTA</a:t>
            </a: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 eaLnBrk="1" hangingPunct="1">
              <a:lnSpc>
                <a:spcPct val="130000"/>
              </a:lnSpc>
              <a:buFont typeface="Courier New" panose="02070309020205020404" pitchFamily="49" charset="0"/>
              <a:buChar char="o"/>
              <a:defRPr/>
            </a:pP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Principal comorbilidad: </a:t>
            </a:r>
            <a:r>
              <a:rPr lang="es-ES" altLang="es-ES" sz="1800" u="sng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ICC</a:t>
            </a: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 (FEVIp).</a:t>
            </a:r>
          </a:p>
          <a:p>
            <a:pPr algn="just" eaLnBrk="1" hangingPunct="1">
              <a:lnSpc>
                <a:spcPct val="130000"/>
              </a:lnSpc>
              <a:buFont typeface="Courier New" panose="02070309020205020404" pitchFamily="49" charset="0"/>
              <a:buChar char="o"/>
              <a:defRPr/>
            </a:pP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Causa más observada de VMNI: </a:t>
            </a:r>
            <a:r>
              <a:rPr lang="es-ES" altLang="es-ES" sz="1800" u="sng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EPOC</a:t>
            </a: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algn="just" eaLnBrk="1" hangingPunct="1">
              <a:lnSpc>
                <a:spcPct val="130000"/>
              </a:lnSpc>
              <a:buFont typeface="Wingdings" panose="05000000000000000000" pitchFamily="2" charset="2"/>
              <a:buChar char=""/>
              <a:defRPr/>
            </a:pP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Éxitus &gt; 30%. </a:t>
            </a:r>
          </a:p>
          <a:p>
            <a:pPr algn="just" eaLnBrk="1" hangingPunct="1">
              <a:lnSpc>
                <a:spcPct val="130000"/>
              </a:lnSpc>
              <a:buFont typeface="Wingdings" panose="05000000000000000000" pitchFamily="2" charset="2"/>
              <a:buChar char=""/>
              <a:defRPr/>
            </a:pP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Reingreso &gt; 20%. </a:t>
            </a:r>
          </a:p>
          <a:p>
            <a:pPr algn="just" eaLnBrk="1" hangingPunct="1">
              <a:lnSpc>
                <a:spcPct val="130000"/>
              </a:lnSpc>
              <a:buFont typeface="Wingdings" panose="05000000000000000000" pitchFamily="2" charset="2"/>
              <a:buChar char=""/>
              <a:defRPr/>
            </a:pPr>
            <a:r>
              <a:rPr lang="es-ES" altLang="es-ES" sz="1800">
                <a:solidFill>
                  <a:srgbClr val="00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VMNI al alta &gt; 40%.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543</TotalTime>
  <Words>192</Words>
  <Application>Microsoft Macintosh PowerPoint</Application>
  <PresentationFormat>Presentación en pantalla (16:9)</PresentationFormat>
  <Paragraphs>28</Paragraphs>
  <Slides>2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Calibri</vt:lpstr>
      <vt:lpstr>MS PGothic</vt:lpstr>
      <vt:lpstr>Arial</vt:lpstr>
      <vt:lpstr>Tahoma</vt:lpstr>
      <vt:lpstr>Courier New</vt:lpstr>
      <vt:lpstr>Wingdings</vt:lpstr>
      <vt:lpstr>Tema de Office</vt:lpstr>
      <vt:lpstr>Excel.Chart.8</vt:lpstr>
      <vt:lpstr>CARACTERÍSTICAS DE LOS PACIENTES INGRESADOS QUE RECIBEN VENTILACIÓN MECÁNICA NO INVASIVA EN EL HOSPITAL INFANTA ELENA (HUELVA)</vt:lpstr>
      <vt:lpstr>Diapositiva 2</vt:lpstr>
    </vt:vector>
  </TitlesOfParts>
  <Company>Facultad de medicina de Cádiz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CARÁCTERÍSTICAS DE LOS PACIENTES INGRESADOS QUE RECIBEN VENTILACIÓN MECÁNICA NO INVASIVA EN EL HOSPITAL INFANTA ELENA (HUELVA)</dc:title>
  <dc:creator>Gloria Rojano Rivero</dc:creator>
  <cp:lastModifiedBy>LUNA</cp:lastModifiedBy>
  <cp:revision>41</cp:revision>
  <dcterms:created xsi:type="dcterms:W3CDTF">2020-02-20T16:10:50Z</dcterms:created>
  <dcterms:modified xsi:type="dcterms:W3CDTF">2020-06-02T10:28:02Z</dcterms:modified>
</cp:coreProperties>
</file>