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429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6858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0287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3716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711" autoAdjust="0"/>
    <p:restoredTop sz="94660"/>
  </p:normalViewPr>
  <p:slideViewPr>
    <p:cSldViewPr snapToGrid="0">
      <p:cViewPr varScale="1">
        <p:scale>
          <a:sx n="89" d="100"/>
          <a:sy n="89" d="100"/>
        </p:scale>
        <p:origin x="-804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4750594"/>
            <a:ext cx="9141619" cy="47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066" y="3257550"/>
            <a:ext cx="740687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/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68580" rIns="6858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86071-A589-4008-8A83-514963A56ED6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54A1A-C7B5-4E17-BD4C-1829EF63C5D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E37CD-C0BB-47BA-A98F-4BF999744CDD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E79AED-0ACF-4E2E-B876-9A424F85862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4750594"/>
            <a:ext cx="9141619" cy="47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066" y="3257550"/>
            <a:ext cx="740687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Ctr="0"/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68580" rIns="6858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4A901-549A-4099-978A-4CAE997970B0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B4AA7-7988-4C7B-85C3-BC593EBA443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92738-331F-43A2-A13E-BD3642DF07DB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49148-212C-40CF-8890-911AD80B84F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68580" rIns="6858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68580" rIns="6858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AC7DE-EF8C-4A17-AD4D-431A006BEED4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5DDED-4F57-4446-9D8E-42F75DDB96C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13BC9-2562-41E5-A9D7-E8AF24436D22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B9011-7479-467F-BD66-00582AB8CD2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4750594"/>
            <a:ext cx="9141619" cy="47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849F9-38EE-4403-A921-412FC2567AE3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7C0C5-67AE-4110-8597-40C3AB7F7E7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5143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141" y="0"/>
            <a:ext cx="47625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/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68580" rIns="68580">
            <a:normAutofit/>
          </a:bodyPr>
          <a:lstStyle>
            <a:lvl1pPr marL="0" indent="0">
              <a:buNone/>
              <a:defRPr sz="110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8854" y="4844654"/>
            <a:ext cx="1964531" cy="273844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FA80DAB9-C7D6-41A7-A7E5-1989CFCCCF85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654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BC5961-7932-40BD-95FE-37190EF75EB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3686175"/>
            <a:ext cx="9141619" cy="47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tIns="0" bIns="0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342900" tIns="342900"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68580" tIns="0" rIns="6858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0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36D5E-482E-4C0F-BD86-64161A02FA8F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5BB6D-670F-4E18-A7AD-530EF39A791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34290" tIns="0" rIns="3429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F9AB4-8BC9-4E83-A379-0366195877F5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39E39-D482-466E-922C-9740FA4760A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4750594"/>
            <a:ext cx="9141619" cy="47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34290" tIns="0" rIns="3429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B49BA-C32B-42EE-95DA-5FE51DF189E7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0142D-26AC-4405-8CAC-4FEF22728FA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594"/>
            <a:ext cx="9144000" cy="50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722" y="215504"/>
            <a:ext cx="7543800" cy="108704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29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2722" y="1384698"/>
            <a:ext cx="7543800" cy="301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4290" rIns="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los estilos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  <a:endParaRPr lang="en-US" altLang="es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723" y="4844654"/>
            <a:ext cx="1854994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652233F-ADD0-49D6-9C1D-3E6BE5D4C72A}" type="datetimeFigureOut">
              <a:rPr lang="es-ES"/>
              <a:pPr>
                <a:defRPr/>
              </a:pPr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2" y="4844654"/>
            <a:ext cx="361711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929" y="4844654"/>
            <a:ext cx="983456" cy="273844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FFFFFF"/>
                </a:solidFill>
              </a:defRPr>
            </a:lvl1pPr>
          </a:lstStyle>
          <a:p>
            <a:fld id="{00F0C514-0C52-451B-BFA7-CEB540B2FDA1}" type="slidenum">
              <a:rPr lang="es-ES"/>
              <a:pPr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303735"/>
            <a:ext cx="747474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07" r:id="rId2"/>
    <p:sldLayoutId id="2147483713" r:id="rId3"/>
    <p:sldLayoutId id="2147483708" r:id="rId4"/>
    <p:sldLayoutId id="2147483709" r:id="rId5"/>
    <p:sldLayoutId id="2147483710" r:id="rId6"/>
    <p:sldLayoutId id="2147483714" r:id="rId7"/>
    <p:sldLayoutId id="2147483715" r:id="rId8"/>
    <p:sldLayoutId id="2147483716" r:id="rId9"/>
    <p:sldLayoutId id="2147483711" r:id="rId10"/>
    <p:sldLayoutId id="2147483717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kern="1200" spc="-38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67866" indent="-67866" algn="l" rtl="0" eaLnBrk="0" fontAlgn="base" hangingPunct="0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itchFamily="34" charset="0"/>
        <a:buChar char=" "/>
        <a:defRPr sz="1500" kern="1200">
          <a:solidFill>
            <a:srgbClr val="404040"/>
          </a:solidFill>
          <a:latin typeface="+mn-lt"/>
          <a:ea typeface="+mn-ea"/>
          <a:cs typeface="+mn-cs"/>
        </a:defRPr>
      </a:lvl1pPr>
      <a:lvl2pPr marL="286941" indent="-136922" algn="l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425054" indent="-136922" algn="l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rgbClr val="404040"/>
          </a:solidFill>
          <a:latin typeface="+mn-lt"/>
          <a:ea typeface="+mn-ea"/>
          <a:cs typeface="+mn-cs"/>
        </a:defRPr>
      </a:lvl3pPr>
      <a:lvl4pPr marL="561975" indent="-136922" algn="l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rgbClr val="404040"/>
          </a:solidFill>
          <a:latin typeface="+mn-lt"/>
          <a:ea typeface="+mn-ea"/>
          <a:cs typeface="+mn-cs"/>
        </a:defRPr>
      </a:lvl4pPr>
      <a:lvl5pPr marL="698897" indent="-136922" algn="l" rtl="0" eaLnBrk="0" fontAlgn="base" hangingPunct="0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rgbClr val="404040"/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/>
          <p:cNvSpPr/>
          <p:nvPr/>
        </p:nvSpPr>
        <p:spPr>
          <a:xfrm>
            <a:off x="536973" y="204788"/>
            <a:ext cx="8089106" cy="45958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tx1"/>
                </a:solidFill>
              </a:rPr>
              <a:t>FENO Y SUS FACTORES MODIFICANTES</a:t>
            </a:r>
          </a:p>
        </p:txBody>
      </p:sp>
      <p:sp>
        <p:nvSpPr>
          <p:cNvPr id="8195" name="CuadroTexto 4"/>
          <p:cNvSpPr txBox="1">
            <a:spLocks noChangeArrowheads="1"/>
          </p:cNvSpPr>
          <p:nvPr/>
        </p:nvSpPr>
        <p:spPr bwMode="auto">
          <a:xfrm>
            <a:off x="650081" y="703660"/>
            <a:ext cx="7868841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defTabSz="685800" eaLnBrk="1" hangingPunct="1"/>
            <a:r>
              <a:rPr lang="es-ES" altLang="es-ES" sz="900" dirty="0"/>
              <a:t>Berman Barragán Pérez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José Antonio Durán Cueto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</a:t>
            </a:r>
            <a:r>
              <a:rPr lang="es-ES" altLang="es-ES" sz="900" baseline="30000" dirty="0"/>
              <a:t> </a:t>
            </a:r>
            <a:r>
              <a:rPr lang="es-ES" altLang="es-ES" sz="900" dirty="0"/>
              <a:t>Ángela Losa García-Uceda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Ester Morales Manrubia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Celia Montaño Montaño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</a:t>
            </a:r>
          </a:p>
          <a:p>
            <a:pPr algn="ctr" defTabSz="685800" eaLnBrk="1" hangingPunct="1"/>
            <a:r>
              <a:rPr lang="es-ES" altLang="es-ES" sz="900" dirty="0"/>
              <a:t>Carlos </a:t>
            </a:r>
            <a:r>
              <a:rPr lang="es-ES" altLang="es-ES" sz="900" dirty="0" err="1"/>
              <a:t>Cabanillas</a:t>
            </a:r>
            <a:r>
              <a:rPr lang="es-ES" altLang="es-ES" sz="900" dirty="0"/>
              <a:t> Díez-Madroñero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Celia De Dios Calama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Maria Estrella Ruiz Carretero</a:t>
            </a:r>
            <a:r>
              <a:rPr lang="es-ES" altLang="es-ES" sz="900" baseline="30000" dirty="0"/>
              <a:t>1</a:t>
            </a:r>
            <a:r>
              <a:rPr lang="es-ES" altLang="es-ES" sz="900" dirty="0"/>
              <a:t>, Juan Antonio Riesco Miranda</a:t>
            </a:r>
            <a:r>
              <a:rPr lang="es-ES" altLang="es-ES" sz="900" baseline="30000" dirty="0"/>
              <a:t>2</a:t>
            </a:r>
            <a:endParaRPr lang="es-ES" altLang="es-ES" sz="900" dirty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 algn="ctr" defTabSz="685800" eaLnBrk="1" hangingPunct="1"/>
            <a:r>
              <a:rPr lang="es-ES" altLang="es-ES" sz="9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Servicio de Neumología. Hospital Universitario de Cáceres. Cáceres</a:t>
            </a:r>
            <a:r>
              <a:rPr lang="es-ES" altLang="es-ES" sz="900" b="1" baseline="30000" dirty="0"/>
              <a:t>1</a:t>
            </a:r>
            <a:r>
              <a:rPr lang="es-ES" altLang="es-ES" sz="900" b="1" dirty="0"/>
              <a:t>, </a:t>
            </a:r>
            <a:r>
              <a:rPr lang="es-ES" altLang="es-ES" sz="900" b="1" dirty="0">
                <a:latin typeface="Tahoma" pitchFamily="34" charset="0"/>
                <a:cs typeface="Tahoma" pitchFamily="34" charset="0"/>
              </a:rPr>
              <a:t>CIBERES Cáceres</a:t>
            </a:r>
            <a:r>
              <a:rPr lang="es-ES" altLang="es-ES" sz="900" b="1" baseline="30000" dirty="0">
                <a:latin typeface="Tahoma" pitchFamily="34" charset="0"/>
                <a:cs typeface="Tahoma" pitchFamily="34" charset="0"/>
              </a:rPr>
              <a:t>2</a:t>
            </a:r>
            <a:endParaRPr lang="es-ES" altLang="es-ES" sz="900" dirty="0"/>
          </a:p>
        </p:txBody>
      </p:sp>
      <p:sp>
        <p:nvSpPr>
          <p:cNvPr id="6" name="Rectángulo: esquinas redondeadas 5"/>
          <p:cNvSpPr/>
          <p:nvPr/>
        </p:nvSpPr>
        <p:spPr>
          <a:xfrm>
            <a:off x="536972" y="1364457"/>
            <a:ext cx="3662363" cy="299918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tx1"/>
                </a:solidFill>
              </a:rPr>
              <a:t>INTRODUCCIÓN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El FENO es una prueba que refleja inflamación eosinofílica.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 Su aplicación asocia con el manejo del Asma 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Los resultados pueden verse afectados por diferentes factores (tabaquismo, peso, dieta, y otras variables epidemiológicas, clínicas y terapéuticas). </a:t>
            </a:r>
          </a:p>
          <a:p>
            <a:pPr marL="214313" indent="-214313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En EPOC y otras enfermedades Además se sabe que puede estar alterado. </a:t>
            </a:r>
          </a:p>
        </p:txBody>
      </p:sp>
      <p:sp>
        <p:nvSpPr>
          <p:cNvPr id="7" name="Rectángulo: esquinas redondeadas 6"/>
          <p:cNvSpPr/>
          <p:nvPr/>
        </p:nvSpPr>
        <p:spPr>
          <a:xfrm>
            <a:off x="5048250" y="1364457"/>
            <a:ext cx="3570685" cy="299918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tx1"/>
                </a:solidFill>
              </a:rPr>
              <a:t>METODOLOGÍA</a:t>
            </a:r>
          </a:p>
          <a:p>
            <a:pPr marL="257175" indent="-2571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Se hizo un estudio retrospectivo,</a:t>
            </a:r>
          </a:p>
          <a:p>
            <a:pPr marL="257175" indent="-2571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La muestra: pacientes de consultas externas a quienes se realizó FENO en la unidad de PFR en octubre de 2019</a:t>
            </a:r>
          </a:p>
          <a:p>
            <a:pPr marL="257175" indent="-2571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Se recogió en una base de datos las variables epidemiológicas, diagnósticas, clínicas, comorbilidades y analíticas, obtenidas de la historia clínica. </a:t>
            </a:r>
          </a:p>
          <a:p>
            <a:pPr marL="257175" indent="-25717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sz="1400" dirty="0">
                <a:solidFill>
                  <a:schemeClr val="tx1"/>
                </a:solidFill>
              </a:rPr>
              <a:t>Se hizo estudio estadístico mediante programa informático PASW </a:t>
            </a:r>
            <a:r>
              <a:rPr lang="es-ES" sz="1400" dirty="0" err="1">
                <a:solidFill>
                  <a:schemeClr val="tx1"/>
                </a:solidFill>
              </a:rPr>
              <a:t>Statistics</a:t>
            </a:r>
            <a:endParaRPr lang="es-ES" sz="1400" dirty="0">
              <a:solidFill>
                <a:schemeClr val="tx1"/>
              </a:solidFill>
            </a:endParaRPr>
          </a:p>
        </p:txBody>
      </p:sp>
      <p:sp>
        <p:nvSpPr>
          <p:cNvPr id="9" name="Rectángulo: esquinas redondeadas 8"/>
          <p:cNvSpPr/>
          <p:nvPr/>
        </p:nvSpPr>
        <p:spPr>
          <a:xfrm>
            <a:off x="0" y="4538662"/>
            <a:ext cx="9144000" cy="59650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500" b="1" dirty="0">
                <a:solidFill>
                  <a:schemeClr val="bg1"/>
                </a:solidFill>
              </a:rPr>
              <a:t>EL OBJETIVO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500" dirty="0">
                <a:solidFill>
                  <a:schemeClr val="bg1"/>
                </a:solidFill>
              </a:rPr>
              <a:t>Es identificar la interferencia de diferentes factores en la medición de FENO según patologías.</a:t>
            </a:r>
            <a:endParaRPr lang="es-E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/>
          <p:cNvSpPr/>
          <p:nvPr/>
        </p:nvSpPr>
        <p:spPr>
          <a:xfrm>
            <a:off x="0" y="4019550"/>
            <a:ext cx="9144000" cy="98941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CONCLUSIONES: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500" dirty="0"/>
              <a:t>El FENO se relaciona positivamente con la eosinofilia (absoluta y porcentual) en pacientes con Asma, no siendo influenciado por la edad, sexo, IMC y otros biomarcadores. La presencia de tabaquismo se asocia a valores más bajos de FENO. En EPOC el valor de FENO se asocia a un mayor IMC, no encontrando influencia de otros factores.</a:t>
            </a:r>
          </a:p>
        </p:txBody>
      </p:sp>
      <p:sp>
        <p:nvSpPr>
          <p:cNvPr id="10" name="Rectángulo: esquinas redondeadas 9"/>
          <p:cNvSpPr/>
          <p:nvPr/>
        </p:nvSpPr>
        <p:spPr>
          <a:xfrm>
            <a:off x="272654" y="1670448"/>
            <a:ext cx="1434703" cy="278606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Asma 78%</a:t>
            </a:r>
          </a:p>
        </p:txBody>
      </p:sp>
      <p:sp>
        <p:nvSpPr>
          <p:cNvPr id="12" name="Rectángulo: esquinas redondeadas 11"/>
          <p:cNvSpPr/>
          <p:nvPr/>
        </p:nvSpPr>
        <p:spPr>
          <a:xfrm>
            <a:off x="5644754" y="816769"/>
            <a:ext cx="2906315" cy="1312069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500" dirty="0">
                <a:solidFill>
                  <a:schemeClr val="tx1"/>
                </a:solidFill>
              </a:rPr>
              <a:t>El análisis según patología: En el Asma el FENO se correlaciona positivamente con los valores porcentual y absoluto de eosinófilo.</a:t>
            </a:r>
          </a:p>
        </p:txBody>
      </p:sp>
      <p:sp>
        <p:nvSpPr>
          <p:cNvPr id="15" name="Rectángulo: esquinas redondeadas 14"/>
          <p:cNvSpPr/>
          <p:nvPr/>
        </p:nvSpPr>
        <p:spPr>
          <a:xfrm>
            <a:off x="5674519" y="2347913"/>
            <a:ext cx="2876550" cy="1313260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500" dirty="0">
                <a:solidFill>
                  <a:schemeClr val="tx1"/>
                </a:solidFill>
              </a:rPr>
              <a:t>Respecto a otras variables como IMC, FEV1/FVC, hospitalización y exacerbaciones no fueron estadísticamente significativos.</a:t>
            </a:r>
          </a:p>
        </p:txBody>
      </p:sp>
      <p:sp>
        <p:nvSpPr>
          <p:cNvPr id="26" name="Rectángulo: esquinas redondeadas 25"/>
          <p:cNvSpPr/>
          <p:nvPr/>
        </p:nvSpPr>
        <p:spPr>
          <a:xfrm>
            <a:off x="272654" y="812007"/>
            <a:ext cx="1434703" cy="46553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</a:rPr>
              <a:t>Hombres 60%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</a:rPr>
              <a:t>Mujeres 43%</a:t>
            </a:r>
          </a:p>
        </p:txBody>
      </p:sp>
      <p:sp>
        <p:nvSpPr>
          <p:cNvPr id="36" name="Rectángulo: esquinas redondeadas 35"/>
          <p:cNvSpPr/>
          <p:nvPr/>
        </p:nvSpPr>
        <p:spPr>
          <a:xfrm>
            <a:off x="3757501" y="826927"/>
            <a:ext cx="1320338" cy="465535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FENO: no hubo diferencias</a:t>
            </a:r>
          </a:p>
        </p:txBody>
      </p:sp>
      <p:sp>
        <p:nvSpPr>
          <p:cNvPr id="37" name="Rectángulo: esquinas redondeadas 36"/>
          <p:cNvSpPr/>
          <p:nvPr/>
        </p:nvSpPr>
        <p:spPr>
          <a:xfrm>
            <a:off x="1999060" y="1669256"/>
            <a:ext cx="1413272" cy="276225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</a:rPr>
              <a:t>FENO 24,3 </a:t>
            </a:r>
            <a:r>
              <a:rPr lang="es-ES" sz="1600" dirty="0" err="1">
                <a:solidFill>
                  <a:schemeClr val="tx1"/>
                </a:solidFill>
              </a:rPr>
              <a:t>ppb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41" name="Rectángulo: esquinas redondeadas 40"/>
          <p:cNvSpPr/>
          <p:nvPr/>
        </p:nvSpPr>
        <p:spPr>
          <a:xfrm>
            <a:off x="272654" y="2012157"/>
            <a:ext cx="1434703" cy="27979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tx1"/>
                </a:solidFill>
              </a:rPr>
              <a:t>EPOC 21%</a:t>
            </a:r>
          </a:p>
        </p:txBody>
      </p:sp>
      <p:sp>
        <p:nvSpPr>
          <p:cNvPr id="42" name="Rectángulo: esquinas redondeadas 41"/>
          <p:cNvSpPr/>
          <p:nvPr/>
        </p:nvSpPr>
        <p:spPr>
          <a:xfrm>
            <a:off x="1994296" y="2014538"/>
            <a:ext cx="1506141" cy="276225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</a:rPr>
              <a:t>FENO 11,72 </a:t>
            </a:r>
            <a:r>
              <a:rPr lang="es-ES" sz="1600" dirty="0" err="1">
                <a:solidFill>
                  <a:schemeClr val="tx1"/>
                </a:solidFill>
              </a:rPr>
              <a:t>ppb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44" name="Rectángulo: esquinas redondeadas 43"/>
          <p:cNvSpPr/>
          <p:nvPr/>
        </p:nvSpPr>
        <p:spPr>
          <a:xfrm>
            <a:off x="267891" y="2603898"/>
            <a:ext cx="1434703" cy="278606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tx1"/>
                </a:solidFill>
              </a:rPr>
              <a:t>FUMADORES</a:t>
            </a:r>
            <a:endParaRPr lang="es-ES" sz="1600" b="1" dirty="0">
              <a:solidFill>
                <a:schemeClr val="tx1"/>
              </a:solidFill>
            </a:endParaRPr>
          </a:p>
        </p:txBody>
      </p:sp>
      <p:sp>
        <p:nvSpPr>
          <p:cNvPr id="45" name="Rectángulo: esquinas redondeadas 44"/>
          <p:cNvSpPr/>
          <p:nvPr/>
        </p:nvSpPr>
        <p:spPr>
          <a:xfrm>
            <a:off x="1994297" y="2603897"/>
            <a:ext cx="1413272" cy="27622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 15,81 </a:t>
            </a:r>
            <a:r>
              <a:rPr lang="es-ES" sz="1400" dirty="0" err="1">
                <a:solidFill>
                  <a:schemeClr val="bg1"/>
                </a:solidFill>
              </a:rPr>
              <a:t>ppb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6" name="Rectángulo: esquinas redondeadas 45"/>
          <p:cNvSpPr/>
          <p:nvPr/>
        </p:nvSpPr>
        <p:spPr>
          <a:xfrm>
            <a:off x="267891" y="2961085"/>
            <a:ext cx="1434703" cy="278606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tx1"/>
                </a:solidFill>
              </a:rPr>
              <a:t>EXFUMADORES</a:t>
            </a:r>
          </a:p>
        </p:txBody>
      </p:sp>
      <p:sp>
        <p:nvSpPr>
          <p:cNvPr id="47" name="Rectángulo: esquinas redondeadas 46"/>
          <p:cNvSpPr/>
          <p:nvPr/>
        </p:nvSpPr>
        <p:spPr>
          <a:xfrm>
            <a:off x="1989535" y="2962275"/>
            <a:ext cx="1413272" cy="27622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 23 </a:t>
            </a:r>
            <a:r>
              <a:rPr lang="es-ES" sz="1400" dirty="0" err="1">
                <a:solidFill>
                  <a:schemeClr val="bg1"/>
                </a:solidFill>
              </a:rPr>
              <a:t>ppb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48" name="Rectángulo: esquinas redondeadas 47"/>
          <p:cNvSpPr/>
          <p:nvPr/>
        </p:nvSpPr>
        <p:spPr>
          <a:xfrm>
            <a:off x="267891" y="3324226"/>
            <a:ext cx="1434703" cy="27979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>
                <a:solidFill>
                  <a:schemeClr val="tx1"/>
                </a:solidFill>
              </a:rPr>
              <a:t>NO FUMADORES</a:t>
            </a:r>
          </a:p>
        </p:txBody>
      </p:sp>
      <p:sp>
        <p:nvSpPr>
          <p:cNvPr id="49" name="Rectángulo: esquinas redondeadas 48"/>
          <p:cNvSpPr/>
          <p:nvPr/>
        </p:nvSpPr>
        <p:spPr>
          <a:xfrm>
            <a:off x="1989535" y="3326606"/>
            <a:ext cx="1413272" cy="276225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 22 </a:t>
            </a:r>
            <a:r>
              <a:rPr lang="es-ES" sz="1400" dirty="0" err="1">
                <a:solidFill>
                  <a:schemeClr val="bg1"/>
                </a:solidFill>
              </a:rPr>
              <a:t>ppb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51" name="Flecha: a la derecha 50"/>
          <p:cNvSpPr/>
          <p:nvPr/>
        </p:nvSpPr>
        <p:spPr>
          <a:xfrm>
            <a:off x="1757363" y="987029"/>
            <a:ext cx="160735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3" name="Flecha: a la derecha 52"/>
          <p:cNvSpPr/>
          <p:nvPr/>
        </p:nvSpPr>
        <p:spPr>
          <a:xfrm>
            <a:off x="1759744" y="2090738"/>
            <a:ext cx="160735" cy="12501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4" name="Flecha: a la derecha 53"/>
          <p:cNvSpPr/>
          <p:nvPr/>
        </p:nvSpPr>
        <p:spPr>
          <a:xfrm>
            <a:off x="1756172" y="2692004"/>
            <a:ext cx="160734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5" name="Flecha: a la derecha 54"/>
          <p:cNvSpPr/>
          <p:nvPr/>
        </p:nvSpPr>
        <p:spPr>
          <a:xfrm>
            <a:off x="1756172" y="3053954"/>
            <a:ext cx="160734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6" name="Flecha: a la derecha 55"/>
          <p:cNvSpPr/>
          <p:nvPr/>
        </p:nvSpPr>
        <p:spPr>
          <a:xfrm>
            <a:off x="1756172" y="3396854"/>
            <a:ext cx="160734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8" name="Rectángulo: esquinas redondeadas 57"/>
          <p:cNvSpPr/>
          <p:nvPr/>
        </p:nvSpPr>
        <p:spPr>
          <a:xfrm>
            <a:off x="1974057" y="752475"/>
            <a:ext cx="1413272" cy="276225"/>
          </a:xfrm>
          <a:prstGeom prst="round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 26,13 </a:t>
            </a:r>
            <a:r>
              <a:rPr lang="es-ES" sz="1400" dirty="0" err="1">
                <a:solidFill>
                  <a:schemeClr val="bg1"/>
                </a:solidFill>
              </a:rPr>
              <a:t>ppb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59" name="Rectángulo: esquinas redondeadas 58"/>
          <p:cNvSpPr/>
          <p:nvPr/>
        </p:nvSpPr>
        <p:spPr>
          <a:xfrm>
            <a:off x="1969294" y="1096566"/>
            <a:ext cx="1413272" cy="276225"/>
          </a:xfrm>
          <a:prstGeom prst="round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>
                <a:solidFill>
                  <a:schemeClr val="bg1"/>
                </a:solidFill>
              </a:rPr>
              <a:t>FENO 19,59 </a:t>
            </a:r>
            <a:r>
              <a:rPr lang="es-ES" sz="1400" dirty="0" err="1">
                <a:solidFill>
                  <a:schemeClr val="bg1"/>
                </a:solidFill>
              </a:rPr>
              <a:t>ppb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9242" name="CuadroTexto 59"/>
          <p:cNvSpPr txBox="1">
            <a:spLocks noChangeArrowheads="1"/>
          </p:cNvSpPr>
          <p:nvPr/>
        </p:nvSpPr>
        <p:spPr bwMode="auto">
          <a:xfrm>
            <a:off x="291704" y="150019"/>
            <a:ext cx="1707356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es-ES" altLang="es-ES" b="1"/>
              <a:t>RESULTADOS:</a:t>
            </a:r>
          </a:p>
        </p:txBody>
      </p:sp>
      <p:sp>
        <p:nvSpPr>
          <p:cNvPr id="61" name="Flecha: a la derecha 60"/>
          <p:cNvSpPr/>
          <p:nvPr/>
        </p:nvSpPr>
        <p:spPr>
          <a:xfrm>
            <a:off x="3483769" y="996554"/>
            <a:ext cx="160735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62" name="Flecha: a la derecha 61"/>
          <p:cNvSpPr/>
          <p:nvPr/>
        </p:nvSpPr>
        <p:spPr>
          <a:xfrm>
            <a:off x="1753791" y="1752601"/>
            <a:ext cx="160734" cy="12620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135</TotalTime>
  <Words>343</Words>
  <Application>Microsoft Office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Arial</vt:lpstr>
      <vt:lpstr>Calibri Light</vt:lpstr>
      <vt:lpstr>Tahoma</vt:lpstr>
      <vt:lpstr>Retrospección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stalin barragan</dc:creator>
  <cp:lastModifiedBy>LUNA</cp:lastModifiedBy>
  <cp:revision>3</cp:revision>
  <dcterms:created xsi:type="dcterms:W3CDTF">2020-03-05T19:47:28Z</dcterms:created>
  <dcterms:modified xsi:type="dcterms:W3CDTF">2020-05-29T11:26:06Z</dcterms:modified>
</cp:coreProperties>
</file>