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rgbClr val="56C1FF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  <a:r>
              <a:rPr b="0" i="0" strike="noStrike" sz="2400" u="none">
                <a:solidFill>
                  <a:srgbClr val="000000"/>
                </a:solidFill>
                <a:latin typeface="Times New Roman"/>
              </a:rPr>
              <a:t>Tipo patologia</a:t>
            </a:r>
          </a:p>
        </c:rich>
      </c:tx>
      <c:layout>
        <c:manualLayout>
          <c:xMode val="edge"/>
          <c:yMode val="edge"/>
          <c:x val="0.218216"/>
          <c:y val="0"/>
          <c:w val="0.563567"/>
          <c:h val="0.13209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05"/>
          <c:y val="0.132093"/>
          <c:w val="0.99"/>
          <c:h val="0.855407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CB297B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CB297B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83419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EF5FA7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9D70CB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Neo</c:v>
                </c:pt>
                <c:pt idx="1">
                  <c:v>Estenosis</c:v>
                </c:pt>
                <c:pt idx="2">
                  <c:v>Papilomatosis</c:v>
                </c:pt>
                <c:pt idx="3">
                  <c:v>Otros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10.000000</c:v>
                </c:pt>
                <c:pt idx="1">
                  <c:v>9.000000</c:v>
                </c:pt>
                <c:pt idx="2">
                  <c:v>8.000000</c:v>
                </c:pt>
                <c:pt idx="3">
                  <c:v>7.000000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  <a:r>
              <a:rPr b="0" i="0" strike="noStrike" sz="2400" u="none">
                <a:solidFill>
                  <a:srgbClr val="000000"/>
                </a:solidFill>
                <a:latin typeface="Times New Roman"/>
              </a:rPr>
              <a:t>Porcentaje complicaciones</a:t>
            </a:r>
          </a:p>
        </c:rich>
      </c:tx>
      <c:layout>
        <c:manualLayout>
          <c:xMode val="edge"/>
          <c:yMode val="edge"/>
          <c:x val="0.115886"/>
          <c:y val="0"/>
          <c:w val="0.768229"/>
          <c:h val="0.17290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65555"/>
          <c:y val="0.172905"/>
          <c:w val="0.829445"/>
          <c:h val="0.6889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Complic.</c:v>
                </c:pt>
                <c:pt idx="1">
                  <c:v>No compli.</c:v>
                </c:pt>
              </c:strCache>
            </c:strRef>
          </c:cat>
          <c:val>
            <c:numRef>
              <c:f>Sheet1!$B$2:$C$2</c:f>
              <c:numCache>
                <c:ptCount val="2"/>
                <c:pt idx="0">
                  <c:v>6.000000</c:v>
                </c:pt>
                <c:pt idx="1">
                  <c:v>94.000000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ivel de texto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Autor y fecha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Título de la presentación"/>
          <p:cNvSpPr txBox="1"/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3" name="Nivel de texto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presentación</a:t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Título de la presentació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23" name="Nivel de texto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Autor y fecha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Nivel de texto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presentación</a:t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Título de la diapositiva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de la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Nivel de texto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pPr/>
            <a:r>
              <a:t>Texto de viñeta de la diapositiva</a:t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ivel de texto 1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Texto de viñeta de la diapositiva</a:t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72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80" name="Nivel de texto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89" name="Nivel de texto 1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Temas relacionados con la agenda</a:t>
            </a:r>
          </a:p>
        </p:txBody>
      </p:sp>
      <p:sp>
        <p:nvSpPr>
          <p:cNvPr id="9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/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10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Nivel de texto 1…"/>
          <p:cNvSpPr txBox="1"/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Atribución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Nivel de texto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“Cita destacable”</a:t>
            </a:r>
          </a:p>
        </p:txBody>
      </p:sp>
      <p:sp>
        <p:nvSpPr>
          <p:cNvPr id="11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n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5" name="Imagen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6" name="Imagen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n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ivel de texto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exto del título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6" Type="http://schemas.openxmlformats.org/officeDocument/2006/relationships/image" Target="../media/image4.png"/><Relationship Id="rId7" Type="http://schemas.openxmlformats.org/officeDocument/2006/relationships/chart" Target="../charts/char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ángulo"/>
          <p:cNvSpPr/>
          <p:nvPr/>
        </p:nvSpPr>
        <p:spPr>
          <a:xfrm>
            <a:off x="1052486" y="-8075"/>
            <a:ext cx="23025484" cy="2236536"/>
          </a:xfrm>
          <a:prstGeom prst="rect">
            <a:avLst/>
          </a:prstGeom>
          <a:solidFill>
            <a:srgbClr val="1EB00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2" name="NUESTRA EXPERIENCIA EN EL USO DE LA FIBROBRONCOSCOPIA (FBC) EN COLABORACION CON OTORRINOLARINGOLOGÍA (ORL) UN HOSPITAL DE TERCER NIVEL…"/>
          <p:cNvSpPr txBox="1"/>
          <p:nvPr/>
        </p:nvSpPr>
        <p:spPr>
          <a:xfrm>
            <a:off x="1382246" y="381362"/>
            <a:ext cx="22645366" cy="145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0215">
              <a:lnSpc>
                <a:spcPct val="115000"/>
              </a:lnSpc>
              <a:spcBef>
                <a:spcPts val="700"/>
              </a:spcBef>
              <a:defRPr sz="23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NUESTRA EXPERIENCIA EN EL USO DE LA FIBROBRONCOSCOPIA (FBC) EN</a:t>
            </a:r>
            <a:r>
              <a:rPr>
                <a:solidFill>
                  <a:srgbClr val="000000"/>
                </a:solidFill>
              </a:rPr>
              <a:t> </a:t>
            </a:r>
            <a:r>
              <a:t>COLABORACION CON OTORRINOLARINGOLOGÍA</a:t>
            </a:r>
            <a:r>
              <a:rPr>
                <a:solidFill>
                  <a:srgbClr val="000000"/>
                </a:solidFill>
              </a:rPr>
              <a:t> </a:t>
            </a:r>
            <a:r>
              <a:t>(ORL)</a:t>
            </a:r>
            <a:r>
              <a:rPr>
                <a:solidFill>
                  <a:srgbClr val="000000"/>
                </a:solidFill>
              </a:rPr>
              <a:t> </a:t>
            </a:r>
            <a:r>
              <a:t>UN HOSPITAL DE TERCER NIVEL </a:t>
            </a:r>
          </a:p>
          <a:p>
            <a:pPr marR="39368" indent="2540" defTabSz="449580">
              <a:defRPr sz="23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E. SALCEDO LOBERA, M. ARREDONDO LÓPEZ. M. RUANO CARRETERO  </a:t>
            </a:r>
          </a:p>
          <a:p>
            <a:pPr marR="39368" indent="2540" defTabSz="449580">
              <a:defRPr sz="23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R="39368" indent="2540" defTabSz="449580">
              <a:defRPr sz="23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UGC E.RESPIRATORIAS. H. REGIONAL UNIVERSITARIO DE MÁLAGA</a:t>
            </a:r>
          </a:p>
        </p:txBody>
      </p:sp>
      <p:grpSp>
        <p:nvGrpSpPr>
          <p:cNvPr id="155" name="Rectángulo redondeado"/>
          <p:cNvGrpSpPr/>
          <p:nvPr/>
        </p:nvGrpSpPr>
        <p:grpSpPr>
          <a:xfrm>
            <a:off x="289000" y="2298607"/>
            <a:ext cx="7820303" cy="4585156"/>
            <a:chOff x="0" y="0"/>
            <a:chExt cx="7820302" cy="4585155"/>
          </a:xfrm>
        </p:grpSpPr>
        <p:sp>
          <p:nvSpPr>
            <p:cNvPr id="153" name="Rectángulo redondeado"/>
            <p:cNvSpPr/>
            <p:nvPr/>
          </p:nvSpPr>
          <p:spPr>
            <a:xfrm>
              <a:off x="50800" y="50799"/>
              <a:ext cx="7718703" cy="4483556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4" name="Rectángulo redondeado Rectángulo redondeado" descr="Rectángulo redondeado Rectángulo redondeado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7820303" cy="4585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6" name="INTRODUCCION…"/>
          <p:cNvSpPr txBox="1"/>
          <p:nvPr/>
        </p:nvSpPr>
        <p:spPr>
          <a:xfrm>
            <a:off x="508105" y="2891294"/>
            <a:ext cx="7382093" cy="3174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5713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INTRODUCCION  </a:t>
            </a:r>
          </a:p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Uno de los avances más importantes para el diagnóstico de enfermedades respiratorias sobre todo a nivel de la vía aérea superior, es la fibrobroncoscopia  por lo que en ocasiones otras especialidades, como ORL,  necesitan nuestra ayuda para diferentes procedimientos tanto diagnósticos como terapéuticos. </a:t>
            </a:r>
          </a:p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Nuestro objetivo es conocer la importancia del neumólogo en el área ORL.</a:t>
            </a:r>
          </a:p>
        </p:txBody>
      </p:sp>
      <p:grpSp>
        <p:nvGrpSpPr>
          <p:cNvPr id="159" name="Rectángulo redondeado"/>
          <p:cNvGrpSpPr/>
          <p:nvPr/>
        </p:nvGrpSpPr>
        <p:grpSpPr>
          <a:xfrm>
            <a:off x="256278" y="7133797"/>
            <a:ext cx="7898058" cy="4585157"/>
            <a:chOff x="0" y="0"/>
            <a:chExt cx="7898057" cy="4585156"/>
          </a:xfrm>
        </p:grpSpPr>
        <p:sp>
          <p:nvSpPr>
            <p:cNvPr id="157" name="Rectángulo redondeado"/>
            <p:cNvSpPr/>
            <p:nvPr/>
          </p:nvSpPr>
          <p:spPr>
            <a:xfrm>
              <a:off x="50800" y="50799"/>
              <a:ext cx="7796458" cy="4483558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8" name="Rectángulo redondeado Rectángulo redondeado" descr="Rectángulo redondeado Rectángulo redondeado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7898058" cy="45851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0" name="MATERIAL Y METODOS…"/>
          <p:cNvSpPr txBox="1"/>
          <p:nvPr/>
        </p:nvSpPr>
        <p:spPr>
          <a:xfrm>
            <a:off x="675396" y="7411773"/>
            <a:ext cx="7047511" cy="4029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443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MATERIAL Y METODOS  </a:t>
            </a:r>
          </a:p>
          <a:p>
            <a:pPr indent="4443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50215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Estudio descriptivo y retrospectivo con 35 casos los cuales fueron derivados a la Unidad de Técnicas Broncopleurales  por el servicio de ORL para realización de algún procedimiento diagnóstico, terapéutico o ambos durante los últimos 3 años (2018-2020). Se recogieron datos generales, tipo de patología, lugar y procedimiento realizado junto con las complicaciones asociadas. </a:t>
            </a:r>
          </a:p>
        </p:txBody>
      </p:sp>
      <p:grpSp>
        <p:nvGrpSpPr>
          <p:cNvPr id="163" name="Rectángulo redondeado"/>
          <p:cNvGrpSpPr/>
          <p:nvPr/>
        </p:nvGrpSpPr>
        <p:grpSpPr>
          <a:xfrm>
            <a:off x="9518018" y="2666761"/>
            <a:ext cx="7491792" cy="4106173"/>
            <a:chOff x="0" y="0"/>
            <a:chExt cx="7491790" cy="4106171"/>
          </a:xfrm>
        </p:grpSpPr>
        <p:sp>
          <p:nvSpPr>
            <p:cNvPr id="161" name="Rectángulo redondeado"/>
            <p:cNvSpPr/>
            <p:nvPr/>
          </p:nvSpPr>
          <p:spPr>
            <a:xfrm>
              <a:off x="50799" y="50800"/>
              <a:ext cx="7390192" cy="4004572"/>
            </a:xfrm>
            <a:prstGeom prst="roundRect">
              <a:avLst>
                <a:gd name="adj" fmla="val 6706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2" name="Rectángulo redondeado Rectángulo redondeado" descr="Rectángulo redondeado Rectángulo redondeado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7491792" cy="41061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4" name="RESULTADOS…"/>
          <p:cNvSpPr txBox="1"/>
          <p:nvPr/>
        </p:nvSpPr>
        <p:spPr>
          <a:xfrm>
            <a:off x="9811185" y="3211306"/>
            <a:ext cx="6905456" cy="336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RESULTADOS</a:t>
            </a:r>
          </a:p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0215">
              <a:lnSpc>
                <a:spcPct val="115000"/>
              </a:lnSpc>
              <a:spcBef>
                <a:spcPts val="7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 nuestra muestra el 83% eran varones con una edad media de 52.62</a:t>
            </a:r>
            <a:r>
              <a:rPr>
                <a:solidFill>
                  <a:srgbClr val="222222"/>
                </a:solidFill>
                <a:uFill>
                  <a:solidFill>
                    <a:srgbClr val="222222"/>
                  </a:solidFill>
                </a:uFill>
              </a:rPr>
              <a:t>±</a:t>
            </a:r>
            <a:r>
              <a:t>16.93 años</a:t>
            </a:r>
          </a:p>
          <a:p>
            <a:pPr algn="l" defTabSz="450215">
              <a:lnSpc>
                <a:spcPct val="120000"/>
              </a:lnSpc>
              <a:defRPr sz="23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defRPr sz="23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 mitad de los procedimientos se realizaron en la sala de broncoscopia y se realizaron con fibrobroncoscopio Pentax en el 71.4% de los casos seguido de 7 de ellos con Ambu desechable.</a:t>
            </a:r>
          </a:p>
        </p:txBody>
      </p:sp>
      <p:graphicFrame>
        <p:nvGraphicFramePr>
          <p:cNvPr id="165" name="Tipo patologia"/>
          <p:cNvGraphicFramePr/>
          <p:nvPr/>
        </p:nvGraphicFramePr>
        <p:xfrm>
          <a:off x="19612424" y="2388580"/>
          <a:ext cx="3169252" cy="365160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grpSp>
        <p:nvGrpSpPr>
          <p:cNvPr id="168" name="Rectángulo redondeado"/>
          <p:cNvGrpSpPr/>
          <p:nvPr/>
        </p:nvGrpSpPr>
        <p:grpSpPr>
          <a:xfrm>
            <a:off x="196872" y="11968985"/>
            <a:ext cx="23658057" cy="1582968"/>
            <a:chOff x="-1" y="0"/>
            <a:chExt cx="23658055" cy="1582967"/>
          </a:xfrm>
        </p:grpSpPr>
        <p:sp>
          <p:nvSpPr>
            <p:cNvPr id="166" name="Rectángulo redondeado"/>
            <p:cNvSpPr/>
            <p:nvPr/>
          </p:nvSpPr>
          <p:spPr>
            <a:xfrm>
              <a:off x="50798" y="50800"/>
              <a:ext cx="23556457" cy="1481367"/>
            </a:xfrm>
            <a:prstGeom prst="roundRect">
              <a:avLst>
                <a:gd name="adj" fmla="val 1286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7" name="Rectángulo redondeado Rectángulo redondeado" descr="Rectángulo redondeado Rectángulo redondeado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2" y="-1"/>
              <a:ext cx="23658057" cy="15829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9" name="CONCLUSIONES…"/>
          <p:cNvSpPr txBox="1"/>
          <p:nvPr/>
        </p:nvSpPr>
        <p:spPr>
          <a:xfrm>
            <a:off x="867237" y="12220572"/>
            <a:ext cx="16523185" cy="1079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1905" marR="12700" indent="1269" algn="just" defTabSz="449580">
              <a:spcBef>
                <a:spcPts val="1300"/>
              </a:spcBef>
              <a:defRPr sz="23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CONCLUSIONES  </a:t>
            </a:r>
          </a:p>
          <a:p>
            <a:pPr marL="457200" indent="-228600" algn="just" defTabSz="449580">
              <a:buSzPct val="90909"/>
              <a:buFont typeface="Symbol"/>
              <a:buChar char="·"/>
              <a:tabLst>
                <a:tab pos="457200" algn="l"/>
              </a:tabLst>
              <a:defRPr sz="23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Gracias a la fibrobroncoscopia puede existir una mayor colaboración con ORL para procedimientos tanto diagnóstico como terapéutico. </a:t>
            </a:r>
          </a:p>
          <a:p>
            <a:pPr marL="457200" indent="-228600" algn="just" defTabSz="449580">
              <a:buSzPct val="90909"/>
              <a:buFont typeface="Symbol"/>
              <a:buChar char="·"/>
              <a:tabLst>
                <a:tab pos="457200" algn="l"/>
              </a:tabLst>
              <a:defRPr sz="23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En la mayoría de los pacientes se trata de una técnica segura sin complicaciones. </a:t>
            </a:r>
          </a:p>
        </p:txBody>
      </p:sp>
      <p:graphicFrame>
        <p:nvGraphicFramePr>
          <p:cNvPr id="170" name="Tabla"/>
          <p:cNvGraphicFramePr/>
          <p:nvPr/>
        </p:nvGraphicFramePr>
        <p:xfrm>
          <a:off x="9200363" y="7908725"/>
          <a:ext cx="8127100" cy="317605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709033"/>
                <a:gridCol w="2709033"/>
                <a:gridCol w="2709033"/>
              </a:tblGrid>
              <a:tr h="362897">
                <a:tc>
                  <a:txBody>
                    <a:bodyPr/>
                    <a:lstStyle/>
                    <a:p>
                      <a:pPr algn="l" defTabSz="914400">
                        <a:defRPr b="0"/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Tipo procedimiento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9BBB59"/>
                    </a:solidFill>
                  </a:tcPr>
                </a:tc>
              </a:tr>
              <a:tr h="362897"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Diagnóstico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43 %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</a:tr>
              <a:tr h="1400472"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 intubaciones</a:t>
                      </a:r>
                    </a:p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 excisión</a:t>
                      </a:r>
                    </a:p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 láser</a:t>
                      </a:r>
                    </a:p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 dilatación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</a:tr>
              <a:tr h="349928"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Terapéutico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40 %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</a:tr>
              <a:tr h="349928"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Ambos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caso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FF3E9"/>
                    </a:solidFill>
                  </a:tcPr>
                </a:tc>
              </a:tr>
              <a:tr h="349928"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Revisiones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casos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EE7D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1" name="Porcentaje complicaciones"/>
          <p:cNvGraphicFramePr/>
          <p:nvPr/>
        </p:nvGraphicFramePr>
        <p:xfrm>
          <a:off x="19065743" y="7399328"/>
          <a:ext cx="4241307" cy="381658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