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20" y="-60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t>6/9/21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6/9/21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‹Nr.›</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267494"/>
            <a:ext cx="7056784" cy="707886"/>
          </a:xfrm>
          <a:prstGeom prst="rect">
            <a:avLst/>
          </a:prstGeom>
          <a:noFill/>
          <a:ln>
            <a:solidFill>
              <a:schemeClr val="tx1"/>
            </a:solidFill>
          </a:ln>
        </p:spPr>
        <p:txBody>
          <a:bodyPr wrap="square" rtlCol="0">
            <a:spAutoFit/>
          </a:bodyPr>
          <a:lstStyle/>
          <a:p>
            <a:pPr algn="ctr"/>
            <a:r>
              <a:rPr lang="es-ES" sz="2000" dirty="0" smtClean="0">
                <a:latin typeface="Arial"/>
                <a:cs typeface="Arial"/>
              </a:rPr>
              <a:t>ESTUDIO SOBRE LA PREVALENCIA DEL RECEPTOR PDL-1 EN NUESTROS PACIENTES SOMETIDOS A EBUS</a:t>
            </a:r>
            <a:endParaRPr lang="es-ES" sz="2000" dirty="0">
              <a:latin typeface="Arial"/>
              <a:cs typeface="Arial"/>
            </a:endParaRPr>
          </a:p>
        </p:txBody>
      </p:sp>
      <p:sp>
        <p:nvSpPr>
          <p:cNvPr id="3" name="CuadroTexto 2"/>
          <p:cNvSpPr txBox="1"/>
          <p:nvPr/>
        </p:nvSpPr>
        <p:spPr>
          <a:xfrm>
            <a:off x="899592" y="1779662"/>
            <a:ext cx="7488832" cy="1663789"/>
          </a:xfrm>
          <a:prstGeom prst="rect">
            <a:avLst/>
          </a:prstGeom>
          <a:solidFill>
            <a:schemeClr val="accent1">
              <a:lumMod val="20000"/>
              <a:lumOff val="80000"/>
            </a:schemeClr>
          </a:solidFill>
          <a:ln>
            <a:solidFill>
              <a:schemeClr val="tx1">
                <a:lumMod val="50000"/>
                <a:lumOff val="50000"/>
              </a:schemeClr>
            </a:solidFill>
          </a:ln>
        </p:spPr>
        <p:txBody>
          <a:bodyPr wrap="square" rtlCol="0">
            <a:spAutoFit/>
          </a:bodyPr>
          <a:lstStyle/>
          <a:p>
            <a:pPr>
              <a:lnSpc>
                <a:spcPct val="110000"/>
              </a:lnSpc>
            </a:pPr>
            <a:r>
              <a:rPr lang="es-ES" sz="1600" u="sng" dirty="0" smtClean="0">
                <a:latin typeface="Arial"/>
                <a:cs typeface="Arial"/>
              </a:rPr>
              <a:t>INTRODUCCI</a:t>
            </a:r>
            <a:r>
              <a:rPr lang="es-ES" sz="1600" u="sng" dirty="0" smtClean="0">
                <a:latin typeface="Arial"/>
                <a:cs typeface="Arial"/>
              </a:rPr>
              <a:t>ÓN</a:t>
            </a:r>
          </a:p>
          <a:p>
            <a:pPr algn="just">
              <a:lnSpc>
                <a:spcPct val="110000"/>
              </a:lnSpc>
            </a:pPr>
            <a:r>
              <a:rPr lang="es-ES" sz="1100" dirty="0" smtClean="0">
                <a:latin typeface="Arial"/>
                <a:cs typeface="Arial"/>
              </a:rPr>
              <a:t>El cáncer de pulmón continúa siendo la primera causa de muerte por cáncer en el mundo. Uno de los avances más destacados en la última década ha sido el descubrimiento de la inmunoterapia como tratamiento frente al mismo. Entre ellos se encuentran los anticuerpos monoclonales anti-PL-D1, cuyo objetivo es inhibir al receptor PD-L1 con el fin de que la respuesta inmune actúe sobre las células cancerosas.</a:t>
            </a:r>
          </a:p>
          <a:p>
            <a:pPr algn="just">
              <a:lnSpc>
                <a:spcPct val="110000"/>
              </a:lnSpc>
            </a:pPr>
            <a:endParaRPr lang="es-ES" sz="1100" dirty="0">
              <a:latin typeface="Arial"/>
              <a:cs typeface="Arial"/>
            </a:endParaRPr>
          </a:p>
          <a:p>
            <a:pPr algn="just">
              <a:lnSpc>
                <a:spcPct val="110000"/>
              </a:lnSpc>
            </a:pPr>
            <a:r>
              <a:rPr lang="es-ES" sz="1100" dirty="0" smtClean="0">
                <a:latin typeface="Arial"/>
                <a:cs typeface="Arial"/>
              </a:rPr>
              <a:t>El objetivo del presente estudio ha sido el de revisar retrospectivamente la prevalencia de dicho receptor en nuestras muestras de EBUS (</a:t>
            </a:r>
            <a:r>
              <a:rPr lang="es-ES" sz="1100" dirty="0" err="1" smtClean="0">
                <a:latin typeface="Arial"/>
                <a:cs typeface="Arial"/>
              </a:rPr>
              <a:t>ecobroncoscopia</a:t>
            </a:r>
            <a:r>
              <a:rPr lang="es-ES" sz="1100" dirty="0" smtClean="0">
                <a:latin typeface="Arial"/>
                <a:cs typeface="Arial"/>
              </a:rPr>
              <a:t>) llevadas a cabo en nuestro servicio desde el 2018 hasta el 2020. </a:t>
            </a:r>
            <a:endParaRPr lang="es-ES" sz="1100" dirty="0">
              <a:latin typeface="Arial"/>
              <a:cs typeface="Arial"/>
            </a:endParaRPr>
          </a:p>
        </p:txBody>
      </p:sp>
      <p:sp>
        <p:nvSpPr>
          <p:cNvPr id="4" name="CuadroTexto 3"/>
          <p:cNvSpPr txBox="1"/>
          <p:nvPr/>
        </p:nvSpPr>
        <p:spPr>
          <a:xfrm>
            <a:off x="899592" y="3651870"/>
            <a:ext cx="7488832" cy="732765"/>
          </a:xfrm>
          <a:prstGeom prst="rect">
            <a:avLst/>
          </a:prstGeom>
          <a:solidFill>
            <a:schemeClr val="accent1">
              <a:lumMod val="20000"/>
              <a:lumOff val="80000"/>
            </a:schemeClr>
          </a:solidFill>
          <a:ln>
            <a:solidFill>
              <a:schemeClr val="tx1">
                <a:lumMod val="50000"/>
                <a:lumOff val="50000"/>
              </a:schemeClr>
            </a:solidFill>
          </a:ln>
        </p:spPr>
        <p:txBody>
          <a:bodyPr wrap="square" rtlCol="0">
            <a:spAutoFit/>
          </a:bodyPr>
          <a:lstStyle/>
          <a:p>
            <a:pPr>
              <a:lnSpc>
                <a:spcPct val="110000"/>
              </a:lnSpc>
            </a:pPr>
            <a:r>
              <a:rPr lang="es-ES" sz="1600" u="sng" dirty="0" smtClean="0">
                <a:latin typeface="Arial"/>
                <a:cs typeface="Arial"/>
              </a:rPr>
              <a:t>MATERIAL Y MÉTODOS</a:t>
            </a:r>
          </a:p>
          <a:p>
            <a:pPr algn="just">
              <a:lnSpc>
                <a:spcPct val="110000"/>
              </a:lnSpc>
            </a:pPr>
            <a:r>
              <a:rPr lang="es-ES" sz="1100" dirty="0" smtClean="0">
                <a:latin typeface="Arial"/>
                <a:cs typeface="Arial"/>
              </a:rPr>
              <a:t>Estudio descriptivo de 83 pacientes derivados a la Unidad de Técnicas </a:t>
            </a:r>
            <a:r>
              <a:rPr lang="es-ES" sz="1100" dirty="0" err="1" smtClean="0">
                <a:latin typeface="Arial"/>
                <a:cs typeface="Arial"/>
              </a:rPr>
              <a:t>Broncopleurales</a:t>
            </a:r>
            <a:r>
              <a:rPr lang="es-ES" sz="1100" dirty="0" smtClean="0">
                <a:latin typeface="Arial"/>
                <a:cs typeface="Arial"/>
              </a:rPr>
              <a:t> por sospecha de neoplasia pulmonar para la toma de muestras por EBUS. Para ello se han recogido datos generales y </a:t>
            </a:r>
            <a:r>
              <a:rPr lang="es-ES" sz="1100" dirty="0" err="1" smtClean="0">
                <a:latin typeface="Arial"/>
                <a:cs typeface="Arial"/>
              </a:rPr>
              <a:t>anatomopatológicos</a:t>
            </a:r>
            <a:r>
              <a:rPr lang="es-ES" sz="1100" dirty="0" smtClean="0">
                <a:latin typeface="Arial"/>
                <a:cs typeface="Arial"/>
              </a:rPr>
              <a:t>.</a:t>
            </a:r>
            <a:endParaRPr lang="es-ES" sz="1100" dirty="0">
              <a:latin typeface="Arial"/>
              <a:cs typeface="Arial"/>
            </a:endParaRPr>
          </a:p>
        </p:txBody>
      </p:sp>
      <p:sp>
        <p:nvSpPr>
          <p:cNvPr id="6" name="CuadroTexto 5"/>
          <p:cNvSpPr txBox="1"/>
          <p:nvPr/>
        </p:nvSpPr>
        <p:spPr>
          <a:xfrm>
            <a:off x="1619672" y="1059582"/>
            <a:ext cx="5904656" cy="523220"/>
          </a:xfrm>
          <a:prstGeom prst="rect">
            <a:avLst/>
          </a:prstGeom>
          <a:noFill/>
          <a:ln>
            <a:solidFill>
              <a:schemeClr val="tx1"/>
            </a:solidFill>
          </a:ln>
        </p:spPr>
        <p:txBody>
          <a:bodyPr wrap="square" rtlCol="0">
            <a:spAutoFit/>
          </a:bodyPr>
          <a:lstStyle/>
          <a:p>
            <a:pPr algn="ctr"/>
            <a:r>
              <a:rPr lang="es-ES" sz="1400" b="1" i="1" dirty="0" smtClean="0">
                <a:latin typeface="Arial"/>
                <a:cs typeface="Arial"/>
              </a:rPr>
              <a:t>Dar</a:t>
            </a:r>
            <a:r>
              <a:rPr lang="es-ES" sz="1400" b="1" i="1" dirty="0" smtClean="0">
                <a:latin typeface="Arial"/>
                <a:cs typeface="Arial"/>
              </a:rPr>
              <a:t>ío Miguel Martínez Rodríguez</a:t>
            </a:r>
            <a:r>
              <a:rPr lang="es-ES" sz="1400" dirty="0" smtClean="0">
                <a:latin typeface="Arial"/>
                <a:cs typeface="Arial"/>
              </a:rPr>
              <a:t>, </a:t>
            </a:r>
            <a:r>
              <a:rPr lang="es-ES" sz="1400" i="1" dirty="0" smtClean="0">
                <a:latin typeface="Arial"/>
                <a:cs typeface="Arial"/>
              </a:rPr>
              <a:t>Mario Arredondo López, Martín Alonso Ruano Carretero. Hospital Regional de Málaga.</a:t>
            </a:r>
            <a:endParaRPr lang="es-ES" sz="1400" b="1" i="1" dirty="0">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15616" y="267494"/>
            <a:ext cx="7056784" cy="707886"/>
          </a:xfrm>
          <a:prstGeom prst="rect">
            <a:avLst/>
          </a:prstGeom>
          <a:noFill/>
          <a:ln>
            <a:solidFill>
              <a:schemeClr val="tx1"/>
            </a:solidFill>
          </a:ln>
        </p:spPr>
        <p:txBody>
          <a:bodyPr wrap="square" rtlCol="0">
            <a:spAutoFit/>
          </a:bodyPr>
          <a:lstStyle/>
          <a:p>
            <a:r>
              <a:rPr lang="es-ES" sz="2000" dirty="0" smtClean="0">
                <a:latin typeface="Arial"/>
                <a:cs typeface="Arial"/>
              </a:rPr>
              <a:t>ESTUDIO SOBRE LA PREVALENCIA DEL RECEPTOR PDL-1 EN NUESTROS PACIENTES SOMETIDOS A EBUS</a:t>
            </a:r>
            <a:endParaRPr lang="es-ES" sz="2000" dirty="0">
              <a:latin typeface="Arial"/>
              <a:cs typeface="Arial"/>
            </a:endParaRPr>
          </a:p>
        </p:txBody>
      </p:sp>
      <p:sp>
        <p:nvSpPr>
          <p:cNvPr id="5" name="CuadroTexto 4"/>
          <p:cNvSpPr txBox="1"/>
          <p:nvPr/>
        </p:nvSpPr>
        <p:spPr>
          <a:xfrm>
            <a:off x="467544" y="1203598"/>
            <a:ext cx="4104456" cy="3712042"/>
          </a:xfrm>
          <a:prstGeom prst="rect">
            <a:avLst/>
          </a:prstGeom>
          <a:solidFill>
            <a:schemeClr val="accent1">
              <a:lumMod val="20000"/>
              <a:lumOff val="80000"/>
            </a:schemeClr>
          </a:solidFill>
          <a:ln>
            <a:solidFill>
              <a:schemeClr val="tx1">
                <a:lumMod val="50000"/>
                <a:lumOff val="50000"/>
              </a:schemeClr>
            </a:solidFill>
          </a:ln>
        </p:spPr>
        <p:txBody>
          <a:bodyPr wrap="square" rtlCol="0">
            <a:spAutoFit/>
          </a:bodyPr>
          <a:lstStyle/>
          <a:p>
            <a:pPr>
              <a:lnSpc>
                <a:spcPct val="110000"/>
              </a:lnSpc>
            </a:pPr>
            <a:r>
              <a:rPr lang="es-ES" sz="1600" u="sng" dirty="0" smtClean="0">
                <a:latin typeface="Arial"/>
                <a:cs typeface="Arial"/>
              </a:rPr>
              <a:t>RESULTADOS</a:t>
            </a:r>
            <a:endParaRPr lang="es-ES" sz="1100" dirty="0" smtClean="0">
              <a:latin typeface="Arial"/>
              <a:cs typeface="Arial"/>
            </a:endParaRPr>
          </a:p>
          <a:p>
            <a:pPr algn="just">
              <a:lnSpc>
                <a:spcPct val="110000"/>
              </a:lnSpc>
            </a:pPr>
            <a:r>
              <a:rPr lang="es-ES" sz="1100" dirty="0" smtClean="0">
                <a:latin typeface="Arial"/>
                <a:cs typeface="Arial"/>
              </a:rPr>
              <a:t>Estudio descriptivo de 83 pacientes. Un 76% fueron varones con una edad media de 67 años. Más de la mitad eran ex-fumadores.</a:t>
            </a:r>
          </a:p>
          <a:p>
            <a:pPr algn="just">
              <a:lnSpc>
                <a:spcPct val="110000"/>
              </a:lnSpc>
            </a:pPr>
            <a:r>
              <a:rPr lang="es-ES" sz="1100" dirty="0" smtClean="0">
                <a:latin typeface="Arial"/>
                <a:cs typeface="Arial"/>
              </a:rPr>
              <a:t>Respecto a la anatomía patológica, de los 83 casos, 40 </a:t>
            </a:r>
            <a:r>
              <a:rPr lang="es-ES" sz="1100" dirty="0" err="1" smtClean="0">
                <a:latin typeface="Arial"/>
                <a:cs typeface="Arial"/>
              </a:rPr>
              <a:t>correspondian</a:t>
            </a:r>
            <a:r>
              <a:rPr lang="es-ES" sz="1100" dirty="0" smtClean="0">
                <a:latin typeface="Arial"/>
                <a:cs typeface="Arial"/>
              </a:rPr>
              <a:t> a adenocarcinoma, 20 a </a:t>
            </a:r>
            <a:r>
              <a:rPr lang="es-ES" sz="1100" dirty="0" err="1" smtClean="0">
                <a:latin typeface="Arial"/>
                <a:cs typeface="Arial"/>
              </a:rPr>
              <a:t>ca</a:t>
            </a:r>
            <a:r>
              <a:rPr lang="es-ES" sz="1100" dirty="0" smtClean="0">
                <a:latin typeface="Arial"/>
                <a:cs typeface="Arial"/>
              </a:rPr>
              <a:t>. escamosos, 13 </a:t>
            </a:r>
            <a:r>
              <a:rPr lang="es-ES" sz="1100" dirty="0" err="1" smtClean="0">
                <a:latin typeface="Arial"/>
                <a:cs typeface="Arial"/>
              </a:rPr>
              <a:t>ca</a:t>
            </a:r>
            <a:r>
              <a:rPr lang="es-ES" sz="1100" dirty="0" smtClean="0">
                <a:latin typeface="Arial"/>
                <a:cs typeface="Arial"/>
              </a:rPr>
              <a:t>. </a:t>
            </a:r>
            <a:r>
              <a:rPr lang="es-ES" sz="1100" dirty="0" err="1" smtClean="0">
                <a:latin typeface="Arial"/>
                <a:cs typeface="Arial"/>
              </a:rPr>
              <a:t>microciticos</a:t>
            </a:r>
            <a:r>
              <a:rPr lang="es-ES" sz="1100" dirty="0" smtClean="0">
                <a:latin typeface="Arial"/>
                <a:cs typeface="Arial"/>
              </a:rPr>
              <a:t>, 3 </a:t>
            </a:r>
            <a:r>
              <a:rPr lang="es-ES" sz="1100" dirty="0" err="1" smtClean="0">
                <a:latin typeface="Arial"/>
                <a:cs typeface="Arial"/>
              </a:rPr>
              <a:t>ca</a:t>
            </a:r>
            <a:r>
              <a:rPr lang="es-ES" sz="1100" dirty="0" smtClean="0">
                <a:latin typeface="Arial"/>
                <a:cs typeface="Arial"/>
              </a:rPr>
              <a:t>. de células grandes y 7 a metástasis de otro primario.</a:t>
            </a:r>
          </a:p>
          <a:p>
            <a:pPr algn="just">
              <a:lnSpc>
                <a:spcPct val="110000"/>
              </a:lnSpc>
            </a:pPr>
            <a:r>
              <a:rPr lang="es-ES" sz="1100" dirty="0" smtClean="0">
                <a:latin typeface="Arial"/>
                <a:cs typeface="Arial"/>
              </a:rPr>
              <a:t>De ellos, 43 se encontraban en un estadio IV, 30 en estadio III y sólo 3 en estadio II.</a:t>
            </a:r>
          </a:p>
          <a:p>
            <a:pPr algn="just">
              <a:lnSpc>
                <a:spcPct val="110000"/>
              </a:lnSpc>
            </a:pPr>
            <a:r>
              <a:rPr lang="es-ES" sz="1100" dirty="0" smtClean="0">
                <a:latin typeface="Arial"/>
                <a:cs typeface="Arial"/>
              </a:rPr>
              <a:t>Se solicitó estudio de PD-L1 en 46 casos, obteniendo muestra suficiente en un 52% de los casos (24 pacientes). Dentro de este grupo, 15 pacientes (63%) fueron PD-L1 positivos. La expresión de dicho receptor en las células neoplásicas fue de: 4 muestras con &gt; 50%, 10 muestras entre 1-50% y 1 con &lt; 1%. </a:t>
            </a:r>
          </a:p>
          <a:p>
            <a:pPr algn="just">
              <a:lnSpc>
                <a:spcPct val="110000"/>
              </a:lnSpc>
            </a:pPr>
            <a:r>
              <a:rPr lang="es-ES" sz="1100" dirty="0" smtClean="0">
                <a:latin typeface="Arial"/>
                <a:cs typeface="Arial"/>
              </a:rPr>
              <a:t>Del total de la muestra, en 11 pacientes se repitió el EBUS, obteniendo 6 con muestras suficientes para estudio de PD-L1, consiguiendo un total de 65% muestras suficientes. </a:t>
            </a:r>
          </a:p>
        </p:txBody>
      </p:sp>
      <p:sp>
        <p:nvSpPr>
          <p:cNvPr id="6" name="CuadroTexto 5"/>
          <p:cNvSpPr txBox="1"/>
          <p:nvPr/>
        </p:nvSpPr>
        <p:spPr>
          <a:xfrm>
            <a:off x="4716016" y="1203598"/>
            <a:ext cx="4032448" cy="2577628"/>
          </a:xfrm>
          <a:prstGeom prst="rect">
            <a:avLst/>
          </a:prstGeom>
          <a:solidFill>
            <a:schemeClr val="accent1">
              <a:lumMod val="20000"/>
              <a:lumOff val="80000"/>
            </a:schemeClr>
          </a:solidFill>
          <a:ln>
            <a:solidFill>
              <a:schemeClr val="tx1">
                <a:lumMod val="50000"/>
                <a:lumOff val="50000"/>
              </a:schemeClr>
            </a:solidFill>
          </a:ln>
        </p:spPr>
        <p:txBody>
          <a:bodyPr wrap="square" rtlCol="0">
            <a:spAutoFit/>
          </a:bodyPr>
          <a:lstStyle/>
          <a:p>
            <a:pPr>
              <a:lnSpc>
                <a:spcPct val="110000"/>
              </a:lnSpc>
            </a:pPr>
            <a:r>
              <a:rPr lang="es-ES" sz="1600" u="sng" dirty="0" smtClean="0">
                <a:latin typeface="Arial"/>
                <a:cs typeface="Arial"/>
              </a:rPr>
              <a:t>CONCLUSIONES</a:t>
            </a:r>
            <a:endParaRPr lang="es-ES" sz="1100" dirty="0" smtClean="0">
              <a:latin typeface="Arial"/>
              <a:cs typeface="Arial"/>
            </a:endParaRPr>
          </a:p>
          <a:p>
            <a:pPr algn="just">
              <a:lnSpc>
                <a:spcPct val="110000"/>
              </a:lnSpc>
            </a:pPr>
            <a:endParaRPr lang="es-ES" sz="1100" dirty="0">
              <a:latin typeface="Arial"/>
              <a:cs typeface="Arial"/>
            </a:endParaRPr>
          </a:p>
          <a:p>
            <a:pPr marL="285750" indent="-285750" algn="just">
              <a:lnSpc>
                <a:spcPct val="110000"/>
              </a:lnSpc>
              <a:buFont typeface="Arial"/>
              <a:buChar char="•"/>
            </a:pPr>
            <a:r>
              <a:rPr lang="es-ES" sz="1200" dirty="0" smtClean="0">
                <a:latin typeface="Arial"/>
                <a:cs typeface="Arial"/>
              </a:rPr>
              <a:t>El EBUS es la técnica que nos permite obtener un porcentaje significativo de muestras adecuadas para el estudio del receptor PD-L1.</a:t>
            </a:r>
          </a:p>
          <a:p>
            <a:pPr marL="285750" indent="-285750" algn="just">
              <a:lnSpc>
                <a:spcPct val="110000"/>
              </a:lnSpc>
              <a:buFont typeface="Arial"/>
              <a:buChar char="•"/>
            </a:pPr>
            <a:endParaRPr lang="es-ES" sz="1200" dirty="0" smtClean="0">
              <a:latin typeface="Arial"/>
              <a:cs typeface="Arial"/>
            </a:endParaRPr>
          </a:p>
          <a:p>
            <a:pPr marL="285750" indent="-285750" algn="just">
              <a:lnSpc>
                <a:spcPct val="110000"/>
              </a:lnSpc>
              <a:buFont typeface="Arial"/>
              <a:buChar char="•"/>
            </a:pPr>
            <a:r>
              <a:rPr lang="es-ES" sz="1200" dirty="0" smtClean="0">
                <a:latin typeface="Arial"/>
                <a:cs typeface="Arial"/>
              </a:rPr>
              <a:t>Cuando la muestra es suficiente, la positividad del receptor es frecuente en nuestros pacientes, lo que puede ayudar a dirigir el tratamiento oncológico.</a:t>
            </a:r>
          </a:p>
          <a:p>
            <a:pPr algn="just">
              <a:lnSpc>
                <a:spcPct val="110000"/>
              </a:lnSpc>
            </a:pPr>
            <a:endParaRPr lang="es-ES" sz="1200" dirty="0" smtClean="0">
              <a:latin typeface="Arial"/>
              <a:cs typeface="Arial"/>
            </a:endParaRPr>
          </a:p>
          <a:p>
            <a:pPr marL="285750" indent="-285750" algn="just">
              <a:lnSpc>
                <a:spcPct val="110000"/>
              </a:lnSpc>
              <a:buFont typeface="Arial"/>
              <a:buChar char="•"/>
            </a:pPr>
            <a:r>
              <a:rPr lang="es-ES" sz="1200" dirty="0" smtClean="0">
                <a:latin typeface="Arial"/>
                <a:cs typeface="Arial"/>
              </a:rPr>
              <a:t>La gran mayoría de muestras presentan un bajo porcentaje de expresión en las células neoplásicas.</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471</Words>
  <Application>Microsoft Macintosh PowerPoint</Application>
  <PresentationFormat>Presentación en pantalla (16:9)</PresentationFormat>
  <Paragraphs>22</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dario martinez rodriguez</cp:lastModifiedBy>
  <cp:revision>6</cp:revision>
  <dcterms:created xsi:type="dcterms:W3CDTF">2021-06-21T11:13:42Z</dcterms:created>
  <dcterms:modified xsi:type="dcterms:W3CDTF">2021-09-06T17:52:26Z</dcterms:modified>
</cp:coreProperties>
</file>