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/Relationships>

</file>

<file path=ppt/charts/_rels/chart1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1.xlsx"/></Relationships>
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166949"/>
          <c:y val="0.0860169"/>
          <c:w val="0.807952"/>
          <c:h val="0.77587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Región 1</c:v>
                </c:pt>
              </c:strCache>
            </c:strRef>
          </c:tx>
          <c:spPr>
            <a:solidFill>
              <a:schemeClr val="accent1">
                <a:lumOff val="16847"/>
              </a:schemeClr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5000" u="none">
                    <a:solidFill>
                      <a:srgbClr val="FFFFFF"/>
                    </a:solidFill>
                    <a:latin typeface="Times New Roman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D.Pleural</c:v>
                </c:pt>
                <c:pt idx="1">
                  <c:v>Atelectasia</c:v>
                </c:pt>
                <c:pt idx="2">
                  <c:v>Otros</c:v>
                </c:pt>
              </c:strCache>
            </c:strRef>
          </c:cat>
          <c:val>
            <c:numRef>
              <c:f>Sheet1!$B$2:$D$2</c:f>
              <c:numCache>
                <c:ptCount val="3"/>
                <c:pt idx="0">
                  <c:v>70.000000</c:v>
                </c:pt>
                <c:pt idx="1">
                  <c:v>15.000000</c:v>
                </c:pt>
                <c:pt idx="2">
                  <c:v>15.000000</c:v>
                </c:pt>
              </c:numCache>
            </c:numRef>
          </c:val>
        </c:ser>
        <c:gapWidth val="40"/>
        <c:overlap val="-10"/>
        <c:axId val="2094734552"/>
        <c:axId val="2094734553"/>
      </c:barChart>
      <c:catAx>
        <c:axId val="2094734552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b="0" i="0" strike="noStrike" sz="2200" u="none">
                <a:solidFill>
                  <a:srgbClr val="000000"/>
                </a:solidFill>
                <a:latin typeface="Times New Roman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B8B8B8"/>
              </a:solidFill>
              <a:prstDash val="solid"/>
              <a:miter lim="400000"/>
            </a:ln>
          </c:spPr>
        </c:majorGridlines>
        <c:numFmt formatCode="General" sourceLinked="0"/>
        <c:majorTickMark val="none"/>
        <c:minorTickMark val="none"/>
        <c:tickLblPos val="high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b="0" i="0" strike="noStrike" sz="3400" u="none">
                <a:solidFill>
                  <a:srgbClr val="000000"/>
                </a:solidFill>
                <a:latin typeface="Times New Roman"/>
              </a:defRPr>
            </a:pPr>
          </a:p>
        </c:txPr>
        <c:crossAx val="2094734552"/>
        <c:crosses val="autoZero"/>
        <c:crossBetween val="between"/>
        <c:majorUnit val="17.5"/>
        <c:minorUnit val="8.7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r y fecha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Autor y fecha</a:t>
            </a:r>
          </a:p>
        </p:txBody>
      </p:sp>
      <p:sp>
        <p:nvSpPr>
          <p:cNvPr id="12" name="Título de la presentación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Título de la presentación</a:t>
            </a:r>
          </a:p>
        </p:txBody>
      </p:sp>
      <p:sp>
        <p:nvSpPr>
          <p:cNvPr id="13" name="Nivel de texto 1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Subtítulo de la presentación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 y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Título de la presentación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Título de la presentación</a:t>
            </a:r>
          </a:p>
        </p:txBody>
      </p:sp>
      <p:sp>
        <p:nvSpPr>
          <p:cNvPr id="23" name="Autor y fecha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Autor y fecha</a:t>
            </a:r>
          </a:p>
        </p:txBody>
      </p:sp>
      <p:sp>
        <p:nvSpPr>
          <p:cNvPr id="24" name="Nivel de texto 1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Subtítulo de la presentación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 y foto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Título de la diapositiva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Título de la diapositiva</a:t>
            </a:r>
          </a:p>
        </p:txBody>
      </p:sp>
      <p:sp>
        <p:nvSpPr>
          <p:cNvPr id="34" name="Nivel de texto 1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Subtítulo de la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Número de diapositiva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 y 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ítulo de la diapositiva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Título de la diapositiva</a:t>
            </a:r>
          </a:p>
        </p:txBody>
      </p:sp>
      <p:sp>
        <p:nvSpPr>
          <p:cNvPr id="43" name="Subtítulo de la diapositiva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Subtítulo de la diapositiva</a:t>
            </a:r>
          </a:p>
        </p:txBody>
      </p:sp>
      <p:sp>
        <p:nvSpPr>
          <p:cNvPr id="44" name="Nivel de texto 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de viñeta de la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Nivel de texto 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Texto de viñeta de la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ítulo, viñetas y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ubtítulo de la diapositiva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Subtítulo de la diapositiva</a:t>
            </a:r>
          </a:p>
        </p:txBody>
      </p:sp>
      <p:sp>
        <p:nvSpPr>
          <p:cNvPr id="61" name="Nivel de texto 1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Texto de viñeta de la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660384004_1290x1720.jpg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Título de la diapositiva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Título de la diapositiva</a:t>
            </a:r>
          </a:p>
        </p:txBody>
      </p:sp>
      <p:sp>
        <p:nvSpPr>
          <p:cNvPr id="64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ítulo de sección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Título de sección</a:t>
            </a:r>
          </a:p>
        </p:txBody>
      </p:sp>
      <p:sp>
        <p:nvSpPr>
          <p:cNvPr id="72" name="Número de diapositiva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olo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ítulo de la diapositiva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Título de la diapositiva</a:t>
            </a:r>
          </a:p>
        </p:txBody>
      </p:sp>
      <p:sp>
        <p:nvSpPr>
          <p:cNvPr id="80" name="Subtítulo de la diapositiva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Subtítulo de la diapositiva</a:t>
            </a:r>
          </a:p>
        </p:txBody>
      </p:sp>
      <p:sp>
        <p:nvSpPr>
          <p:cNvPr id="81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ítulo de agenda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Título de agenda</a:t>
            </a:r>
          </a:p>
        </p:txBody>
      </p:sp>
      <p:sp>
        <p:nvSpPr>
          <p:cNvPr id="89" name="Subtítulo de agenda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Subtítulo de agenda</a:t>
            </a:r>
          </a:p>
        </p:txBody>
      </p:sp>
      <p:sp>
        <p:nvSpPr>
          <p:cNvPr id="90" name="Nivel de texto 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Temas relacionados con la agenda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cl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Nivel de texto 1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Declaración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ato importan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Nivel de texto 1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100 %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Información fáctica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Información fáctica</a:t>
            </a:r>
          </a:p>
        </p:txBody>
      </p:sp>
      <p:sp>
        <p:nvSpPr>
          <p:cNvPr id="108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ribución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Atribución</a:t>
            </a:r>
          </a:p>
        </p:txBody>
      </p:sp>
      <p:sp>
        <p:nvSpPr>
          <p:cNvPr id="116" name="Nivel de texto 1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“Cita destacable”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3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n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Imagen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Imagen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n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de la diapositiva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Título de la diapositiva</a:t>
            </a:r>
          </a:p>
        </p:txBody>
      </p:sp>
      <p:sp>
        <p:nvSpPr>
          <p:cNvPr id="3" name="Nivel de texto 1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Texto de viñeta de la diapositiva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Número de diapositiva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.png"/><Relationship Id="rId3" Type="http://schemas.openxmlformats.org/officeDocument/2006/relationships/chart" Target="../charts/char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Rectángulo"/>
          <p:cNvSpPr/>
          <p:nvPr/>
        </p:nvSpPr>
        <p:spPr>
          <a:xfrm>
            <a:off x="4296742" y="466098"/>
            <a:ext cx="16030164" cy="2514510"/>
          </a:xfrm>
          <a:prstGeom prst="rect">
            <a:avLst/>
          </a:prstGeom>
          <a:solidFill>
            <a:schemeClr val="accent1">
              <a:lumOff val="16847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52" name="UTILIDAD CONSULTA PRETRASPLANTE EN UN HOSPITAL DE TERCER NIVEL…"/>
          <p:cNvSpPr txBox="1"/>
          <p:nvPr/>
        </p:nvSpPr>
        <p:spPr>
          <a:xfrm>
            <a:off x="6584447" y="936694"/>
            <a:ext cx="11454753" cy="18661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R="39369" indent="2540" defTabSz="449580">
              <a:defRPr sz="25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UTILIDAD CONSULTA PRETRASPLANTE EN UN HOSPITAL DE TERCER NIVEL</a:t>
            </a:r>
          </a:p>
          <a:p>
            <a:pPr marR="39369" indent="2540" defTabSz="449580">
              <a:defRPr sz="25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marR="39369" indent="2540" defTabSz="449580">
              <a:defRPr sz="25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E. SALCEDO LOBERA, M. ARREDONDO LÓPEZ,  E. CASADO MIRANDA.  </a:t>
            </a:r>
          </a:p>
          <a:p>
            <a:pPr marR="39369" indent="2540" defTabSz="449580">
              <a:defRPr sz="25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marR="39369" indent="2540" defTabSz="449580">
              <a:defRPr sz="25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UGC E.RESPIRATORIAS. H. REGIONAL UNIVERSITARIO DE MÁLAGA</a:t>
            </a:r>
          </a:p>
        </p:txBody>
      </p:sp>
      <p:grpSp>
        <p:nvGrpSpPr>
          <p:cNvPr id="155" name="Rectángulo redondeado"/>
          <p:cNvGrpSpPr/>
          <p:nvPr/>
        </p:nvGrpSpPr>
        <p:grpSpPr>
          <a:xfrm>
            <a:off x="475342" y="3518159"/>
            <a:ext cx="8477230" cy="4585154"/>
            <a:chOff x="0" y="0"/>
            <a:chExt cx="8477228" cy="4585153"/>
          </a:xfrm>
        </p:grpSpPr>
        <p:sp>
          <p:nvSpPr>
            <p:cNvPr id="154" name="Rectángulo redondeado"/>
            <p:cNvSpPr/>
            <p:nvPr/>
          </p:nvSpPr>
          <p:spPr>
            <a:xfrm>
              <a:off x="50800" y="50800"/>
              <a:ext cx="8375629" cy="4483554"/>
            </a:xfrm>
            <a:prstGeom prst="roundRect">
              <a:avLst>
                <a:gd name="adj" fmla="val 4249"/>
              </a:avLst>
            </a:prstGeom>
            <a:solidFill>
              <a:srgbClr val="FFFFFF"/>
            </a:solidFill>
            <a:ln>
              <a:noFill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pic>
          <p:nvPicPr>
            <p:cNvPr id="153" name="Rectángulo redondeado Rectángulo redondeado" descr="Rectángulo redondeado Rectángulo redondeado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8477229" cy="4585154"/>
            </a:xfrm>
            <a:prstGeom prst="rect">
              <a:avLst/>
            </a:prstGeom>
            <a:effectLst/>
          </p:spPr>
        </p:pic>
      </p:grpSp>
      <p:sp>
        <p:nvSpPr>
          <p:cNvPr id="156" name="INTRODUCCION…"/>
          <p:cNvSpPr txBox="1"/>
          <p:nvPr/>
        </p:nvSpPr>
        <p:spPr>
          <a:xfrm>
            <a:off x="1022911" y="4096359"/>
            <a:ext cx="7382092" cy="34287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5714" algn="just" defTabSz="449580">
              <a:spcBef>
                <a:spcPts val="1300"/>
              </a:spcBef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INTRODUCCION  </a:t>
            </a:r>
          </a:p>
          <a:p>
            <a:pPr marL="1270" marR="165735" indent="3175" algn="just" defTabSz="449580">
              <a:spcBef>
                <a:spcPts val="2000"/>
              </a:spcBef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Las complicaciones pulmonares suponen una elevada morbimortalidad en la gran mayoría de las intervenciones quirúrgicas y sobre todo en los pacientes trasplantados; con la existencia de los protocolos se intenta identificar factores de riesgo y mejorar factores modificables previo a la intervención. Nuestro objetivo es valorar la importancia de un estudio pretrasplante en un hospital de 3º nivel.  </a:t>
            </a:r>
          </a:p>
        </p:txBody>
      </p:sp>
      <p:grpSp>
        <p:nvGrpSpPr>
          <p:cNvPr id="159" name="Rectángulo redondeado"/>
          <p:cNvGrpSpPr/>
          <p:nvPr/>
        </p:nvGrpSpPr>
        <p:grpSpPr>
          <a:xfrm>
            <a:off x="436465" y="8640864"/>
            <a:ext cx="8554984" cy="4585155"/>
            <a:chOff x="0" y="0"/>
            <a:chExt cx="8554983" cy="4585153"/>
          </a:xfrm>
        </p:grpSpPr>
        <p:sp>
          <p:nvSpPr>
            <p:cNvPr id="158" name="Rectángulo redondeado"/>
            <p:cNvSpPr/>
            <p:nvPr/>
          </p:nvSpPr>
          <p:spPr>
            <a:xfrm>
              <a:off x="50800" y="50800"/>
              <a:ext cx="8453384" cy="4483554"/>
            </a:xfrm>
            <a:prstGeom prst="roundRect">
              <a:avLst>
                <a:gd name="adj" fmla="val 4249"/>
              </a:avLst>
            </a:prstGeom>
            <a:solidFill>
              <a:srgbClr val="FFFFFF"/>
            </a:solidFill>
            <a:ln>
              <a:noFill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pic>
          <p:nvPicPr>
            <p:cNvPr id="157" name="Rectángulo redondeado Rectángulo redondeado" descr="Rectángulo redondeado Rectángulo redondeado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8554984" cy="4585154"/>
            </a:xfrm>
            <a:prstGeom prst="rect">
              <a:avLst/>
            </a:prstGeom>
            <a:effectLst/>
          </p:spPr>
        </p:pic>
      </p:grpSp>
      <p:sp>
        <p:nvSpPr>
          <p:cNvPr id="160" name="MATERIAL Y METODOS…"/>
          <p:cNvSpPr txBox="1"/>
          <p:nvPr/>
        </p:nvSpPr>
        <p:spPr>
          <a:xfrm>
            <a:off x="783801" y="9561965"/>
            <a:ext cx="7565383" cy="27429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4444" algn="just" defTabSz="449580">
              <a:spcBef>
                <a:spcPts val="1300"/>
              </a:spcBef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MATERIAL Y METODOS  </a:t>
            </a:r>
          </a:p>
          <a:p>
            <a:pPr marL="2540" indent="2540" algn="just" defTabSz="449580">
              <a:spcBef>
                <a:spcPts val="2000"/>
              </a:spcBef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Estudio retrospectivo de un año de duración donde se recogieron 54 pacientes que fueron derivados a consulta de pretrasplante en 2018 para valoración funcional, se recogieron datos generales, tipo de trasplante planteado, pruebas diagnósticas como saturación de oxígeno, radiografía de toráx y espirometría con difusión. </a:t>
            </a:r>
          </a:p>
        </p:txBody>
      </p:sp>
      <p:grpSp>
        <p:nvGrpSpPr>
          <p:cNvPr id="163" name="Rectángulo redondeado"/>
          <p:cNvGrpSpPr/>
          <p:nvPr/>
        </p:nvGrpSpPr>
        <p:grpSpPr>
          <a:xfrm>
            <a:off x="10657449" y="3833892"/>
            <a:ext cx="12767151" cy="3953688"/>
            <a:chOff x="0" y="0"/>
            <a:chExt cx="12767150" cy="3953687"/>
          </a:xfrm>
        </p:grpSpPr>
        <p:sp>
          <p:nvSpPr>
            <p:cNvPr id="162" name="Rectángulo redondeado"/>
            <p:cNvSpPr/>
            <p:nvPr/>
          </p:nvSpPr>
          <p:spPr>
            <a:xfrm>
              <a:off x="50800" y="50800"/>
              <a:ext cx="12665551" cy="3852088"/>
            </a:xfrm>
            <a:prstGeom prst="roundRect">
              <a:avLst>
                <a:gd name="adj" fmla="val 6971"/>
              </a:avLst>
            </a:prstGeom>
            <a:solidFill>
              <a:srgbClr val="FFFFFF"/>
            </a:solidFill>
            <a:ln>
              <a:noFill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pic>
          <p:nvPicPr>
            <p:cNvPr id="161" name="Rectángulo redondeado Rectángulo redondeado" descr="Rectángulo redondeado Rectángulo redondeado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12767151" cy="3953688"/>
            </a:xfrm>
            <a:prstGeom prst="rect">
              <a:avLst/>
            </a:prstGeom>
            <a:effectLst/>
          </p:spPr>
        </p:pic>
      </p:grpSp>
      <p:sp>
        <p:nvSpPr>
          <p:cNvPr id="164" name="RESULTADOS…"/>
          <p:cNvSpPr txBox="1"/>
          <p:nvPr/>
        </p:nvSpPr>
        <p:spPr>
          <a:xfrm>
            <a:off x="11362969" y="4807420"/>
            <a:ext cx="11835536" cy="2852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just" defTabSz="449580"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RESULTADOS</a:t>
            </a:r>
          </a:p>
          <a:p>
            <a:pPr algn="just" defTabSz="449580"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algn="l" defTabSz="457200">
              <a:lnSpc>
                <a:spcPct val="115000"/>
              </a:lnSpc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Del total de nuestra muestra se operaron 54 pacientes con una media de edad de 59± 8 años siendo 29 de ellos exfumadores, el 24% presentaba antecedentes respiratorios, y se planteó en el 83,33% de los casos trasplante hepático.</a:t>
            </a:r>
          </a:p>
          <a:p>
            <a:pPr algn="l" defTabSz="457200">
              <a:lnSpc>
                <a:spcPct val="115000"/>
              </a:lnSpc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>
              <a:solidFill>
                <a:srgbClr val="222222"/>
              </a:solidFill>
              <a:uFill>
                <a:solidFill>
                  <a:srgbClr val="222222"/>
                </a:solidFill>
              </a:uFill>
            </a:endParaRPr>
          </a:p>
        </p:txBody>
      </p:sp>
      <p:graphicFrame>
        <p:nvGraphicFramePr>
          <p:cNvPr id="165" name="Tabla"/>
          <p:cNvGraphicFramePr/>
          <p:nvPr/>
        </p:nvGraphicFramePr>
        <p:xfrm>
          <a:off x="12076002" y="9130656"/>
          <a:ext cx="10927965" cy="312335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3638421"/>
                <a:gridCol w="3638421"/>
                <a:gridCol w="3638421"/>
              </a:tblGrid>
              <a:tr h="951406">
                <a:tc>
                  <a:txBody>
                    <a:bodyPr/>
                    <a:lstStyle/>
                    <a:p>
                      <a:pPr algn="l" defTabSz="457200">
                        <a:defRPr sz="240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Tipo riesgo</a:t>
                      </a:r>
                    </a:p>
                  </a:txBody>
                  <a:tcPr marL="50800" marR="50800" marT="50800" marB="50800" anchor="t" anchorCtr="0" horzOverflow="overflow"/>
                </a:tc>
                <a:tc>
                  <a:txBody>
                    <a:bodyPr/>
                    <a:lstStyle/>
                    <a:p>
                      <a:pPr algn="l" defTabSz="457200">
                        <a:defRPr sz="240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Número pacientes</a:t>
                      </a:r>
                    </a:p>
                  </a:txBody>
                  <a:tcPr marL="50800" marR="50800" marT="50800" marB="50800" anchor="t" anchorCtr="0" horzOverflow="overflow"/>
                </a:tc>
                <a:tc>
                  <a:txBody>
                    <a:bodyPr/>
                    <a:lstStyle/>
                    <a:p>
                      <a:pPr algn="l" defTabSz="457200">
                        <a:defRPr sz="240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Porcentaje complicaciones</a:t>
                      </a:r>
                    </a:p>
                  </a:txBody>
                  <a:tcPr marL="50800" marR="50800" marT="50800" marB="50800" anchor="t" anchorCtr="0" horzOverflow="overflow"/>
                </a:tc>
              </a:tr>
              <a:tr h="719749">
                <a:tc>
                  <a:txBody>
                    <a:bodyPr/>
                    <a:lstStyle/>
                    <a:p>
                      <a:pPr algn="l" defTabSz="457200">
                        <a:defRPr sz="240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bajo riesgo</a:t>
                      </a:r>
                    </a:p>
                  </a:txBody>
                  <a:tcPr marL="50800" marR="50800" marT="50800" marB="50800" anchor="t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240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40 pacientes</a:t>
                      </a:r>
                    </a:p>
                  </a:txBody>
                  <a:tcPr marL="50800" marR="50800" marT="50800" marB="50800" anchor="t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240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27,5%</a:t>
                      </a:r>
                    </a:p>
                  </a:txBody>
                  <a:tcPr marL="50800" marR="50800" marT="50800" marB="50800" anchor="t" anchorCtr="0" horzOverflow="overflow">
                    <a:noFill/>
                  </a:tcPr>
                </a:tc>
              </a:tr>
              <a:tr h="719749">
                <a:tc>
                  <a:txBody>
                    <a:bodyPr/>
                    <a:lstStyle/>
                    <a:p>
                      <a:pPr algn="l" defTabSz="457200">
                        <a:defRPr sz="240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moderado riesgo</a:t>
                      </a:r>
                    </a:p>
                  </a:txBody>
                  <a:tcPr marL="50800" marR="50800" marT="50800" marB="50800" anchor="t" anchorCtr="0" horzOverflow="overflow"/>
                </a:tc>
                <a:tc>
                  <a:txBody>
                    <a:bodyPr/>
                    <a:lstStyle/>
                    <a:p>
                      <a:pPr algn="l" defTabSz="457200">
                        <a:defRPr sz="240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11 pacientes</a:t>
                      </a:r>
                    </a:p>
                  </a:txBody>
                  <a:tcPr marL="50800" marR="50800" marT="50800" marB="50800" anchor="t" anchorCtr="0" horzOverflow="overflow"/>
                </a:tc>
                <a:tc>
                  <a:txBody>
                    <a:bodyPr/>
                    <a:lstStyle/>
                    <a:p>
                      <a:pPr algn="l" defTabSz="457200">
                        <a:defRPr sz="240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45,5%</a:t>
                      </a:r>
                    </a:p>
                  </a:txBody>
                  <a:tcPr marL="50800" marR="50800" marT="50800" marB="50800" anchor="t" anchorCtr="0" horzOverflow="overflow"/>
                </a:tc>
              </a:tr>
              <a:tr h="719749">
                <a:tc>
                  <a:txBody>
                    <a:bodyPr/>
                    <a:lstStyle/>
                    <a:p>
                      <a:pPr algn="l" defTabSz="457200">
                        <a:defRPr sz="240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alto riesgo</a:t>
                      </a:r>
                    </a:p>
                  </a:txBody>
                  <a:tcPr marL="50800" marR="50800" marT="50800" marB="50800" anchor="t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240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3 pacientes</a:t>
                      </a:r>
                    </a:p>
                  </a:txBody>
                  <a:tcPr marL="50800" marR="50800" marT="50800" marB="50800" anchor="t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240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31,5%</a:t>
                      </a:r>
                    </a:p>
                  </a:txBody>
                  <a:tcPr marL="50800" marR="50800" marT="50800" marB="50800" anchor="t" anchorCtr="0" horzOverflow="overflow"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" name="Rectángulo redondeado"/>
          <p:cNvGrpSpPr/>
          <p:nvPr/>
        </p:nvGrpSpPr>
        <p:grpSpPr>
          <a:xfrm>
            <a:off x="282599" y="11036947"/>
            <a:ext cx="20401311" cy="2667405"/>
            <a:chOff x="0" y="0"/>
            <a:chExt cx="20401309" cy="2667404"/>
          </a:xfrm>
        </p:grpSpPr>
        <p:sp>
          <p:nvSpPr>
            <p:cNvPr id="168" name="Rectángulo redondeado"/>
            <p:cNvSpPr/>
            <p:nvPr/>
          </p:nvSpPr>
          <p:spPr>
            <a:xfrm>
              <a:off x="50799" y="50800"/>
              <a:ext cx="20299711" cy="2565805"/>
            </a:xfrm>
            <a:prstGeom prst="roundRect">
              <a:avLst>
                <a:gd name="adj" fmla="val 7425"/>
              </a:avLst>
            </a:prstGeom>
            <a:solidFill>
              <a:srgbClr val="FFFFFF"/>
            </a:solidFill>
            <a:ln>
              <a:noFill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pic>
          <p:nvPicPr>
            <p:cNvPr id="167" name="Rectángulo redondeado Rectángulo redondeado" descr="Rectángulo redondeado Rectángulo redondeado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20401310" cy="2667405"/>
            </a:xfrm>
            <a:prstGeom prst="rect">
              <a:avLst/>
            </a:prstGeom>
            <a:effectLst/>
          </p:spPr>
        </p:pic>
      </p:grpSp>
      <p:sp>
        <p:nvSpPr>
          <p:cNvPr id="170" name="CONCLUSIONES…"/>
          <p:cNvSpPr txBox="1"/>
          <p:nvPr/>
        </p:nvSpPr>
        <p:spPr>
          <a:xfrm>
            <a:off x="1039499" y="11476144"/>
            <a:ext cx="17793743" cy="19516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5080" marR="12700" indent="-1905" algn="just" defTabSz="449580">
              <a:spcBef>
                <a:spcPts val="1300"/>
              </a:spcBef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CONCLUSIONES  </a:t>
            </a:r>
          </a:p>
          <a:p>
            <a:pPr algn="l" defTabSz="457200">
              <a:lnSpc>
                <a:spcPct val="115000"/>
              </a:lnSpc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1- La valoración pretrasplante es importante para poder estratificar de forma correcta a los pacientes, siendo los pacientes moderados-alto riesgo </a:t>
            </a:r>
          </a:p>
          <a:p>
            <a:pPr algn="l" defTabSz="457200">
              <a:lnSpc>
                <a:spcPct val="115000"/>
              </a:lnSpc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los que presentan más riesgo de complicaciones. </a:t>
            </a:r>
          </a:p>
          <a:p>
            <a:pPr algn="l" defTabSz="457200">
              <a:lnSpc>
                <a:spcPct val="115000"/>
              </a:lnSpc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2- El derrame pleural es la complicación más frecuente encontrada en este tipo de pacientes. </a:t>
            </a:r>
          </a:p>
          <a:p>
            <a:pPr algn="l" defTabSz="457200">
              <a:lnSpc>
                <a:spcPct val="115000"/>
              </a:lnSpc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3- Los pacientes sin complicaciones presentaban pruebas funcionales mejores que el otro grupo aunque no fue significativo. .</a:t>
            </a:r>
          </a:p>
        </p:txBody>
      </p:sp>
      <p:graphicFrame>
        <p:nvGraphicFramePr>
          <p:cNvPr id="171" name="Gráfica de barras 2D"/>
          <p:cNvGraphicFramePr/>
          <p:nvPr/>
        </p:nvGraphicFramePr>
        <p:xfrm>
          <a:off x="1112242" y="4216513"/>
          <a:ext cx="8854914" cy="5397277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  <p:graphicFrame>
        <p:nvGraphicFramePr>
          <p:cNvPr id="172" name="Tabla"/>
          <p:cNvGraphicFramePr/>
          <p:nvPr/>
        </p:nvGraphicFramePr>
        <p:xfrm>
          <a:off x="13716000" y="990600"/>
          <a:ext cx="10006311" cy="9554965"/>
        </p:xfrm>
        <a:graphic xmlns:a="http://schemas.openxmlformats.org/drawingml/2006/main">
          <a:graphicData uri="http://schemas.openxmlformats.org/drawingml/2006/table">
            <a:tbl>
              <a:tblPr firstCol="1" firstRow="1" lastCol="0" lastRow="0" bandCol="0" bandRow="0" rtl="0">
                <a:tableStyleId>{C7B018BB-80A7-4F77-B60F-C8B233D01FF8}</a:tableStyleId>
              </a:tblPr>
              <a:tblGrid>
                <a:gridCol w="3331203"/>
                <a:gridCol w="3331203"/>
                <a:gridCol w="3331203"/>
              </a:tblGrid>
              <a:tr h="2385566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SIN COMPLICACIONES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CON COMPLICACIONES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</a:tcPr>
                </a:tc>
              </a:tr>
              <a:tr h="2385566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FEV1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marL="1143000" indent="-457200" algn="l" defTabSz="457200">
                        <a:lnSpc>
                          <a:spcPct val="115000"/>
                        </a:lnSpc>
                        <a:buSzPct val="100000"/>
                        <a:buChar char="-"/>
                        <a:defRPr sz="220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81.14 ±19.25%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marL="1143000" indent="-457200" algn="l" defTabSz="457200">
                        <a:lnSpc>
                          <a:spcPct val="115000"/>
                        </a:lnSpc>
                        <a:buSzPct val="100000"/>
                        <a:buChar char="-"/>
                        <a:defRPr sz="220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78.35±16.01%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</a:tcPr>
                </a:tc>
              </a:tr>
              <a:tr h="2385566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FVC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marL="1143000" indent="-457200" algn="l" defTabSz="457200">
                        <a:lnSpc>
                          <a:spcPct val="115000"/>
                        </a:lnSpc>
                        <a:buSzPct val="100000"/>
                        <a:buChar char="-"/>
                        <a:defRPr sz="220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75.41±17.43%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marL="1143000" indent="-457200" algn="l" defTabSz="457200">
                        <a:lnSpc>
                          <a:spcPct val="115000"/>
                        </a:lnSpc>
                        <a:buSzPct val="100000"/>
                        <a:buChar char="-"/>
                        <a:defRPr sz="220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74.47±16.14%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</a:tcPr>
                </a:tc>
              </a:tr>
              <a:tr h="2385566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DLco</a:t>
                      </a: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L="1143000" indent="-457200" algn="l" defTabSz="457200">
                        <a:lnSpc>
                          <a:spcPct val="115000"/>
                        </a:lnSpc>
                        <a:buSzPct val="100000"/>
                        <a:buChar char="-"/>
                        <a:defRPr sz="220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67.39±16.36%</a:t>
                      </a: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marL="1143000" indent="-457200" algn="l" defTabSz="457200">
                        <a:lnSpc>
                          <a:spcPct val="115000"/>
                        </a:lnSpc>
                        <a:buSzPct val="100000"/>
                        <a:buChar char="-"/>
                        <a:defRPr sz="220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69.07±21.28%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173" name="A nivel de las pruebas realizadas, las saturaciones medias fueron de 97% y en las PFR observamos un FEV1 2520 ±693cc (80 ±18%), FVC 3097± 884cc ( 75% ± 17%), FVC/FEV1 81% ±8% y DLCO 68±18%."/>
          <p:cNvSpPr txBox="1"/>
          <p:nvPr/>
        </p:nvSpPr>
        <p:spPr>
          <a:xfrm>
            <a:off x="1261591" y="1387067"/>
            <a:ext cx="10307985" cy="1340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457200">
              <a:lnSpc>
                <a:spcPct val="115000"/>
              </a:lnSpc>
              <a:defRPr sz="26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A nivel de las pruebas realizadas, las saturaciones medias fueron de 97% y en las PFR observamos un FEV1 2520 ±693cc (80 ±18%), FVC 3097± 884cc ( 75% ± 17%), FVC/FEV1 81% ±8% y DLCO 68±18%.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