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232208"/>
          <c:y val="0.0971449"/>
          <c:w val="0.74588"/>
          <c:h val="0.748495"/>
        </c:manualLayout>
      </c:layout>
      <c:barChart>
        <c:barDir val="bar"/>
        <c:grouping val="clustered"/>
        <c:varyColors val="0"/>
        <c:ser>
          <c:idx val="0"/>
          <c:order val="0"/>
          <c:tx>
            <c:strRef>
              <c:f>Sheet1!$A$2</c:f>
              <c:strCache>
                <c:ptCount val="1"/>
                <c:pt idx="0">
                  <c:v>Región 1</c:v>
                </c:pt>
              </c:strCache>
            </c:strRef>
          </c:tx>
          <c:spPr>
            <a:solidFill>
              <a:schemeClr val="accent1"/>
            </a:solidFill>
            <a:ln w="12700" cap="flat">
              <a:noFill/>
              <a:miter lim="400000"/>
            </a:ln>
            <a:effectLst/>
          </c:spPr>
          <c:invertIfNegative val="0"/>
          <c:dLbls>
            <c:numFmt formatCode="#,##0" sourceLinked="0"/>
            <c:txPr>
              <a:bodyPr/>
              <a:lstStyle/>
              <a:p>
                <a:pPr>
                  <a:defRPr b="0" i="0" strike="noStrike" sz="5000" u="none">
                    <a:solidFill>
                      <a:srgbClr val="FFFFFF"/>
                    </a:solidFill>
                    <a:latin typeface="Times New Roman"/>
                  </a:defRPr>
                </a:pPr>
              </a:p>
            </c:txPr>
            <c:dLblPos val="inEnd"/>
            <c:showLegendKey val="0"/>
            <c:showVal val="0"/>
            <c:showCatName val="0"/>
            <c:showSerName val="0"/>
            <c:showPercent val="0"/>
            <c:showBubbleSize val="0"/>
            <c:showLeaderLines val="0"/>
          </c:dLbls>
          <c:cat>
            <c:strRef>
              <c:f>Sheet1!$B$1:$E$1</c:f>
              <c:strCache>
                <c:ptCount val="4"/>
                <c:pt idx="0">
                  <c:v>Pirámide derecha</c:v>
                </c:pt>
                <c:pt idx="1">
                  <c:v>Lóbulo medio</c:v>
                </c:pt>
                <c:pt idx="2">
                  <c:v>Pirámide izquierda</c:v>
                </c:pt>
                <c:pt idx="3">
                  <c:v>Língula</c:v>
                </c:pt>
              </c:strCache>
            </c:strRef>
          </c:cat>
          <c:val>
            <c:numRef>
              <c:f>Sheet1!$B$2:$E$2</c:f>
              <c:numCache>
                <c:ptCount val="4"/>
                <c:pt idx="0">
                  <c:v>30.000000</c:v>
                </c:pt>
                <c:pt idx="1">
                  <c:v>30.000000</c:v>
                </c:pt>
                <c:pt idx="2">
                  <c:v>27.000000</c:v>
                </c:pt>
                <c:pt idx="3">
                  <c:v>13.000000</c:v>
                </c:pt>
              </c:numCache>
            </c:numRef>
          </c:val>
        </c:ser>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2200" u="none">
                <a:solidFill>
                  <a:srgbClr val="000000"/>
                </a:solidFill>
                <a:latin typeface="Times New Roman"/>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3400" u="none">
                <a:solidFill>
                  <a:srgbClr val="000000"/>
                </a:solidFill>
                <a:latin typeface="Times New Roman"/>
              </a:defRPr>
            </a:pPr>
          </a:p>
        </c:txPr>
        <c:crossAx val="2094734552"/>
        <c:crosses val="autoZero"/>
        <c:crossBetween val="between"/>
        <c:majorUnit val="7.5"/>
        <c:minorUnit val="3.7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153025"/>
          <c:y val="0.11973"/>
          <c:w val="0.831808"/>
          <c:h val="0.69293"/>
        </c:manualLayout>
      </c:layout>
      <c:barChart>
        <c:barDir val="bar"/>
        <c:grouping val="clustered"/>
        <c:varyColors val="0"/>
        <c:ser>
          <c:idx val="0"/>
          <c:order val="0"/>
          <c:tx>
            <c:strRef>
              <c:f>Sheet1!$A$2</c:f>
              <c:strCache>
                <c:ptCount val="1"/>
                <c:pt idx="0">
                  <c:v>Región 1</c:v>
                </c:pt>
              </c:strCache>
            </c:strRef>
          </c:tx>
          <c:spPr>
            <a:solidFill>
              <a:schemeClr val="accent1">
                <a:lumOff val="16847"/>
              </a:schemeClr>
            </a:solidFill>
            <a:ln w="12700" cap="flat">
              <a:noFill/>
              <a:miter lim="400000"/>
            </a:ln>
            <a:effectLst/>
          </c:spPr>
          <c:invertIfNegative val="0"/>
          <c:dLbls>
            <c:numFmt formatCode="#,##0" sourceLinked="0"/>
            <c:txPr>
              <a:bodyPr/>
              <a:lstStyle/>
              <a:p>
                <a:pPr>
                  <a:defRPr b="0" i="0" strike="noStrike" sz="5000" u="none">
                    <a:solidFill>
                      <a:srgbClr val="FFFFFF"/>
                    </a:solidFill>
                    <a:latin typeface="Times New Roman"/>
                  </a:defRPr>
                </a:pPr>
              </a:p>
            </c:txPr>
            <c:dLblPos val="inEnd"/>
            <c:showLegendKey val="0"/>
            <c:showVal val="0"/>
            <c:showCatName val="0"/>
            <c:showSerName val="0"/>
            <c:showPercent val="0"/>
            <c:showBubbleSize val="0"/>
            <c:showLeaderLines val="0"/>
          </c:dLbls>
          <c:cat>
            <c:strRef>
              <c:f>Sheet1!$B$1:$E$1</c:f>
              <c:strCache>
                <c:ptCount val="4"/>
                <c:pt idx="0">
                  <c:v>HPS</c:v>
                </c:pt>
                <c:pt idx="1">
                  <c:v>NIU</c:v>
                </c:pt>
                <c:pt idx="2">
                  <c:v>NINE</c:v>
                </c:pt>
                <c:pt idx="3">
                  <c:v>OTROS</c:v>
                </c:pt>
              </c:strCache>
            </c:strRef>
          </c:cat>
          <c:val>
            <c:numRef>
              <c:f>Sheet1!$B$2:$E$2</c:f>
              <c:numCache>
                <c:ptCount val="4"/>
                <c:pt idx="0">
                  <c:v>9.000000</c:v>
                </c:pt>
                <c:pt idx="1">
                  <c:v>6.000000</c:v>
                </c:pt>
                <c:pt idx="2">
                  <c:v>7.000000</c:v>
                </c:pt>
                <c:pt idx="3">
                  <c:v>4.000000</c:v>
                </c:pt>
              </c:numCache>
            </c:numRef>
          </c:val>
        </c:ser>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2200" u="none">
                <a:solidFill>
                  <a:srgbClr val="000000"/>
                </a:solidFill>
                <a:latin typeface="Times New Roman"/>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3400" u="none">
                <a:solidFill>
                  <a:srgbClr val="000000"/>
                </a:solidFill>
                <a:latin typeface="Times New Roman"/>
              </a:defRPr>
            </a:pPr>
          </a:p>
        </c:txPr>
        <c:crossAx val="2094734552"/>
        <c:crosses val="autoZero"/>
        <c:crossBetween val="between"/>
        <c:majorUnit val="2.25"/>
        <c:minorUnit val="1.12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Autor y fecha"/>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12" name="Título de la presentación"/>
          <p:cNvSpPr txBox="1"/>
          <p:nvPr>
            <p:ph type="title" hasCustomPrompt="1"/>
          </p:nvPr>
        </p:nvSpPr>
        <p:spPr>
          <a:xfrm>
            <a:off x="1206496" y="2574991"/>
            <a:ext cx="21971004" cy="4648201"/>
          </a:xfrm>
          <a:prstGeom prst="rect">
            <a:avLst/>
          </a:prstGeom>
        </p:spPr>
        <p:txBody>
          <a:bodyPr anchor="b"/>
          <a:lstStyle>
            <a:lvl1pPr>
              <a:defRPr spc="-232" sz="11600"/>
            </a:lvl1pPr>
          </a:lstStyle>
          <a:p>
            <a:pPr/>
            <a:r>
              <a:t>Título de la presentación</a:t>
            </a:r>
          </a:p>
        </p:txBody>
      </p:sp>
      <p:sp>
        <p:nvSpPr>
          <p:cNvPr id="13" name="Nivel de texto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1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Título de la presentación"/>
          <p:cNvSpPr txBox="1"/>
          <p:nvPr>
            <p:ph type="title" hasCustomPrompt="1"/>
          </p:nvPr>
        </p:nvSpPr>
        <p:spPr>
          <a:xfrm>
            <a:off x="1206500" y="7124700"/>
            <a:ext cx="21971000" cy="4648200"/>
          </a:xfrm>
          <a:prstGeom prst="rect">
            <a:avLst/>
          </a:prstGeom>
        </p:spPr>
        <p:txBody>
          <a:bodyPr anchor="b"/>
          <a:lstStyle>
            <a:lvl1pPr>
              <a:defRPr spc="-232" sz="11600"/>
            </a:lvl1pPr>
          </a:lstStyle>
          <a:p>
            <a:pPr/>
            <a:r>
              <a:t>Título de la presentación</a:t>
            </a:r>
          </a:p>
        </p:txBody>
      </p:sp>
      <p:sp>
        <p:nvSpPr>
          <p:cNvPr id="23" name="Autor y fecha"/>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24" name="Nivel de texto 1…"/>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2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Título de la diapositiva"/>
          <p:cNvSpPr txBox="1"/>
          <p:nvPr>
            <p:ph type="title" hasCustomPrompt="1"/>
          </p:nvPr>
        </p:nvSpPr>
        <p:spPr>
          <a:xfrm>
            <a:off x="1206500" y="1270000"/>
            <a:ext cx="9779000" cy="5882273"/>
          </a:xfrm>
          <a:prstGeom prst="rect">
            <a:avLst/>
          </a:prstGeom>
        </p:spPr>
        <p:txBody>
          <a:bodyPr anchor="b"/>
          <a:lstStyle/>
          <a:p>
            <a:pPr/>
            <a:r>
              <a:t>Título de la diapositiva</a:t>
            </a:r>
          </a:p>
        </p:txBody>
      </p:sp>
      <p:sp>
        <p:nvSpPr>
          <p:cNvPr id="34" name="Nivel de texto 1…"/>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diapositiva</a:t>
            </a:r>
          </a:p>
          <a:p>
            <a:pPr lvl="1"/>
            <a:r>
              <a:t/>
            </a:r>
          </a:p>
          <a:p>
            <a:pPr lvl="2"/>
            <a:r>
              <a:t/>
            </a:r>
          </a:p>
          <a:p>
            <a:pPr lvl="3"/>
            <a:r>
              <a:t/>
            </a:r>
          </a:p>
          <a:p>
            <a:pPr lvl="4"/>
            <a:r>
              <a:t/>
            </a:r>
          </a:p>
        </p:txBody>
      </p:sp>
      <p:sp>
        <p:nvSpPr>
          <p:cNvPr id="35"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42" name="Título de la diapositiva"/>
          <p:cNvSpPr txBox="1"/>
          <p:nvPr>
            <p:ph type="title" hasCustomPrompt="1"/>
          </p:nvPr>
        </p:nvSpPr>
        <p:spPr>
          <a:prstGeom prst="rect">
            <a:avLst/>
          </a:prstGeom>
        </p:spPr>
        <p:txBody>
          <a:bodyPr/>
          <a:lstStyle/>
          <a:p>
            <a:pPr/>
            <a:r>
              <a:t>Título de la diapositiva</a:t>
            </a:r>
          </a:p>
        </p:txBody>
      </p:sp>
      <p:sp>
        <p:nvSpPr>
          <p:cNvPr id="43"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44"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4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52" name="Nivel de texto 1…"/>
          <p:cNvSpPr txBox="1"/>
          <p:nvPr>
            <p:ph type="body" idx="1" hasCustomPrompt="1"/>
          </p:nvPr>
        </p:nvSpPr>
        <p:spPr>
          <a:prstGeom prst="rect">
            <a:avLst/>
          </a:prstGeom>
        </p:spPr>
        <p:txBody>
          <a:bodyPr numCol="2" spcCol="1098550"/>
          <a:lstStyle/>
          <a:p>
            <a:pPr/>
            <a:r>
              <a:t>Texto de viñeta de la diapositiva</a:t>
            </a:r>
          </a:p>
          <a:p>
            <a:pPr lvl="1"/>
            <a:r>
              <a:t/>
            </a:r>
          </a:p>
          <a:p>
            <a:pPr lvl="2"/>
            <a:r>
              <a:t/>
            </a:r>
          </a:p>
          <a:p>
            <a:pPr lvl="3"/>
            <a:r>
              <a:t/>
            </a:r>
          </a:p>
          <a:p>
            <a:pPr lvl="4"/>
            <a:r>
              <a:t/>
            </a:r>
          </a:p>
        </p:txBody>
      </p:sp>
      <p:sp>
        <p:nvSpPr>
          <p:cNvPr id="5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0" name="Subtítulo de la diapositiva"/>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61" name="Nivel de texto 1…"/>
          <p:cNvSpPr txBox="1"/>
          <p:nvPr>
            <p:ph type="body" sz="half" idx="1" hasCustomPrompt="1"/>
          </p:nvPr>
        </p:nvSpPr>
        <p:spPr>
          <a:xfrm>
            <a:off x="1206500" y="4248504"/>
            <a:ext cx="9779000" cy="8256630"/>
          </a:xfrm>
          <a:prstGeom prst="rect">
            <a:avLst/>
          </a:prstGeom>
        </p:spPr>
        <p:txBody>
          <a:bodyPr/>
          <a:lstStyle/>
          <a:p>
            <a:pPr/>
            <a:r>
              <a:t>Texto de viñeta de la diapositiva</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Título de la diapositiva"/>
          <p:cNvSpPr txBox="1"/>
          <p:nvPr>
            <p:ph type="title" hasCustomPrompt="1"/>
          </p:nvPr>
        </p:nvSpPr>
        <p:spPr>
          <a:xfrm>
            <a:off x="1206500" y="1079500"/>
            <a:ext cx="9779000" cy="1435100"/>
          </a:xfrm>
          <a:prstGeom prst="rect">
            <a:avLst/>
          </a:prstGeom>
        </p:spPr>
        <p:txBody>
          <a:bodyPr/>
          <a:lstStyle/>
          <a:p>
            <a:pPr/>
            <a:r>
              <a:t>Título de la diapositiva</a:t>
            </a:r>
          </a:p>
        </p:txBody>
      </p:sp>
      <p:sp>
        <p:nvSpPr>
          <p:cNvPr id="6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ción">
    <p:spTree>
      <p:nvGrpSpPr>
        <p:cNvPr id="1" name=""/>
        <p:cNvGrpSpPr/>
        <p:nvPr/>
      </p:nvGrpSpPr>
      <p:grpSpPr>
        <a:xfrm>
          <a:off x="0" y="0"/>
          <a:ext cx="0" cy="0"/>
          <a:chOff x="0" y="0"/>
          <a:chExt cx="0" cy="0"/>
        </a:xfrm>
      </p:grpSpPr>
      <p:sp>
        <p:nvSpPr>
          <p:cNvPr id="71" name="Título de sección"/>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Título de sección</a:t>
            </a:r>
          </a:p>
        </p:txBody>
      </p:sp>
      <p:sp>
        <p:nvSpPr>
          <p:cNvPr id="72"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ítulo">
    <p:spTree>
      <p:nvGrpSpPr>
        <p:cNvPr id="1" name=""/>
        <p:cNvGrpSpPr/>
        <p:nvPr/>
      </p:nvGrpSpPr>
      <p:grpSpPr>
        <a:xfrm>
          <a:off x="0" y="0"/>
          <a:ext cx="0" cy="0"/>
          <a:chOff x="0" y="0"/>
          <a:chExt cx="0" cy="0"/>
        </a:xfrm>
      </p:grpSpPr>
      <p:sp>
        <p:nvSpPr>
          <p:cNvPr id="79" name="Título de la diapositiva"/>
          <p:cNvSpPr txBox="1"/>
          <p:nvPr>
            <p:ph type="title" hasCustomPrompt="1"/>
          </p:nvPr>
        </p:nvSpPr>
        <p:spPr>
          <a:xfrm>
            <a:off x="1206500" y="1079500"/>
            <a:ext cx="21971000" cy="1434949"/>
          </a:xfrm>
          <a:prstGeom prst="rect">
            <a:avLst/>
          </a:prstGeom>
        </p:spPr>
        <p:txBody>
          <a:bodyPr/>
          <a:lstStyle/>
          <a:p>
            <a:pPr/>
            <a:r>
              <a:t>Título de la diapositiva</a:t>
            </a:r>
          </a:p>
        </p:txBody>
      </p:sp>
      <p:sp>
        <p:nvSpPr>
          <p:cNvPr id="80"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8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Título de agenda"/>
          <p:cNvSpPr txBox="1"/>
          <p:nvPr>
            <p:ph type="title" hasCustomPrompt="1"/>
          </p:nvPr>
        </p:nvSpPr>
        <p:spPr>
          <a:xfrm>
            <a:off x="1206500" y="1079500"/>
            <a:ext cx="21971000" cy="1435100"/>
          </a:xfrm>
          <a:prstGeom prst="rect">
            <a:avLst/>
          </a:prstGeom>
        </p:spPr>
        <p:txBody>
          <a:bodyPr/>
          <a:lstStyle/>
          <a:p>
            <a:pPr/>
            <a:r>
              <a:t>Título de agenda</a:t>
            </a:r>
          </a:p>
        </p:txBody>
      </p:sp>
      <p:sp>
        <p:nvSpPr>
          <p:cNvPr id="89" name="Subtítulo de agend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agenda</a:t>
            </a:r>
          </a:p>
        </p:txBody>
      </p:sp>
      <p:sp>
        <p:nvSpPr>
          <p:cNvPr id="90" name="Nivel de texto 1…"/>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Temas relacionados con la agenda</a:t>
            </a:r>
          </a:p>
          <a:p>
            <a:pPr lvl="1"/>
            <a:r>
              <a:t/>
            </a:r>
          </a:p>
          <a:p>
            <a:pPr lvl="2"/>
            <a:r>
              <a:t/>
            </a:r>
          </a:p>
          <a:p>
            <a:pPr lvl="3"/>
            <a:r>
              <a:t/>
            </a:r>
          </a:p>
          <a:p>
            <a:pPr lvl="4"/>
            <a:r>
              <a:t/>
            </a:r>
          </a:p>
        </p:txBody>
      </p:sp>
      <p:sp>
        <p:nvSpPr>
          <p:cNvPr id="9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claración">
    <p:spTree>
      <p:nvGrpSpPr>
        <p:cNvPr id="1" name=""/>
        <p:cNvGrpSpPr/>
        <p:nvPr/>
      </p:nvGrpSpPr>
      <p:grpSpPr>
        <a:xfrm>
          <a:off x="0" y="0"/>
          <a:ext cx="0" cy="0"/>
          <a:chOff x="0" y="0"/>
          <a:chExt cx="0" cy="0"/>
        </a:xfrm>
      </p:grpSpPr>
      <p:sp>
        <p:nvSpPr>
          <p:cNvPr id="98" name="Nivel de texto 1…"/>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Declaración</a:t>
            </a:r>
          </a:p>
          <a:p>
            <a:pPr lvl="1"/>
            <a:r>
              <a:t/>
            </a:r>
          </a:p>
          <a:p>
            <a:pPr lvl="2"/>
            <a:r>
              <a:t/>
            </a:r>
          </a:p>
          <a:p>
            <a:pPr lvl="3"/>
            <a:r>
              <a:t/>
            </a:r>
          </a:p>
          <a:p>
            <a:pPr lvl="4"/>
            <a:r>
              <a:t/>
            </a:r>
          </a:p>
        </p:txBody>
      </p:sp>
      <p:sp>
        <p:nvSpPr>
          <p:cNvPr id="9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to importante">
    <p:spTree>
      <p:nvGrpSpPr>
        <p:cNvPr id="1" name=""/>
        <p:cNvGrpSpPr/>
        <p:nvPr/>
      </p:nvGrpSpPr>
      <p:grpSpPr>
        <a:xfrm>
          <a:off x="0" y="0"/>
          <a:ext cx="0" cy="0"/>
          <a:chOff x="0" y="0"/>
          <a:chExt cx="0" cy="0"/>
        </a:xfrm>
      </p:grpSpPr>
      <p:sp>
        <p:nvSpPr>
          <p:cNvPr id="106" name="Nivel de texto 1…"/>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7" name="Información fáctica"/>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Información fáctica</a:t>
            </a:r>
          </a:p>
        </p:txBody>
      </p:sp>
      <p:sp>
        <p:nvSpPr>
          <p:cNvPr id="10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5" name="Atribució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Atribución</a:t>
            </a:r>
          </a:p>
        </p:txBody>
      </p:sp>
      <p:sp>
        <p:nvSpPr>
          <p:cNvPr id="116" name="Nivel de texto 1…"/>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“Cita destacable”</a:t>
            </a:r>
          </a:p>
          <a:p>
            <a:pPr lvl="1"/>
            <a:r>
              <a:t/>
            </a:r>
          </a:p>
          <a:p>
            <a:pPr lvl="2"/>
            <a:r>
              <a:t/>
            </a:r>
          </a:p>
          <a:p>
            <a:pPr lvl="3"/>
            <a:r>
              <a:t/>
            </a:r>
          </a:p>
          <a:p>
            <a:pPr lvl="4"/>
            <a:r>
              <a:t/>
            </a:r>
          </a:p>
        </p:txBody>
      </p:sp>
      <p:sp>
        <p:nvSpPr>
          <p:cNvPr id="11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24" name="Imagen"/>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n"/>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n"/>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Imagen"/>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4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ítulo de la diapositiva"/>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Título de la diapositiva</a:t>
            </a:r>
          </a:p>
        </p:txBody>
      </p:sp>
      <p:sp>
        <p:nvSpPr>
          <p:cNvPr id="3" name="Nivel de texto 1…"/>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Texto de viñeta de la diapositiva</a:t>
            </a:r>
          </a:p>
          <a:p>
            <a:pPr lvl="1"/>
            <a:r>
              <a:t/>
            </a:r>
          </a:p>
          <a:p>
            <a:pPr lvl="2"/>
            <a:r>
              <a:t/>
            </a:r>
          </a:p>
          <a:p>
            <a:pPr lvl="3"/>
            <a:r>
              <a:t/>
            </a:r>
          </a:p>
          <a:p>
            <a:pPr lvl="4"/>
            <a:r>
              <a:t/>
            </a:r>
          </a:p>
        </p:txBody>
      </p:sp>
      <p:sp>
        <p:nvSpPr>
          <p:cNvPr id="4" name="Número de diapositiva"/>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chart" Target="../charts/char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 Id="rId3"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ctángulo"/>
          <p:cNvSpPr/>
          <p:nvPr/>
        </p:nvSpPr>
        <p:spPr>
          <a:xfrm>
            <a:off x="317078" y="466098"/>
            <a:ext cx="23989492" cy="2655014"/>
          </a:xfrm>
          <a:prstGeom prst="rect">
            <a:avLst/>
          </a:prstGeom>
          <a:solidFill>
            <a:schemeClr val="accent1">
              <a:lumOff val="16847"/>
            </a:scheme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 name="ANÁLISIS DE LA RENTABILIDAD DIAGNÓSTICA CON LA CRIOBIOPSIA (CRIOBTB) EN EL ESTUDIO DE ENFERMEDADES PULMONARES INTERSTICIALES DIFUSAS (EPID) Y EVOLUCIÓN FUNCIONAL EN UN HOSPITAL DE TERCER NIVEL.…"/>
          <p:cNvSpPr txBox="1"/>
          <p:nvPr/>
        </p:nvSpPr>
        <p:spPr>
          <a:xfrm>
            <a:off x="317078" y="758894"/>
            <a:ext cx="23989493" cy="22217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ANÁLISIS DE LA RENTABILIDAD DIAGNÓSTICA CON LA CRIOBIOPSIA (CRIOBTB) EN EL ESTUDIO DE ENFERMEDADES PULMONARES INTERSTICIALES DIFUSAS (EPID) Y EVOLUCIÓN FUNCIONAL EN UN HOSPITAL DE TERCER NIVEL. </a:t>
            </a: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E. SALCEDO LOBERA, M. ARREDONDO LÓPEZ,  N. GONZÁLEZ FLORIDO.  </a:t>
            </a: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UGC E.RESPIRATORIAS. H. REGIONAL UNIVERSITARIO DE MÁLAGA</a:t>
            </a:r>
          </a:p>
        </p:txBody>
      </p:sp>
      <p:grpSp>
        <p:nvGrpSpPr>
          <p:cNvPr id="155" name="Rectángulo redondeado"/>
          <p:cNvGrpSpPr/>
          <p:nvPr/>
        </p:nvGrpSpPr>
        <p:grpSpPr>
          <a:xfrm>
            <a:off x="475342" y="3518159"/>
            <a:ext cx="8477230" cy="4585154"/>
            <a:chOff x="0" y="0"/>
            <a:chExt cx="8477228" cy="4585153"/>
          </a:xfrm>
        </p:grpSpPr>
        <p:sp>
          <p:nvSpPr>
            <p:cNvPr id="154" name="Rectángulo redondeado"/>
            <p:cNvSpPr/>
            <p:nvPr/>
          </p:nvSpPr>
          <p:spPr>
            <a:xfrm>
              <a:off x="50800" y="50800"/>
              <a:ext cx="8375629"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3" name="Rectángulo redondeado Rectángulo redondeado" descr="Rectángulo redondeado Rectángulo redondeado"/>
            <p:cNvPicPr>
              <a:picLocks noChangeAspect="0"/>
            </p:cNvPicPr>
            <p:nvPr/>
          </p:nvPicPr>
          <p:blipFill>
            <a:blip r:embed="rId2">
              <a:extLst/>
            </a:blip>
            <a:stretch>
              <a:fillRect/>
            </a:stretch>
          </p:blipFill>
          <p:spPr>
            <a:xfrm>
              <a:off x="0" y="0"/>
              <a:ext cx="8477229" cy="4585154"/>
            </a:xfrm>
            <a:prstGeom prst="rect">
              <a:avLst/>
            </a:prstGeom>
            <a:effectLst/>
          </p:spPr>
        </p:pic>
      </p:grpSp>
      <p:sp>
        <p:nvSpPr>
          <p:cNvPr id="156" name="INTRODUCCION…"/>
          <p:cNvSpPr txBox="1"/>
          <p:nvPr/>
        </p:nvSpPr>
        <p:spPr>
          <a:xfrm>
            <a:off x="1022911" y="4096359"/>
            <a:ext cx="7382092" cy="34287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1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INTRODUCCION  </a:t>
            </a:r>
          </a:p>
          <a:p>
            <a:pPr marL="1270" marR="165735" indent="3175" algn="just" defTabSz="449580">
              <a:spcBef>
                <a:spcPts val="2000"/>
              </a:spcBef>
              <a:defRPr>
                <a:solidFill>
                  <a:srgbClr val="000000"/>
                </a:solidFill>
                <a:uFill>
                  <a:solidFill>
                    <a:srgbClr val="000000"/>
                  </a:solidFill>
                </a:uFill>
                <a:latin typeface="Times New Roman"/>
                <a:ea typeface="Times New Roman"/>
                <a:cs typeface="Times New Roman"/>
                <a:sym typeface="Times New Roman"/>
              </a:defRPr>
            </a:pPr>
            <a:r>
              <a:t>La biopsia quirúrgica es la técnica considerada gold estándar para el diagnóstico de EPID, grupo muy heterogéneo de enfermedades de difícil diagnóstico, por ello, han surgido otras técnicas para mejorar el diagnóstico de éstas como la criobiopsia transbroncoscópica (CRIOBTB). Nuestro objetivo es analizar la rentabilidad de esta prueba y la evolución funcional de los pacientes tras la misma.  </a:t>
            </a:r>
          </a:p>
        </p:txBody>
      </p:sp>
      <p:grpSp>
        <p:nvGrpSpPr>
          <p:cNvPr id="159" name="Rectángulo redondeado"/>
          <p:cNvGrpSpPr/>
          <p:nvPr/>
        </p:nvGrpSpPr>
        <p:grpSpPr>
          <a:xfrm>
            <a:off x="436465" y="8640864"/>
            <a:ext cx="8554984" cy="4585155"/>
            <a:chOff x="0" y="0"/>
            <a:chExt cx="8554983" cy="4585153"/>
          </a:xfrm>
        </p:grpSpPr>
        <p:sp>
          <p:nvSpPr>
            <p:cNvPr id="158" name="Rectángulo redondeado"/>
            <p:cNvSpPr/>
            <p:nvPr/>
          </p:nvSpPr>
          <p:spPr>
            <a:xfrm>
              <a:off x="50800" y="50800"/>
              <a:ext cx="8453384"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7" name="Rectángulo redondeado Rectángulo redondeado" descr="Rectángulo redondeado Rectángulo redondeado"/>
            <p:cNvPicPr>
              <a:picLocks noChangeAspect="0"/>
            </p:cNvPicPr>
            <p:nvPr/>
          </p:nvPicPr>
          <p:blipFill>
            <a:blip r:embed="rId3">
              <a:extLst/>
            </a:blip>
            <a:stretch>
              <a:fillRect/>
            </a:stretch>
          </p:blipFill>
          <p:spPr>
            <a:xfrm>
              <a:off x="0" y="0"/>
              <a:ext cx="8554984" cy="4585154"/>
            </a:xfrm>
            <a:prstGeom prst="rect">
              <a:avLst/>
            </a:prstGeom>
            <a:effectLst/>
          </p:spPr>
        </p:pic>
      </p:grpSp>
      <p:sp>
        <p:nvSpPr>
          <p:cNvPr id="160" name="MATERIAL Y METODOS…"/>
          <p:cNvSpPr txBox="1"/>
          <p:nvPr/>
        </p:nvSpPr>
        <p:spPr>
          <a:xfrm>
            <a:off x="783801" y="9390515"/>
            <a:ext cx="7565383" cy="30858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MATERIAL Y METODOS  </a:t>
            </a:r>
          </a:p>
          <a:p>
            <a:pPr marL="2540" indent="2540" algn="just" defTabSz="449580">
              <a:spcBef>
                <a:spcPts val="2000"/>
              </a:spcBef>
              <a:defRPr>
                <a:solidFill>
                  <a:srgbClr val="000000"/>
                </a:solidFill>
                <a:uFill>
                  <a:solidFill>
                    <a:srgbClr val="000000"/>
                  </a:solidFill>
                </a:uFill>
                <a:latin typeface="Times New Roman"/>
                <a:ea typeface="Times New Roman"/>
                <a:cs typeface="Times New Roman"/>
                <a:sym typeface="Times New Roman"/>
              </a:defRPr>
            </a:pPr>
            <a:r>
              <a:t>Estudio descriptivo de 38 pacientes que fueron derivados a la Unidad de Técnicas Broncopleurales ante la sospecha de EPID para realización de criobiopsia, se recogieron datos generales, clínicos, espirométricos, radiológicos, número y localización de las muestras, diagnósticos, complicaciones y evolución a través de pruebas funcionales respiratorias (PFR) a los 3 meses de la misma. </a:t>
            </a:r>
          </a:p>
        </p:txBody>
      </p:sp>
      <p:grpSp>
        <p:nvGrpSpPr>
          <p:cNvPr id="163" name="Rectángulo redondeado"/>
          <p:cNvGrpSpPr/>
          <p:nvPr/>
        </p:nvGrpSpPr>
        <p:grpSpPr>
          <a:xfrm>
            <a:off x="10657449" y="3833892"/>
            <a:ext cx="12767151" cy="4585154"/>
            <a:chOff x="0" y="0"/>
            <a:chExt cx="12767150" cy="4585153"/>
          </a:xfrm>
        </p:grpSpPr>
        <p:sp>
          <p:nvSpPr>
            <p:cNvPr id="162" name="Rectángulo redondeado"/>
            <p:cNvSpPr/>
            <p:nvPr/>
          </p:nvSpPr>
          <p:spPr>
            <a:xfrm>
              <a:off x="50799" y="50799"/>
              <a:ext cx="12665552" cy="4483555"/>
            </a:xfrm>
            <a:prstGeom prst="roundRect">
              <a:avLst>
                <a:gd name="adj" fmla="val 5990"/>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1" name="Rectángulo redondeado Rectángulo redondeado" descr="Rectángulo redondeado Rectángulo redondeado"/>
            <p:cNvPicPr>
              <a:picLocks noChangeAspect="0"/>
            </p:cNvPicPr>
            <p:nvPr/>
          </p:nvPicPr>
          <p:blipFill>
            <a:blip r:embed="rId4">
              <a:extLst/>
            </a:blip>
            <a:stretch>
              <a:fillRect/>
            </a:stretch>
          </p:blipFill>
          <p:spPr>
            <a:xfrm>
              <a:off x="0" y="0"/>
              <a:ext cx="12767151" cy="4585154"/>
            </a:xfrm>
            <a:prstGeom prst="rect">
              <a:avLst/>
            </a:prstGeom>
            <a:effectLst/>
          </p:spPr>
        </p:pic>
      </p:grpSp>
      <p:sp>
        <p:nvSpPr>
          <p:cNvPr id="164" name="RESULTADOS…"/>
          <p:cNvSpPr txBox="1"/>
          <p:nvPr/>
        </p:nvSpPr>
        <p:spPr>
          <a:xfrm>
            <a:off x="11362969" y="4415027"/>
            <a:ext cx="11835536" cy="363681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49580">
              <a:defRPr>
                <a:solidFill>
                  <a:srgbClr val="000000"/>
                </a:solidFill>
                <a:uFill>
                  <a:solidFill>
                    <a:srgbClr val="000000"/>
                  </a:solidFill>
                </a:uFill>
                <a:latin typeface="Times New Roman"/>
                <a:ea typeface="Times New Roman"/>
                <a:cs typeface="Times New Roman"/>
                <a:sym typeface="Times New Roman"/>
              </a:defRPr>
            </a:pPr>
            <a:r>
              <a:t>RESULTADOS</a:t>
            </a:r>
          </a:p>
          <a:p>
            <a:pPr algn="just" defTabSz="449580">
              <a:defRPr>
                <a:solidFill>
                  <a:srgbClr val="000000"/>
                </a:solidFill>
                <a:uFill>
                  <a:solidFill>
                    <a:srgbClr val="000000"/>
                  </a:solidFill>
                </a:uFill>
                <a:latin typeface="Times New Roman"/>
                <a:ea typeface="Times New Roman"/>
                <a:cs typeface="Times New Roman"/>
                <a:sym typeface="Times New Roman"/>
              </a:defRPr>
            </a:pPr>
          </a:p>
          <a:p>
            <a:pPr algn="l" defTabSz="457200">
              <a:lnSpc>
                <a:spcPct val="115000"/>
              </a:lnSpc>
              <a:defRPr>
                <a:solidFill>
                  <a:srgbClr val="000000"/>
                </a:solidFill>
                <a:uFill>
                  <a:solidFill>
                    <a:srgbClr val="000000"/>
                  </a:solidFill>
                </a:uFill>
                <a:latin typeface="Times New Roman"/>
                <a:ea typeface="Times New Roman"/>
                <a:cs typeface="Times New Roman"/>
                <a:sym typeface="Times New Roman"/>
              </a:defRPr>
            </a:pPr>
            <a:r>
              <a:t>De los 38 pacientes, el 50% eran varones con una edad media de 63 </a:t>
            </a:r>
            <a:r>
              <a:rPr>
                <a:solidFill>
                  <a:srgbClr val="222222"/>
                </a:solidFill>
                <a:uFill>
                  <a:solidFill>
                    <a:srgbClr val="222222"/>
                  </a:solidFill>
                </a:uFill>
              </a:rPr>
              <a:t>±</a:t>
            </a:r>
            <a:r>
              <a:t> 10 años, siendo el 42%  fumadores activos con un IAT 20paq/a, la disnea que presentaban era grado 1 mMrC en el 75% de ellos. </a:t>
            </a:r>
          </a:p>
          <a:p>
            <a:pPr algn="l" defTabSz="457200">
              <a:lnSpc>
                <a:spcPct val="115000"/>
              </a:lnSpc>
              <a:defRPr>
                <a:solidFill>
                  <a:srgbClr val="000000"/>
                </a:solidFill>
                <a:uFill>
                  <a:solidFill>
                    <a:srgbClr val="000000"/>
                  </a:solidFill>
                </a:uFill>
                <a:latin typeface="Times New Roman"/>
                <a:ea typeface="Times New Roman"/>
                <a:cs typeface="Times New Roman"/>
                <a:sym typeface="Times New Roman"/>
              </a:defRPr>
            </a:pPr>
          </a:p>
          <a:p>
            <a:pPr algn="l" defTabSz="457200">
              <a:lnSpc>
                <a:spcPct val="115000"/>
              </a:lnSpc>
              <a:defRPr>
                <a:solidFill>
                  <a:srgbClr val="000000"/>
                </a:solidFill>
                <a:uFill>
                  <a:solidFill>
                    <a:srgbClr val="000000"/>
                  </a:solidFill>
                </a:uFill>
                <a:latin typeface="Times New Roman"/>
                <a:ea typeface="Times New Roman"/>
                <a:cs typeface="Times New Roman"/>
                <a:sym typeface="Times New Roman"/>
              </a:defRPr>
            </a:pPr>
            <a:r>
              <a:t>El patrón sugestivo de NINE lo encontramos en un 43% de los casos a nivel radiológico, 35% NIU y un 30% patrones diferentes.</a:t>
            </a:r>
            <a:endParaRPr>
              <a:solidFill>
                <a:srgbClr val="222222"/>
              </a:solidFill>
              <a:uFill>
                <a:solidFill>
                  <a:srgbClr val="222222"/>
                </a:solidFill>
              </a:uFill>
            </a:endParaRPr>
          </a:p>
        </p:txBody>
      </p:sp>
      <p:graphicFrame>
        <p:nvGraphicFramePr>
          <p:cNvPr id="165" name="Gráfica de barras 2D"/>
          <p:cNvGraphicFramePr/>
          <p:nvPr/>
        </p:nvGraphicFramePr>
        <p:xfrm>
          <a:off x="11496532" y="8543934"/>
          <a:ext cx="10142900" cy="4779015"/>
        </p:xfrm>
        <a:graphic xmlns:a="http://schemas.openxmlformats.org/drawingml/2006/main">
          <a:graphicData uri="http://schemas.openxmlformats.org/drawingml/2006/chart">
            <c:chart xmlns:c="http://schemas.openxmlformats.org/drawingml/2006/chart" r:id="rId5"/>
          </a:graphicData>
        </a:graphic>
      </p:graphicFrame>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69" name="Rectángulo redondeado"/>
          <p:cNvGrpSpPr/>
          <p:nvPr/>
        </p:nvGrpSpPr>
        <p:grpSpPr>
          <a:xfrm>
            <a:off x="751805" y="11464877"/>
            <a:ext cx="16466611" cy="1974164"/>
            <a:chOff x="0" y="0"/>
            <a:chExt cx="16466610" cy="1974163"/>
          </a:xfrm>
        </p:grpSpPr>
        <p:sp>
          <p:nvSpPr>
            <p:cNvPr id="168" name="Rectángulo redondeado"/>
            <p:cNvSpPr/>
            <p:nvPr/>
          </p:nvSpPr>
          <p:spPr>
            <a:xfrm>
              <a:off x="50799" y="50800"/>
              <a:ext cx="16365012" cy="1872564"/>
            </a:xfrm>
            <a:prstGeom prst="roundRect">
              <a:avLst>
                <a:gd name="adj" fmla="val 10173"/>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7" name="Rectángulo redondeado Rectángulo redondeado" descr="Rectángulo redondeado Rectángulo redondeado"/>
            <p:cNvPicPr>
              <a:picLocks noChangeAspect="0"/>
            </p:cNvPicPr>
            <p:nvPr/>
          </p:nvPicPr>
          <p:blipFill>
            <a:blip r:embed="rId2">
              <a:extLst/>
            </a:blip>
            <a:stretch>
              <a:fillRect/>
            </a:stretch>
          </p:blipFill>
          <p:spPr>
            <a:xfrm>
              <a:off x="0" y="0"/>
              <a:ext cx="16466611" cy="1974164"/>
            </a:xfrm>
            <a:prstGeom prst="rect">
              <a:avLst/>
            </a:prstGeom>
            <a:effectLst/>
          </p:spPr>
        </p:pic>
      </p:grpSp>
      <p:sp>
        <p:nvSpPr>
          <p:cNvPr id="170" name="CONCLUSIONES…"/>
          <p:cNvSpPr txBox="1"/>
          <p:nvPr/>
        </p:nvSpPr>
        <p:spPr>
          <a:xfrm>
            <a:off x="1217299" y="11809149"/>
            <a:ext cx="15535623" cy="12856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080" marR="12700" indent="-1905" algn="just" defTabSz="449580">
              <a:spcBef>
                <a:spcPts val="1300"/>
              </a:spcBef>
              <a:defRPr sz="2600">
                <a:solidFill>
                  <a:srgbClr val="000000"/>
                </a:solidFill>
                <a:uFill>
                  <a:solidFill>
                    <a:srgbClr val="000000"/>
                  </a:solidFill>
                </a:uFill>
                <a:latin typeface="Times New Roman"/>
                <a:ea typeface="Times New Roman"/>
                <a:cs typeface="Times New Roman"/>
                <a:sym typeface="Times New Roman"/>
              </a:defRPr>
            </a:pPr>
            <a:r>
              <a:t>CONCLUSIONES  </a:t>
            </a:r>
          </a:p>
          <a:p>
            <a:pPr marL="457200" indent="-228600" algn="l" defTabSz="457200">
              <a:lnSpc>
                <a:spcPct val="115000"/>
              </a:lnSpc>
              <a:buSzPct val="100000"/>
              <a:buFont typeface="Helvetica"/>
              <a:buChar char="-"/>
              <a:defRPr sz="2600">
                <a:solidFill>
                  <a:srgbClr val="000000"/>
                </a:solidFill>
                <a:uFill>
                  <a:solidFill>
                    <a:srgbClr val="000000"/>
                  </a:solidFill>
                </a:uFill>
                <a:latin typeface="Times New Roman"/>
                <a:ea typeface="Times New Roman"/>
                <a:cs typeface="Times New Roman"/>
                <a:sym typeface="Times New Roman"/>
              </a:defRPr>
            </a:pPr>
            <a:r>
              <a:t>La CRIOBTB es una prueba segura con complicaciones leves. </a:t>
            </a:r>
          </a:p>
          <a:p>
            <a:pPr marL="457200" indent="-228600" algn="l" defTabSz="457200">
              <a:lnSpc>
                <a:spcPct val="115000"/>
              </a:lnSpc>
              <a:buSzPct val="100000"/>
              <a:buFont typeface="Helvetica"/>
              <a:buChar char="-"/>
              <a:defRPr sz="2600">
                <a:solidFill>
                  <a:srgbClr val="000000"/>
                </a:solidFill>
                <a:uFill>
                  <a:solidFill>
                    <a:srgbClr val="000000"/>
                  </a:solidFill>
                </a:uFill>
                <a:latin typeface="Times New Roman"/>
                <a:ea typeface="Times New Roman"/>
                <a:cs typeface="Times New Roman"/>
                <a:sym typeface="Times New Roman"/>
              </a:defRPr>
            </a:pPr>
            <a:r>
              <a:t>la CRIOBTB ayuda al diagnóstico y permite iniciar tratamientos para mejorar la situación funcional respiratoria..</a:t>
            </a:r>
          </a:p>
        </p:txBody>
      </p:sp>
      <p:graphicFrame>
        <p:nvGraphicFramePr>
          <p:cNvPr id="171" name="Gráfica de barras 2D"/>
          <p:cNvGraphicFramePr/>
          <p:nvPr/>
        </p:nvGraphicFramePr>
        <p:xfrm>
          <a:off x="1530334" y="5710165"/>
          <a:ext cx="7536136" cy="3877543"/>
        </p:xfrm>
        <a:graphic xmlns:a="http://schemas.openxmlformats.org/drawingml/2006/main">
          <a:graphicData uri="http://schemas.openxmlformats.org/drawingml/2006/chart">
            <c:chart xmlns:c="http://schemas.openxmlformats.org/drawingml/2006/chart" r:id="rId3"/>
          </a:graphicData>
        </a:graphic>
      </p:graphicFrame>
      <p:sp>
        <p:nvSpPr>
          <p:cNvPr id="172" name="La rentabilidad diagnóstica fue del 68.42%,…"/>
          <p:cNvSpPr txBox="1"/>
          <p:nvPr/>
        </p:nvSpPr>
        <p:spPr>
          <a:xfrm>
            <a:off x="1000196" y="2939694"/>
            <a:ext cx="8952012" cy="1721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57200">
              <a:defRPr sz="2600">
                <a:solidFill>
                  <a:srgbClr val="000000"/>
                </a:solidFill>
                <a:uFill>
                  <a:solidFill>
                    <a:srgbClr val="000000"/>
                  </a:solidFill>
                </a:uFill>
                <a:latin typeface="Times New Roman"/>
                <a:ea typeface="Times New Roman"/>
                <a:cs typeface="Times New Roman"/>
                <a:sym typeface="Times New Roman"/>
              </a:defRPr>
            </a:pPr>
            <a:r>
              <a:t>La rentabilidad diagnóstica fue del 68.42%, </a:t>
            </a:r>
          </a:p>
          <a:p>
            <a:pPr algn="just" defTabSz="457200">
              <a:lnSpc>
                <a:spcPct val="115000"/>
              </a:lnSpc>
              <a:defRPr sz="2600">
                <a:solidFill>
                  <a:srgbClr val="000000"/>
                </a:solidFill>
                <a:uFill>
                  <a:solidFill>
                    <a:srgbClr val="000000"/>
                  </a:solidFill>
                </a:uFill>
                <a:latin typeface="Times New Roman"/>
                <a:ea typeface="Times New Roman"/>
                <a:cs typeface="Times New Roman"/>
                <a:sym typeface="Times New Roman"/>
              </a:defRPr>
            </a:pPr>
            <a:r>
              <a:t>El 52% sufrieron complicaciones siendo la más frecuente en el 44,73% sangrado de cuantía leve-moderada, seguido de 2 casos de neumotórax, 1 caso de insuficiencia respiratoria aguda. </a:t>
            </a:r>
          </a:p>
        </p:txBody>
      </p:sp>
      <p:graphicFrame>
        <p:nvGraphicFramePr>
          <p:cNvPr id="173" name="Tabla"/>
          <p:cNvGraphicFramePr/>
          <p:nvPr/>
        </p:nvGraphicFramePr>
        <p:xfrm>
          <a:off x="11055350" y="1625600"/>
          <a:ext cx="13022263" cy="9431735"/>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858920"/>
                <a:gridCol w="1858920"/>
                <a:gridCol w="1858920"/>
                <a:gridCol w="1858920"/>
                <a:gridCol w="1860361"/>
                <a:gridCol w="1858920"/>
                <a:gridCol w="1854597"/>
              </a:tblGrid>
              <a:tr h="1289908">
                <a:tc>
                  <a:txBody>
                    <a:bodyPr/>
                    <a:lstStyle/>
                    <a:p>
                      <a:pPr algn="l" defTabSz="457200">
                        <a:defRPr sz="2200">
                          <a:uFill>
                            <a:solidFill>
                              <a:srgbClr val="000000"/>
                            </a:solidFill>
                          </a:uFill>
                          <a:latin typeface="Times New Roman"/>
                          <a:ea typeface="Times New Roman"/>
                          <a:cs typeface="Times New Roman"/>
                          <a:sym typeface="Times New Roman"/>
                        </a:defRPr>
                      </a:pP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FVC PRE</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FVC POST</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FEV1 PRE</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FEV1 POST</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DLCO</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DLCO</a:t>
                      </a:r>
                    </a:p>
                    <a:p>
                      <a:pPr algn="l" defTabSz="457200">
                        <a:defRPr sz="2200">
                          <a:uFill>
                            <a:solidFill>
                              <a:srgbClr val="000000"/>
                            </a:solidFill>
                          </a:uFill>
                          <a:latin typeface="Times New Roman"/>
                          <a:ea typeface="Times New Roman"/>
                          <a:cs typeface="Times New Roman"/>
                          <a:sym typeface="Times New Roman"/>
                        </a:defRPr>
                      </a:pPr>
                      <a:r>
                        <a:t>post</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r>
              <a:tr h="1679584">
                <a:tc>
                  <a:txBody>
                    <a:bodyPr/>
                    <a:lstStyle/>
                    <a:p>
                      <a:pPr algn="l" defTabSz="457200">
                        <a:defRPr sz="2200">
                          <a:uFill>
                            <a:solidFill>
                              <a:srgbClr val="000000"/>
                            </a:solidFill>
                          </a:uFill>
                          <a:latin typeface="Times New Roman"/>
                          <a:ea typeface="Times New Roman"/>
                          <a:cs typeface="Times New Roman"/>
                          <a:sym typeface="Times New Roman"/>
                        </a:defRPr>
                      </a:pPr>
                      <a:r>
                        <a:t>NIU</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2686.67</a:t>
                      </a:r>
                    </a:p>
                    <a:p>
                      <a:pPr algn="l" defTabSz="457200">
                        <a:defRPr sz="2200">
                          <a:uFill>
                            <a:solidFill>
                              <a:srgbClr val="000000"/>
                            </a:solidFill>
                          </a:uFill>
                          <a:latin typeface="Times New Roman"/>
                          <a:ea typeface="Times New Roman"/>
                          <a:cs typeface="Times New Roman"/>
                          <a:sym typeface="Times New Roman"/>
                        </a:defRPr>
                      </a:pPr>
                      <a:r>
                        <a:t>66.83%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2617.67</a:t>
                      </a:r>
                    </a:p>
                    <a:p>
                      <a:pPr algn="l" defTabSz="457200">
                        <a:defRPr sz="2200">
                          <a:uFill>
                            <a:solidFill>
                              <a:srgbClr val="000000"/>
                            </a:solidFill>
                          </a:uFill>
                          <a:latin typeface="Times New Roman"/>
                          <a:ea typeface="Times New Roman"/>
                          <a:cs typeface="Times New Roman"/>
                          <a:sym typeface="Times New Roman"/>
                        </a:defRPr>
                      </a:pPr>
                      <a:r>
                        <a:t>69%</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2340</a:t>
                      </a:r>
                    </a:p>
                    <a:p>
                      <a:pPr algn="l" defTabSz="457200">
                        <a:defRPr sz="2200">
                          <a:uFill>
                            <a:solidFill>
                              <a:srgbClr val="000000"/>
                            </a:solidFill>
                          </a:uFill>
                          <a:latin typeface="Times New Roman"/>
                          <a:ea typeface="Times New Roman"/>
                          <a:cs typeface="Times New Roman"/>
                          <a:sym typeface="Times New Roman"/>
                        </a:defRPr>
                      </a:pPr>
                      <a:r>
                        <a:t>77.83%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2345</a:t>
                      </a:r>
                    </a:p>
                    <a:p>
                      <a:pPr algn="l" defTabSz="457200">
                        <a:defRPr sz="2200">
                          <a:uFill>
                            <a:solidFill>
                              <a:srgbClr val="000000"/>
                            </a:solidFill>
                          </a:uFill>
                          <a:latin typeface="Times New Roman"/>
                          <a:ea typeface="Times New Roman"/>
                          <a:cs typeface="Times New Roman"/>
                          <a:sym typeface="Times New Roman"/>
                        </a:defRPr>
                      </a:pPr>
                      <a:r>
                        <a:t>74.67%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58.67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62.60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r>
              <a:tr h="1679584">
                <a:tc>
                  <a:txBody>
                    <a:bodyPr/>
                    <a:lstStyle/>
                    <a:p>
                      <a:pPr algn="l" defTabSz="457200">
                        <a:defRPr sz="2200">
                          <a:uFill>
                            <a:solidFill>
                              <a:srgbClr val="000000"/>
                            </a:solidFill>
                          </a:uFill>
                          <a:latin typeface="Times New Roman"/>
                          <a:ea typeface="Times New Roman"/>
                          <a:cs typeface="Times New Roman"/>
                          <a:sym typeface="Times New Roman"/>
                        </a:defRPr>
                      </a:pPr>
                      <a:r>
                        <a:t>NINE</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2065.71</a:t>
                      </a:r>
                    </a:p>
                    <a:p>
                      <a:pPr algn="l" defTabSz="457200">
                        <a:defRPr sz="2200">
                          <a:uFill>
                            <a:solidFill>
                              <a:srgbClr val="000000"/>
                            </a:solidFill>
                          </a:uFill>
                          <a:latin typeface="Times New Roman"/>
                          <a:ea typeface="Times New Roman"/>
                          <a:cs typeface="Times New Roman"/>
                          <a:sym typeface="Times New Roman"/>
                        </a:defRPr>
                      </a:pPr>
                      <a:r>
                        <a:t>59.33%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2346</a:t>
                      </a:r>
                    </a:p>
                    <a:p>
                      <a:pPr algn="l" defTabSz="457200">
                        <a:defRPr sz="2200">
                          <a:uFill>
                            <a:solidFill>
                              <a:srgbClr val="000000"/>
                            </a:solidFill>
                          </a:uFill>
                          <a:latin typeface="Times New Roman"/>
                          <a:ea typeface="Times New Roman"/>
                          <a:cs typeface="Times New Roman"/>
                          <a:sym typeface="Times New Roman"/>
                        </a:defRPr>
                      </a:pPr>
                      <a:r>
                        <a:t>65.52%</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1774.29</a:t>
                      </a:r>
                    </a:p>
                    <a:p>
                      <a:pPr algn="l" defTabSz="457200">
                        <a:defRPr sz="2200">
                          <a:uFill>
                            <a:solidFill>
                              <a:srgbClr val="000000"/>
                            </a:solidFill>
                          </a:uFill>
                          <a:latin typeface="Times New Roman"/>
                          <a:ea typeface="Times New Roman"/>
                          <a:cs typeface="Times New Roman"/>
                          <a:sym typeface="Times New Roman"/>
                        </a:defRPr>
                      </a:pPr>
                      <a:r>
                        <a:t>68.43%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2004</a:t>
                      </a:r>
                    </a:p>
                    <a:p>
                      <a:pPr algn="l" defTabSz="457200">
                        <a:defRPr sz="2200">
                          <a:uFill>
                            <a:solidFill>
                              <a:srgbClr val="000000"/>
                            </a:solidFill>
                          </a:uFill>
                          <a:latin typeface="Times New Roman"/>
                          <a:ea typeface="Times New Roman"/>
                          <a:cs typeface="Times New Roman"/>
                          <a:sym typeface="Times New Roman"/>
                        </a:defRPr>
                      </a:pPr>
                      <a:r>
                        <a:t>74.08%</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65.60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62.32</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r>
              <a:tr h="1679584">
                <a:tc>
                  <a:txBody>
                    <a:bodyPr/>
                    <a:lstStyle/>
                    <a:p>
                      <a:pPr algn="l" defTabSz="457200">
                        <a:defRPr sz="2200">
                          <a:uFill>
                            <a:solidFill>
                              <a:srgbClr val="000000"/>
                            </a:solidFill>
                          </a:uFill>
                          <a:latin typeface="Times New Roman"/>
                          <a:ea typeface="Times New Roman"/>
                          <a:cs typeface="Times New Roman"/>
                          <a:sym typeface="Times New Roman"/>
                        </a:defRPr>
                      </a:pPr>
                      <a:r>
                        <a:t>HPS</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1926.25</a:t>
                      </a:r>
                    </a:p>
                    <a:p>
                      <a:pPr algn="l" defTabSz="457200">
                        <a:defRPr sz="2200">
                          <a:uFill>
                            <a:solidFill>
                              <a:srgbClr val="000000"/>
                            </a:solidFill>
                          </a:uFill>
                          <a:latin typeface="Times New Roman"/>
                          <a:ea typeface="Times New Roman"/>
                          <a:cs typeface="Times New Roman"/>
                          <a:sym typeface="Times New Roman"/>
                        </a:defRPr>
                      </a:pPr>
                      <a:r>
                        <a:t>65.56%</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1911.25</a:t>
                      </a:r>
                    </a:p>
                    <a:p>
                      <a:pPr algn="l" defTabSz="457200">
                        <a:defRPr sz="2200">
                          <a:uFill>
                            <a:solidFill>
                              <a:srgbClr val="000000"/>
                            </a:solidFill>
                          </a:uFill>
                          <a:latin typeface="Times New Roman"/>
                          <a:ea typeface="Times New Roman"/>
                          <a:cs typeface="Times New Roman"/>
                          <a:sym typeface="Times New Roman"/>
                        </a:defRPr>
                      </a:pPr>
                      <a:r>
                        <a:t>61.50%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1617.50</a:t>
                      </a:r>
                    </a:p>
                    <a:p>
                      <a:pPr algn="l" defTabSz="457200">
                        <a:defRPr sz="2200">
                          <a:uFill>
                            <a:solidFill>
                              <a:srgbClr val="000000"/>
                            </a:solidFill>
                          </a:uFill>
                          <a:latin typeface="Times New Roman"/>
                          <a:ea typeface="Times New Roman"/>
                          <a:cs typeface="Times New Roman"/>
                          <a:sym typeface="Times New Roman"/>
                        </a:defRPr>
                      </a:pPr>
                      <a:r>
                        <a:t>71.11%</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1645</a:t>
                      </a:r>
                    </a:p>
                    <a:p>
                      <a:pPr algn="l" defTabSz="457200">
                        <a:defRPr sz="2200">
                          <a:uFill>
                            <a:solidFill>
                              <a:srgbClr val="000000"/>
                            </a:solidFill>
                          </a:uFill>
                          <a:latin typeface="Times New Roman"/>
                          <a:ea typeface="Times New Roman"/>
                          <a:cs typeface="Times New Roman"/>
                          <a:sym typeface="Times New Roman"/>
                        </a:defRPr>
                      </a:pPr>
                      <a:r>
                        <a:t>68.88%</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49.63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57.47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r>
              <a:tr h="1289908">
                <a:tc>
                  <a:txBody>
                    <a:bodyPr/>
                    <a:lstStyle/>
                    <a:p>
                      <a:pPr algn="l" defTabSz="457200">
                        <a:defRPr sz="2200">
                          <a:uFill>
                            <a:solidFill>
                              <a:srgbClr val="000000"/>
                            </a:solidFill>
                          </a:uFill>
                          <a:latin typeface="Times New Roman"/>
                          <a:ea typeface="Times New Roman"/>
                          <a:cs typeface="Times New Roman"/>
                          <a:sym typeface="Times New Roman"/>
                        </a:defRPr>
                      </a:pPr>
                      <a:r>
                        <a:t>OTROS</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2550</a:t>
                      </a:r>
                    </a:p>
                    <a:p>
                      <a:pPr algn="l" defTabSz="457200">
                        <a:defRPr sz="2200">
                          <a:uFill>
                            <a:solidFill>
                              <a:srgbClr val="000000"/>
                            </a:solidFill>
                          </a:uFill>
                          <a:latin typeface="Times New Roman"/>
                          <a:ea typeface="Times New Roman"/>
                          <a:cs typeface="Times New Roman"/>
                          <a:sym typeface="Times New Roman"/>
                        </a:defRPr>
                      </a:pPr>
                      <a:r>
                        <a:t>72.50%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1460</a:t>
                      </a:r>
                    </a:p>
                    <a:p>
                      <a:pPr algn="l" defTabSz="457200">
                        <a:defRPr sz="2200">
                          <a:uFill>
                            <a:solidFill>
                              <a:srgbClr val="000000"/>
                            </a:solidFill>
                          </a:uFill>
                          <a:latin typeface="Times New Roman"/>
                          <a:ea typeface="Times New Roman"/>
                          <a:cs typeface="Times New Roman"/>
                          <a:sym typeface="Times New Roman"/>
                        </a:defRPr>
                      </a:pPr>
                      <a:r>
                        <a:t>63%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2165</a:t>
                      </a:r>
                    </a:p>
                    <a:p>
                      <a:pPr algn="l" defTabSz="457200">
                        <a:defRPr sz="2200">
                          <a:uFill>
                            <a:solidFill>
                              <a:srgbClr val="000000"/>
                            </a:solidFill>
                          </a:uFill>
                          <a:latin typeface="Times New Roman"/>
                          <a:ea typeface="Times New Roman"/>
                          <a:cs typeface="Times New Roman"/>
                          <a:sym typeface="Times New Roman"/>
                        </a:defRPr>
                      </a:pPr>
                      <a:r>
                        <a:t>81.50%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1700</a:t>
                      </a:r>
                    </a:p>
                    <a:p>
                      <a:pPr algn="l" defTabSz="457200">
                        <a:defRPr sz="2200">
                          <a:uFill>
                            <a:solidFill>
                              <a:srgbClr val="000000"/>
                            </a:solidFill>
                          </a:uFill>
                          <a:latin typeface="Times New Roman"/>
                          <a:ea typeface="Times New Roman"/>
                          <a:cs typeface="Times New Roman"/>
                          <a:sym typeface="Times New Roman"/>
                        </a:defRPr>
                      </a:pPr>
                      <a:r>
                        <a:t>77%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102</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41</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r>
              <a:tr h="900232">
                <a:tc>
                  <a:txBody>
                    <a:bodyPr/>
                    <a:lstStyle/>
                    <a:p>
                      <a:pPr algn="l" defTabSz="457200">
                        <a:defRPr sz="2200">
                          <a:uFill>
                            <a:solidFill>
                              <a:srgbClr val="000000"/>
                            </a:solidFill>
                          </a:uFill>
                          <a:latin typeface="Times New Roman"/>
                          <a:ea typeface="Times New Roman"/>
                          <a:cs typeface="Times New Roman"/>
                          <a:sym typeface="Times New Roman"/>
                        </a:defRPr>
                      </a:pPr>
                      <a:r>
                        <a:t>NOC</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2630</a:t>
                      </a:r>
                    </a:p>
                    <a:p>
                      <a:pPr algn="l" defTabSz="457200">
                        <a:defRPr sz="2200">
                          <a:uFill>
                            <a:solidFill>
                              <a:srgbClr val="000000"/>
                            </a:solidFill>
                          </a:uFill>
                          <a:latin typeface="Times New Roman"/>
                          <a:ea typeface="Times New Roman"/>
                          <a:cs typeface="Times New Roman"/>
                          <a:sym typeface="Times New Roman"/>
                        </a:defRPr>
                      </a:pPr>
                      <a:r>
                        <a:t>84%</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2400</a:t>
                      </a:r>
                    </a:p>
                    <a:p>
                      <a:pPr algn="l" defTabSz="457200">
                        <a:defRPr sz="2200">
                          <a:uFill>
                            <a:solidFill>
                              <a:srgbClr val="000000"/>
                            </a:solidFill>
                          </a:uFill>
                          <a:latin typeface="Times New Roman"/>
                          <a:ea typeface="Times New Roman"/>
                          <a:cs typeface="Times New Roman"/>
                          <a:sym typeface="Times New Roman"/>
                        </a:defRPr>
                      </a:pPr>
                      <a:r>
                        <a:t>79%</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2200</a:t>
                      </a:r>
                    </a:p>
                    <a:p>
                      <a:pPr algn="l" defTabSz="457200">
                        <a:defRPr sz="2200">
                          <a:uFill>
                            <a:solidFill>
                              <a:srgbClr val="000000"/>
                            </a:solidFill>
                          </a:uFill>
                          <a:latin typeface="Times New Roman"/>
                          <a:ea typeface="Times New Roman"/>
                          <a:cs typeface="Times New Roman"/>
                          <a:sym typeface="Times New Roman"/>
                        </a:defRPr>
                      </a:pPr>
                      <a:r>
                        <a:t>58%</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2130</a:t>
                      </a:r>
                    </a:p>
                    <a:p>
                      <a:pPr algn="l" defTabSz="457200">
                        <a:defRPr sz="2200">
                          <a:uFill>
                            <a:solidFill>
                              <a:srgbClr val="000000"/>
                            </a:solidFill>
                          </a:uFill>
                          <a:latin typeface="Times New Roman"/>
                          <a:ea typeface="Times New Roman"/>
                          <a:cs typeface="Times New Roman"/>
                          <a:sym typeface="Times New Roman"/>
                        </a:defRPr>
                      </a:pPr>
                      <a:r>
                        <a:t>86%</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r>
                        <a:t>78</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c>
                  <a:txBody>
                    <a:bodyPr/>
                    <a:lstStyle/>
                    <a:p>
                      <a:pPr algn="l" defTabSz="457200">
                        <a:defRPr sz="2200">
                          <a:uFill>
                            <a:solidFill>
                              <a:srgbClr val="000000"/>
                            </a:solidFill>
                          </a:uFill>
                          <a:latin typeface="Times New Roman"/>
                          <a:ea typeface="Times New Roman"/>
                          <a:cs typeface="Times New Roman"/>
                          <a:sym typeface="Times New Roman"/>
                        </a:defRPr>
                      </a:pP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noFill/>
                  </a:tcPr>
                </a:tc>
              </a:tr>
              <a:tr h="900232">
                <a:tc>
                  <a:txBody>
                    <a:bodyPr/>
                    <a:lstStyle/>
                    <a:p>
                      <a:pPr algn="l" defTabSz="457200">
                        <a:defRPr sz="2200">
                          <a:uFill>
                            <a:solidFill>
                              <a:srgbClr val="000000"/>
                            </a:solidFill>
                          </a:uFill>
                          <a:latin typeface="Times New Roman"/>
                          <a:ea typeface="Times New Roman"/>
                          <a:cs typeface="Times New Roman"/>
                          <a:sym typeface="Times New Roman"/>
                        </a:defRPr>
                      </a:pPr>
                      <a:r>
                        <a:t>SARCO</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2570</a:t>
                      </a:r>
                    </a:p>
                    <a:p>
                      <a:pPr algn="l" defTabSz="457200">
                        <a:defRPr sz="2200">
                          <a:uFill>
                            <a:solidFill>
                              <a:srgbClr val="000000"/>
                            </a:solidFill>
                          </a:uFill>
                          <a:latin typeface="Times New Roman"/>
                          <a:ea typeface="Times New Roman"/>
                          <a:cs typeface="Times New Roman"/>
                          <a:sym typeface="Times New Roman"/>
                        </a:defRPr>
                      </a:pPr>
                      <a:r>
                        <a:t>57%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2700</a:t>
                      </a:r>
                    </a:p>
                    <a:p>
                      <a:pPr algn="l" defTabSz="457200">
                        <a:defRPr sz="2200">
                          <a:uFill>
                            <a:solidFill>
                              <a:srgbClr val="000000"/>
                            </a:solidFill>
                          </a:uFill>
                          <a:latin typeface="Times New Roman"/>
                          <a:ea typeface="Times New Roman"/>
                          <a:cs typeface="Times New Roman"/>
                          <a:sym typeface="Times New Roman"/>
                        </a:defRPr>
                      </a:pPr>
                      <a:r>
                        <a:t>60%</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2000</a:t>
                      </a:r>
                    </a:p>
                    <a:p>
                      <a:pPr algn="l" defTabSz="457200">
                        <a:defRPr sz="2200">
                          <a:uFill>
                            <a:solidFill>
                              <a:srgbClr val="000000"/>
                            </a:solidFill>
                          </a:uFill>
                          <a:latin typeface="Times New Roman"/>
                          <a:ea typeface="Times New Roman"/>
                          <a:cs typeface="Times New Roman"/>
                          <a:sym typeface="Times New Roman"/>
                        </a:defRPr>
                      </a:pPr>
                      <a:r>
                        <a:t>58%</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2460</a:t>
                      </a:r>
                    </a:p>
                    <a:p>
                      <a:pPr algn="l" defTabSz="457200">
                        <a:defRPr sz="2200">
                          <a:uFill>
                            <a:solidFill>
                              <a:srgbClr val="000000"/>
                            </a:solidFill>
                          </a:uFill>
                          <a:latin typeface="Times New Roman"/>
                          <a:ea typeface="Times New Roman"/>
                          <a:cs typeface="Times New Roman"/>
                          <a:sym typeface="Times New Roman"/>
                        </a:defRPr>
                      </a:pPr>
                      <a:r>
                        <a:t>72%</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47</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c>
                  <a:txBody>
                    <a:bodyPr/>
                    <a:lstStyle/>
                    <a:p>
                      <a:pPr algn="l" defTabSz="457200">
                        <a:defRPr sz="2200">
                          <a:uFill>
                            <a:solidFill>
                              <a:srgbClr val="000000"/>
                            </a:solidFill>
                          </a:uFill>
                          <a:latin typeface="Times New Roman"/>
                          <a:ea typeface="Times New Roman"/>
                          <a:cs typeface="Times New Roman"/>
                          <a:sym typeface="Times New Roman"/>
                        </a:defRPr>
                      </a:pPr>
                      <a:r>
                        <a:t>73</a:t>
                      </a:r>
                    </a:p>
                  </a:txBody>
                  <a:tcPr marL="50800" marR="50800" marT="50800" marB="50800" anchor="t" anchorCtr="0" horzOverflow="overflow">
                    <a:lnL w="12700">
                      <a:solidFill>
                        <a:srgbClr val="000001"/>
                      </a:solidFill>
                      <a:miter lim="400000"/>
                    </a:lnL>
                    <a:lnR w="12700">
                      <a:solidFill>
                        <a:srgbClr val="000001"/>
                      </a:solidFill>
                      <a:miter lim="400000"/>
                    </a:lnR>
                    <a:lnT w="12700">
                      <a:solidFill>
                        <a:srgbClr val="000001"/>
                      </a:solidFill>
                      <a:miter lim="400000"/>
                    </a:lnT>
                    <a:lnB w="12700">
                      <a:solidFill>
                        <a:srgbClr val="000001"/>
                      </a:solidFill>
                      <a:miter lim="400000"/>
                    </a:lnB>
                  </a:tcPr>
                </a:tc>
              </a:tr>
            </a:tbl>
          </a:graphicData>
        </a:graphic>
      </p:graphicFrame>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