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80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6303744028441309E-3"/>
          <c:y val="0.3871481078601266"/>
          <c:w val="0.88587869321709356"/>
          <c:h val="0.60698063997935003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Hoja1!$A$2:$A$3</c:f>
              <c:strCache>
                <c:ptCount val="2"/>
                <c:pt idx="0">
                  <c:v>Ambulatorios</c:v>
                </c:pt>
                <c:pt idx="1">
                  <c:v>Hospitalizados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7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467542" y="843558"/>
            <a:ext cx="7920881" cy="841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Celia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Montaño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Montaño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Carlos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Cabanillas Díez-Madroñero,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Celia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De Dios Calama,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María Estrella Ruiz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Carretero,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Berman Stalin Barragán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Pérez,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José Antonio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Durán Cueto,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Amanda Paula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Arenas Polo,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Marta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Cebrián Romero,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Ángela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Losa García-Uceda,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Manuel Agustín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Sojo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González. </a:t>
            </a:r>
          </a:p>
          <a:p>
            <a:pPr algn="just">
              <a:spcAft>
                <a:spcPts val="800"/>
              </a:spcAft>
            </a:pP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Neumología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Complejo Hospitalario Universitario de Cáceres, Cáceres, España</a:t>
            </a:r>
            <a:endParaRPr lang="es-E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9512" y="195486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INFECCIÓN POR SARS-COV-2 EN PACIENTES CON ASMA BRONQUIAL GRAVE EN TRATAMIENTO CON BIOLÓGICOS</a:t>
            </a:r>
            <a:endParaRPr lang="es-ES" sz="2000" dirty="0">
              <a:solidFill>
                <a:schemeClr val="accent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67543" y="1604232"/>
            <a:ext cx="828092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" sz="1600" b="1" dirty="0" smtClean="0">
                <a:solidFill>
                  <a:schemeClr val="accent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Objetivos:</a:t>
            </a:r>
          </a:p>
          <a:p>
            <a:pPr marL="742950" lvl="1" indent="-285750" algn="just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Describir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las características clínicas de los pacientes (p.) con asma bronquial grave en tratamiento con anticuerpos monoclonales que presentaron infección por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SARS-COV-2.</a:t>
            </a:r>
          </a:p>
          <a:p>
            <a:pPr marL="742950" lvl="1" indent="-285750" algn="just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Comparar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los p. que requirieron ingreso con los tratados ambulatoriamente.</a:t>
            </a:r>
            <a:endParaRPr lang="es-ES" sz="14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67543" y="3166866"/>
            <a:ext cx="828092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dirty="0">
                <a:solidFill>
                  <a:schemeClr val="accent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</a:t>
            </a:r>
            <a:r>
              <a:rPr lang="es-ES" sz="1600" b="1" dirty="0" smtClean="0">
                <a:solidFill>
                  <a:schemeClr val="accent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método</a:t>
            </a:r>
            <a:endParaRPr lang="es-ES" sz="1400" dirty="0" smtClean="0">
              <a:solidFill>
                <a:schemeClr val="accent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 de p. con diagnóstico de asma bronquial grave del área de salud de Cáceres en tratamiento con biológicos durante el año 2020 que fueron infectados por SARS-COV-2. 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analizaron variables epidemiológicas, clínicas, de función pulmonar, tratamiento y seguimiento mediante programa PASW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18.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55576" y="3651870"/>
            <a:ext cx="748883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Un 10% de los pacientes con asma grave en tratamiento con biológicos en nuestro entorno presentó infección por SARS-COV-2. El perfil de paciente es una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mujer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 edad media, nunca fumadora, con sobrepeso grado II, función pulmonar normal y buen control del asma. Los pacientes con infección más grave, hospitalizados, presentaron peor control del asma y mayor número de agudizaciones previas.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20646" y="195486"/>
            <a:ext cx="1289135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solidFill>
                <a:schemeClr val="accent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51520" y="464354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p. (</a:t>
            </a: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9,3%)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 un total de 150 p. con asma grave en tratamiento con biológicos tuvieron infección por SARS-COV-2. 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559051"/>
              </p:ext>
            </p:extLst>
          </p:nvPr>
        </p:nvGraphicFramePr>
        <p:xfrm>
          <a:off x="243382" y="1077990"/>
          <a:ext cx="2902836" cy="22860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902836"/>
              </a:tblGrid>
              <a:tr h="20895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Hombres: 6 p. </a:t>
                      </a:r>
                      <a:r>
                        <a:rPr lang="es-ES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Mujeres: 8 p.</a:t>
                      </a:r>
                      <a:endParaRPr lang="es-ES" sz="12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23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media: 52,7 años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232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HTA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28,6%.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DM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21,4%. 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DLP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42,9%</a:t>
                      </a:r>
                      <a:endParaRPr lang="es-ES" sz="12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232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Exfumadores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42,9%.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fumadores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57,1%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232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medio: 27,7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894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 medio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82%. FVC medio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93%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 medio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74%.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FENO medio 36 </a:t>
                      </a:r>
                      <a:r>
                        <a:rPr lang="es-E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ppb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2320">
                <a:tc>
                  <a:txBody>
                    <a:bodyPr/>
                    <a:lstStyle/>
                    <a:p>
                      <a:pPr marL="0" marR="0" indent="0" algn="just" defTabSz="17694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Agudización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 año previo: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p.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35,7%)</a:t>
                      </a:r>
                      <a:endParaRPr lang="es-ES" sz="12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Gráfico 16"/>
          <p:cNvGraphicFramePr/>
          <p:nvPr>
            <p:extLst>
              <p:ext uri="{D42A27DB-BD31-4B8C-83A1-F6EECF244321}">
                <p14:modId xmlns:p14="http://schemas.microsoft.com/office/powerpoint/2010/main" val="2944060598"/>
              </p:ext>
            </p:extLst>
          </p:nvPr>
        </p:nvGraphicFramePr>
        <p:xfrm>
          <a:off x="6444208" y="825685"/>
          <a:ext cx="2520280" cy="1674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Rectángulo 20"/>
          <p:cNvSpPr/>
          <p:nvPr/>
        </p:nvSpPr>
        <p:spPr>
          <a:xfrm>
            <a:off x="8015122" y="1160882"/>
            <a:ext cx="10660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42,9%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OGN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7,1% ONAF</a:t>
            </a:r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011807"/>
              </p:ext>
            </p:extLst>
          </p:nvPr>
        </p:nvGraphicFramePr>
        <p:xfrm>
          <a:off x="6156176" y="2574022"/>
          <a:ext cx="2808312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4113"/>
                <a:gridCol w="547591"/>
                <a:gridCol w="499745"/>
                <a:gridCol w="746863"/>
              </a:tblGrid>
              <a:tr h="213837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Exitus</a:t>
                      </a:r>
                      <a:endParaRPr lang="es-E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s-E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p.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3837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 medio 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20.1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0,051</a:t>
                      </a:r>
                      <a:endParaRPr lang="es-E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2202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Agudización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año previo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p.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0,026</a:t>
                      </a:r>
                      <a:endParaRPr lang="es-E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Tab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94525"/>
              </p:ext>
            </p:extLst>
          </p:nvPr>
        </p:nvGraphicFramePr>
        <p:xfrm>
          <a:off x="3236364" y="790310"/>
          <a:ext cx="2847804" cy="31089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847804"/>
              </a:tblGrid>
              <a:tr h="25056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b="0" dirty="0" smtClean="0"/>
                        <a:t>Duración media con biológico: 76,4 meses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5168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dirty="0" smtClean="0"/>
                        <a:t>Suspensión de biológico: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Antes</a:t>
                      </a:r>
                      <a:r>
                        <a:rPr lang="es-ES" sz="1200" baseline="0" dirty="0" smtClean="0"/>
                        <a:t> de la infección: 2p. </a:t>
                      </a:r>
                      <a:r>
                        <a:rPr lang="es-ES" sz="1200" b="0" baseline="0" dirty="0" smtClean="0">
                          <a:solidFill>
                            <a:schemeClr val="tx1"/>
                          </a:solidFill>
                        </a:rPr>
                        <a:t>(14,3%)</a:t>
                      </a:r>
                      <a:endParaRPr lang="es-ES" sz="1200" baseline="0" dirty="0" smtClean="0"/>
                    </a:p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baseline="0" dirty="0" smtClean="0"/>
                        <a:t>Durante la infección: 7p. (50%)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baseline="0" dirty="0" smtClean="0"/>
                        <a:t>Después de la infección: 3p. (21,4%)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08576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err="1" smtClean="0"/>
                        <a:t>Antileucotrieno</a:t>
                      </a:r>
                      <a:r>
                        <a:rPr lang="es-ES" sz="1200" dirty="0" smtClean="0"/>
                        <a:t>:</a:t>
                      </a:r>
                      <a:r>
                        <a:rPr lang="es-ES" sz="1200" baseline="0" dirty="0" smtClean="0"/>
                        <a:t> 14 p. (100%)</a:t>
                      </a:r>
                      <a:endParaRPr lang="es-ES" sz="1200" dirty="0" smtClean="0"/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ES" sz="1200" dirty="0" smtClean="0"/>
                        <a:t>ICS-LABA: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dirty="0" smtClean="0"/>
                        <a:t>Dosis baja: 2 p. (14,3%)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dirty="0" smtClean="0"/>
                        <a:t>                  Dosis media: 5 p.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dirty="0" smtClean="0"/>
                        <a:t>(35,7%)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dirty="0" smtClean="0"/>
                        <a:t>                  Dosis</a:t>
                      </a:r>
                      <a:r>
                        <a:rPr lang="es-ES" sz="1200" baseline="0" dirty="0" smtClean="0"/>
                        <a:t> alta:</a:t>
                      </a:r>
                      <a:r>
                        <a:rPr lang="es-ES" sz="1200" dirty="0" smtClean="0"/>
                        <a:t> 7 p. (50%)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LAMA:</a:t>
                      </a:r>
                      <a:r>
                        <a:rPr lang="es-ES" sz="1200" baseline="0" dirty="0" smtClean="0"/>
                        <a:t> 9 p. (</a:t>
                      </a:r>
                      <a:r>
                        <a:rPr lang="es-ES" sz="1200" dirty="0" smtClean="0"/>
                        <a:t>64,3%)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Corticoide</a:t>
                      </a:r>
                      <a:r>
                        <a:rPr lang="es-ES" sz="1200" baseline="0" dirty="0" smtClean="0"/>
                        <a:t> oral</a:t>
                      </a:r>
                      <a:r>
                        <a:rPr lang="es-ES" sz="1200" dirty="0" smtClean="0"/>
                        <a:t>: 2 p. (14,3%) </a:t>
                      </a:r>
                      <a:endParaRPr lang="es-ES" sz="12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056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dirty="0" smtClean="0"/>
                        <a:t>E-receta:</a:t>
                      </a:r>
                      <a:r>
                        <a:rPr lang="es-ES" sz="1200" baseline="0" dirty="0" smtClean="0"/>
                        <a:t> 14 p. (100%)</a:t>
                      </a:r>
                      <a:endParaRPr lang="es-ES" sz="12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056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s-ES" sz="1200" dirty="0" smtClean="0"/>
                        <a:t>ACT medio:</a:t>
                      </a:r>
                      <a:r>
                        <a:rPr lang="es-ES" sz="1200" baseline="0" dirty="0" smtClean="0"/>
                        <a:t> 22.</a:t>
                      </a:r>
                      <a:endParaRPr lang="es-ES" sz="12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0561">
                <a:tc>
                  <a:txBody>
                    <a:bodyPr/>
                    <a:lstStyle/>
                    <a:p>
                      <a:pPr marL="0" marR="0" lvl="0" indent="0" algn="just" defTabSz="17694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GETE 3: 8</a:t>
                      </a:r>
                      <a:r>
                        <a:rPr lang="es-ES" sz="1200" baseline="0" dirty="0" smtClean="0"/>
                        <a:t> p.</a:t>
                      </a:r>
                      <a:r>
                        <a:rPr lang="es-ES" sz="1200" b="0" dirty="0" smtClean="0"/>
                        <a:t>(57,1%)</a:t>
                      </a:r>
                      <a:r>
                        <a:rPr lang="es-ES" sz="1200" b="0" baseline="0" dirty="0" smtClean="0"/>
                        <a:t> </a:t>
                      </a:r>
                      <a:r>
                        <a:rPr lang="es-ES" sz="1200" dirty="0" smtClean="0"/>
                        <a:t>GETE 4:</a:t>
                      </a:r>
                      <a:r>
                        <a:rPr lang="es-ES" sz="1200" baseline="0" dirty="0" smtClean="0"/>
                        <a:t> 6 p.</a:t>
                      </a:r>
                      <a:r>
                        <a:rPr lang="es-ES" sz="1200" b="0" dirty="0" smtClean="0"/>
                        <a:t>(42,9%)</a:t>
                      </a:r>
                      <a:endParaRPr lang="es-ES" sz="12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476</Words>
  <Application>Microsoft Office PowerPoint</Application>
  <PresentationFormat>Presentación en pantalla (16:9)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Courier New</vt:lpstr>
      <vt:lpstr>Times New Roman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Cuenta Microsoft</cp:lastModifiedBy>
  <cp:revision>14</cp:revision>
  <dcterms:created xsi:type="dcterms:W3CDTF">2021-06-21T11:13:42Z</dcterms:created>
  <dcterms:modified xsi:type="dcterms:W3CDTF">2021-09-08T12:02:05Z</dcterms:modified>
</cp:coreProperties>
</file>