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Relationships xmlns="http://schemas.openxmlformats.org/package/2006/relationships"><Relationship Id="rId1"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400" u="none">
                <a:solidFill>
                  <a:srgbClr val="000000"/>
                </a:solidFill>
                <a:latin typeface="Times New Roman"/>
              </a:defRPr>
            </a:pPr>
            <a:r>
              <a:rPr b="0" i="0" strike="noStrike" sz="2400" u="none">
                <a:solidFill>
                  <a:srgbClr val="000000"/>
                </a:solidFill>
                <a:latin typeface="Times New Roman"/>
              </a:rPr>
              <a:t>Tipo paciente</a:t>
            </a:r>
          </a:p>
        </c:rich>
      </c:tx>
      <c:layout>
        <c:manualLayout>
          <c:xMode val="edge"/>
          <c:yMode val="edge"/>
          <c:x val="0.240758"/>
          <c:y val="0"/>
          <c:w val="0.518485"/>
          <c:h val="0.130442"/>
        </c:manualLayout>
      </c:layout>
      <c:overlay val="1"/>
      <c:spPr>
        <a:noFill/>
        <a:effectLst/>
      </c:spPr>
    </c:title>
    <c:autoTitleDeleted val="1"/>
    <c:plotArea>
      <c:layout>
        <c:manualLayout>
          <c:layoutTarget val="inner"/>
          <c:xMode val="edge"/>
          <c:yMode val="edge"/>
          <c:x val="0.005"/>
          <c:y val="0.130442"/>
          <c:w val="0.99"/>
          <c:h val="0.857058"/>
        </c:manualLayout>
      </c:layout>
      <c:pieChart>
        <c:varyColors val="0"/>
        <c:ser>
          <c:idx val="0"/>
          <c:order val="0"/>
          <c:tx>
            <c:strRef>
              <c:f>Sheet1!$A$2</c:f>
              <c:strCache>
                <c:ptCount val="1"/>
                <c:pt idx="0">
                  <c:v>Región 1</c:v>
                </c:pt>
              </c:strCache>
            </c:strRef>
          </c:tx>
          <c:spPr>
            <a:solidFill>
              <a:srgbClr val="CB297B"/>
            </a:solidFill>
            <a:ln w="12700" cap="flat">
              <a:noFill/>
              <a:miter lim="400000"/>
            </a:ln>
            <a:effectLst/>
          </c:spPr>
          <c:explosion val="0"/>
          <c:dPt>
            <c:idx val="0"/>
            <c:explosion val="0"/>
            <c:spPr>
              <a:solidFill>
                <a:srgbClr val="CB297B"/>
              </a:solidFill>
              <a:ln w="12700" cap="flat">
                <a:noFill/>
                <a:miter lim="400000"/>
              </a:ln>
              <a:effectLst/>
            </c:spPr>
          </c:dPt>
          <c:dPt>
            <c:idx val="1"/>
            <c:explosion val="0"/>
            <c:spPr>
              <a:solidFill>
                <a:srgbClr val="834190"/>
              </a:solidFill>
              <a:ln w="12700" cap="flat">
                <a:noFill/>
                <a:miter lim="400000"/>
              </a:ln>
              <a:effectLst/>
            </c:spPr>
          </c:dPt>
          <c:dLbls>
            <c:dLbl>
              <c:idx val="0"/>
              <c:numFmt formatCode="#,##0%" sourceLinked="0"/>
              <c:txPr>
                <a:bodyPr/>
                <a:lstStyle/>
                <a:p>
                  <a:pPr>
                    <a:defRPr b="0" i="0" strike="noStrike" sz="2400" u="none">
                      <a:solidFill>
                        <a:srgbClr val="FFFFFF"/>
                      </a:solidFill>
                      <a:latin typeface="Times New Roman"/>
                    </a:defRPr>
                  </a:pPr>
                </a:p>
              </c:txPr>
              <c:dLblPos val="ctr"/>
              <c:showLegendKey val="0"/>
              <c:showVal val="0"/>
              <c:showCatName val="0"/>
              <c:showSerName val="0"/>
              <c:showPercent val="1"/>
              <c:showBubbleSize val="0"/>
            </c:dLbl>
            <c:dLbl>
              <c:idx val="1"/>
              <c:numFmt formatCode="#,##0%" sourceLinked="0"/>
              <c:txPr>
                <a:bodyPr/>
                <a:lstStyle/>
                <a:p>
                  <a:pPr>
                    <a:defRPr b="0" i="0" strike="noStrike" sz="2400" u="none">
                      <a:solidFill>
                        <a:srgbClr val="FFFFFF"/>
                      </a:solidFill>
                      <a:latin typeface="Times New Roman"/>
                    </a:defRPr>
                  </a:pPr>
                </a:p>
              </c:txPr>
              <c:dLblPos val="ctr"/>
              <c:showLegendKey val="0"/>
              <c:showVal val="0"/>
              <c:showCatName val="0"/>
              <c:showSerName val="0"/>
              <c:showPercent val="1"/>
              <c:showBubbleSize val="0"/>
            </c:dLbl>
            <c:numFmt formatCode="#,##0%" sourceLinked="0"/>
            <c:txPr>
              <a:bodyPr/>
              <a:lstStyle/>
              <a:p>
                <a:pPr>
                  <a:defRPr b="0" i="0" strike="noStrike" sz="2400" u="none">
                    <a:solidFill>
                      <a:srgbClr val="FFFFFF"/>
                    </a:solidFill>
                    <a:latin typeface="Times New Roman"/>
                  </a:defRPr>
                </a:pPr>
              </a:p>
            </c:txPr>
            <c:dLblPos val="ctr"/>
            <c:showLegendKey val="0"/>
            <c:showVal val="0"/>
            <c:showCatName val="0"/>
            <c:showSerName val="0"/>
            <c:showPercent val="1"/>
            <c:showBubbleSize val="0"/>
            <c:showLeaderLines val="1"/>
            <c:leaderLines>
              <c:spPr>
                <a:noFill/>
                <a:ln w="6350" cap="flat">
                  <a:solidFill>
                    <a:srgbClr val="000000"/>
                  </a:solidFill>
                  <a:prstDash val="solid"/>
                  <a:miter lim="400000"/>
                </a:ln>
                <a:effectLst/>
              </c:spPr>
            </c:leaderLines>
          </c:dLbls>
          <c:cat>
            <c:strRef>
              <c:f>Sheet1!$B$1:$C$1</c:f>
              <c:strCache>
                <c:ptCount val="2"/>
                <c:pt idx="0">
                  <c:v>POSITIVO</c:v>
                </c:pt>
                <c:pt idx="1">
                  <c:v>SOSPECHA</c:v>
                </c:pt>
              </c:strCache>
            </c:strRef>
          </c:cat>
          <c:val>
            <c:numRef>
              <c:f>Sheet1!$B$2:$C$2</c:f>
              <c:numCache>
                <c:ptCount val="2"/>
                <c:pt idx="0">
                  <c:v>90.000000</c:v>
                </c:pt>
                <c:pt idx="1">
                  <c:v>10.000000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400" u="none">
                <a:solidFill>
                  <a:srgbClr val="000000"/>
                </a:solidFill>
                <a:latin typeface="Times New Roman"/>
              </a:defRPr>
            </a:pPr>
            <a:r>
              <a:rPr b="0" i="0" strike="noStrike" sz="2400" u="none">
                <a:solidFill>
                  <a:srgbClr val="000000"/>
                </a:solidFill>
                <a:latin typeface="Times New Roman"/>
              </a:rPr>
              <a:t>Género</a:t>
            </a:r>
          </a:p>
        </c:rich>
      </c:tx>
      <c:layout>
        <c:manualLayout>
          <c:xMode val="edge"/>
          <c:yMode val="edge"/>
          <c:x val="0.36052"/>
          <c:y val="0"/>
          <c:w val="0.27896"/>
          <c:h val="0.130442"/>
        </c:manualLayout>
      </c:layout>
      <c:overlay val="1"/>
      <c:spPr>
        <a:noFill/>
        <a:effectLst/>
      </c:spPr>
    </c:title>
    <c:autoTitleDeleted val="1"/>
    <c:plotArea>
      <c:layout>
        <c:manualLayout>
          <c:layoutTarget val="inner"/>
          <c:xMode val="edge"/>
          <c:yMode val="edge"/>
          <c:x val="0.005"/>
          <c:y val="0.130442"/>
          <c:w val="0.99"/>
          <c:h val="0.857058"/>
        </c:manualLayout>
      </c:layout>
      <c:pieChart>
        <c:varyColors val="0"/>
        <c:ser>
          <c:idx val="0"/>
          <c:order val="0"/>
          <c:tx>
            <c:strRef>
              <c:f>Sheet1!$A$2</c:f>
              <c:strCache>
                <c:ptCount val="1"/>
                <c:pt idx="0">
                  <c:v>Región 1</c:v>
                </c:pt>
              </c:strCache>
            </c:strRef>
          </c:tx>
          <c:spPr>
            <a:solidFill>
              <a:schemeClr val="accent1">
                <a:lumOff val="16847"/>
              </a:schemeClr>
            </a:solidFill>
            <a:ln w="12700" cap="flat">
              <a:noFill/>
              <a:miter lim="400000"/>
            </a:ln>
            <a:effectLst/>
          </c:spPr>
          <c:explosion val="0"/>
          <c:dPt>
            <c:idx val="0"/>
            <c:explosion val="0"/>
            <c:spPr>
              <a:solidFill>
                <a:schemeClr val="accent1">
                  <a:lumOff val="16847"/>
                </a:schemeClr>
              </a:solidFill>
              <a:ln w="12700" cap="flat">
                <a:noFill/>
                <a:miter lim="400000"/>
              </a:ln>
              <a:effectLst/>
            </c:spPr>
          </c:dPt>
          <c:dPt>
            <c:idx val="1"/>
            <c:explosion val="0"/>
            <c:spPr>
              <a:solidFill>
                <a:schemeClr val="accent1"/>
              </a:solidFill>
              <a:ln w="12700" cap="flat">
                <a:noFill/>
                <a:miter lim="400000"/>
              </a:ln>
              <a:effectLst/>
            </c:spPr>
          </c:dPt>
          <c:dLbls>
            <c:dLbl>
              <c:idx val="0"/>
              <c:numFmt formatCode="#,##0%" sourceLinked="0"/>
              <c:txPr>
                <a:bodyPr/>
                <a:lstStyle/>
                <a:p>
                  <a:pPr>
                    <a:defRPr b="0" i="0" strike="noStrike" sz="2400" u="none">
                      <a:solidFill>
                        <a:srgbClr val="FFFFFF"/>
                      </a:solidFill>
                      <a:latin typeface="Times New Roman"/>
                    </a:defRPr>
                  </a:pPr>
                </a:p>
              </c:txPr>
              <c:dLblPos val="ctr"/>
              <c:showLegendKey val="0"/>
              <c:showVal val="0"/>
              <c:showCatName val="0"/>
              <c:showSerName val="0"/>
              <c:showPercent val="1"/>
              <c:showBubbleSize val="0"/>
            </c:dLbl>
            <c:dLbl>
              <c:idx val="1"/>
              <c:numFmt formatCode="#,##0%" sourceLinked="0"/>
              <c:txPr>
                <a:bodyPr/>
                <a:lstStyle/>
                <a:p>
                  <a:pPr>
                    <a:defRPr b="0" i="0" strike="noStrike" sz="2400" u="none">
                      <a:solidFill>
                        <a:srgbClr val="FFFFFF"/>
                      </a:solidFill>
                      <a:latin typeface="Times New Roman"/>
                    </a:defRPr>
                  </a:pPr>
                </a:p>
              </c:txPr>
              <c:dLblPos val="ctr"/>
              <c:showLegendKey val="0"/>
              <c:showVal val="0"/>
              <c:showCatName val="0"/>
              <c:showSerName val="0"/>
              <c:showPercent val="1"/>
              <c:showBubbleSize val="0"/>
            </c:dLbl>
            <c:numFmt formatCode="#,##0%" sourceLinked="0"/>
            <c:txPr>
              <a:bodyPr/>
              <a:lstStyle/>
              <a:p>
                <a:pPr>
                  <a:defRPr b="0" i="0" strike="noStrike" sz="2400" u="none">
                    <a:solidFill>
                      <a:srgbClr val="FFFFFF"/>
                    </a:solidFill>
                    <a:latin typeface="Times New Roman"/>
                  </a:defRPr>
                </a:pPr>
              </a:p>
            </c:txPr>
            <c:dLblPos val="ctr"/>
            <c:showLegendKey val="0"/>
            <c:showVal val="0"/>
            <c:showCatName val="0"/>
            <c:showSerName val="0"/>
            <c:showPercent val="1"/>
            <c:showBubbleSize val="0"/>
            <c:showLeaderLines val="1"/>
            <c:leaderLines>
              <c:spPr>
                <a:noFill/>
                <a:ln w="6350" cap="flat">
                  <a:solidFill>
                    <a:srgbClr val="000000"/>
                  </a:solidFill>
                  <a:prstDash val="solid"/>
                  <a:miter lim="400000"/>
                </a:ln>
                <a:effectLst/>
              </c:spPr>
            </c:leaderLines>
          </c:dLbls>
          <c:cat>
            <c:strRef>
              <c:f>Sheet1!$B$1:$C$1</c:f>
              <c:strCache>
                <c:ptCount val="2"/>
                <c:pt idx="0">
                  <c:v>Hombres</c:v>
                </c:pt>
                <c:pt idx="1">
                  <c:v>Mujeres</c:v>
                </c:pt>
              </c:strCache>
            </c:strRef>
          </c:cat>
          <c:val>
            <c:numRef>
              <c:f>Sheet1!$B$2:$C$2</c:f>
              <c:numCache>
                <c:ptCount val="2"/>
                <c:pt idx="0">
                  <c:v>56.000000</c:v>
                </c:pt>
                <c:pt idx="1">
                  <c:v>44.000000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248483"/>
          <c:y val="0.113581"/>
          <c:w val="0.722862"/>
          <c:h val="0.708059"/>
        </c:manualLayout>
      </c:layout>
      <c:barChart>
        <c:barDir val="bar"/>
        <c:grouping val="clustered"/>
        <c:varyColors val="0"/>
        <c:ser>
          <c:idx val="0"/>
          <c:order val="0"/>
          <c:tx>
            <c:strRef>
              <c:f>Sheet1!$A$2</c:f>
              <c:strCache>
                <c:ptCount val="1"/>
                <c:pt idx="0">
                  <c:v>Región 1</c:v>
                </c:pt>
              </c:strCache>
            </c:strRef>
          </c:tx>
          <c:spPr>
            <a:solidFill>
              <a:schemeClr val="accent1"/>
            </a:solidFill>
            <a:ln w="12700" cap="flat">
              <a:noFill/>
              <a:miter lim="400000"/>
            </a:ln>
            <a:effectLst/>
          </c:spPr>
          <c:invertIfNegative val="0"/>
          <c:dLbls>
            <c:numFmt formatCode="#,##0" sourceLinked="0"/>
            <c:txPr>
              <a:bodyPr/>
              <a:lstStyle/>
              <a:p>
                <a:pPr>
                  <a:defRPr b="0" i="0" strike="noStrike" sz="50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Sheet1!$B$1:$D$1</c:f>
              <c:strCache>
                <c:ptCount val="3"/>
                <c:pt idx="0">
                  <c:v>Alta</c:v>
                </c:pt>
                <c:pt idx="1">
                  <c:v>Fallecimiento</c:v>
                </c:pt>
                <c:pt idx="2">
                  <c:v>UCI</c:v>
                </c:pt>
              </c:strCache>
            </c:strRef>
          </c:cat>
          <c:val>
            <c:numRef>
              <c:f>Sheet1!$B$2:$D$2</c:f>
              <c:numCache>
                <c:ptCount val="3"/>
                <c:pt idx="0">
                  <c:v>40.000000</c:v>
                </c:pt>
                <c:pt idx="1">
                  <c:v>50.000000</c:v>
                </c:pt>
                <c:pt idx="2">
                  <c:v>10.000000</c:v>
                </c:pt>
              </c:numCache>
            </c:numRef>
          </c:val>
        </c:ser>
        <c:gapWidth val="40"/>
        <c:overlap val="-1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2400" u="none">
                <a:solidFill>
                  <a:srgbClr val="000000"/>
                </a:solidFill>
                <a:latin typeface="Times New Roman"/>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3400" u="none">
                <a:solidFill>
                  <a:srgbClr val="000000"/>
                </a:solidFill>
                <a:latin typeface="Times New Roman"/>
              </a:defRPr>
            </a:pPr>
          </a:p>
        </c:txPr>
        <c:crossAx val="2094734552"/>
        <c:crosses val="autoZero"/>
        <c:crossBetween val="between"/>
        <c:majorUnit val="12.5"/>
        <c:minorUnit val="6.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400" u="none">
                <a:solidFill>
                  <a:srgbClr val="000000"/>
                </a:solidFill>
                <a:latin typeface="Times New Roman"/>
              </a:defRPr>
            </a:pPr>
            <a:r>
              <a:rPr b="0" i="0" strike="noStrike" sz="2400" u="none">
                <a:solidFill>
                  <a:srgbClr val="000000"/>
                </a:solidFill>
                <a:latin typeface="Times New Roman"/>
              </a:rPr>
              <a:t>Respirador utilizado</a:t>
            </a:r>
          </a:p>
        </c:rich>
      </c:tx>
      <c:layout>
        <c:manualLayout>
          <c:xMode val="edge"/>
          <c:yMode val="edge"/>
          <c:x val="0.315285"/>
          <c:y val="0"/>
          <c:w val="0.369431"/>
          <c:h val="0.104363"/>
        </c:manualLayout>
      </c:layout>
      <c:overlay val="1"/>
      <c:spPr>
        <a:noFill/>
        <a:effectLst/>
      </c:spPr>
    </c:title>
    <c:autoTitleDeleted val="1"/>
    <c:plotArea>
      <c:layout>
        <c:manualLayout>
          <c:layoutTarget val="inner"/>
          <c:xMode val="edge"/>
          <c:yMode val="edge"/>
          <c:x val="0.115946"/>
          <c:y val="0.104363"/>
          <c:w val="0.879054"/>
          <c:h val="0.807277"/>
        </c:manualLayout>
      </c:layout>
      <c:barChart>
        <c:barDir val="col"/>
        <c:grouping val="clustered"/>
        <c:varyColors val="0"/>
        <c:ser>
          <c:idx val="0"/>
          <c:order val="0"/>
          <c:tx>
            <c:strRef>
              <c:f>Sheet1!$A$2</c:f>
              <c:strCache>
                <c:ptCount val="1"/>
                <c:pt idx="0">
                  <c:v>Región 1</c:v>
                </c:pt>
              </c:strCache>
            </c:strRef>
          </c:tx>
          <c:spPr>
            <a:solidFill>
              <a:srgbClr val="CB297B"/>
            </a:solidFill>
            <a:ln w="12700" cap="flat">
              <a:noFill/>
              <a:miter lim="400000"/>
            </a:ln>
            <a:effectLst/>
          </c:spPr>
          <c:invertIfNegative val="0"/>
          <c:dLbls>
            <c:numFmt formatCode="#,##0" sourceLinked="0"/>
            <c:txPr>
              <a:bodyPr/>
              <a:lstStyle/>
              <a:p>
                <a:pPr>
                  <a:defRPr b="0" i="0" strike="noStrike" sz="5000" u="none">
                    <a:solidFill>
                      <a:srgbClr val="FFFFFF"/>
                    </a:solidFill>
                    <a:latin typeface="Times New Roman"/>
                  </a:defRPr>
                </a:pPr>
              </a:p>
            </c:txPr>
            <c:dLblPos val="inEnd"/>
            <c:showLegendKey val="0"/>
            <c:showVal val="0"/>
            <c:showCatName val="0"/>
            <c:showSerName val="0"/>
            <c:showPercent val="0"/>
            <c:showBubbleSize val="0"/>
            <c:showLeaderLines val="0"/>
          </c:dLbls>
          <c:cat>
            <c:strRef>
              <c:f>Sheet1!$B$1:$D$1</c:f>
              <c:strCache>
                <c:ptCount val="3"/>
                <c:pt idx="0">
                  <c:v>Trilogy 100</c:v>
                </c:pt>
                <c:pt idx="1">
                  <c:v>Trilogy EVO</c:v>
                </c:pt>
                <c:pt idx="2">
                  <c:v>V60</c:v>
                </c:pt>
              </c:strCache>
            </c:strRef>
          </c:cat>
          <c:val>
            <c:numRef>
              <c:f>Sheet1!$B$2:$D$2</c:f>
              <c:numCache>
                <c:ptCount val="3"/>
                <c:pt idx="0">
                  <c:v>42.000000</c:v>
                </c:pt>
                <c:pt idx="1">
                  <c:v>25.000000</c:v>
                </c:pt>
                <c:pt idx="2">
                  <c:v>21.000000</c:v>
                </c:pt>
              </c:numCache>
            </c:numRef>
          </c:val>
        </c:ser>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b="0" i="0" strike="noStrike" sz="2400" u="none">
                <a:solidFill>
                  <a:srgbClr val="000000"/>
                </a:solidFill>
                <a:latin typeface="Times New Roman"/>
              </a:defRPr>
            </a:pPr>
          </a:p>
        </c:txPr>
        <c:crossAx val="2094734553"/>
        <c:crosses val="autoZero"/>
        <c:auto val="1"/>
        <c:lblAlgn val="ctr"/>
        <c:noMultiLvlLbl val="1"/>
      </c:catAx>
      <c:valAx>
        <c:axId val="2094734553"/>
        <c:scaling>
          <c:orientation val="minMax"/>
        </c:scaling>
        <c:delete val="0"/>
        <c:axPos val="l"/>
        <c:majorGridlines>
          <c:spPr>
            <a:ln w="12700" cap="flat">
              <a:solidFill>
                <a:srgbClr val="B8B8B8"/>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b="0" i="0" strike="noStrike" sz="2400" u="none">
                <a:solidFill>
                  <a:srgbClr val="000000"/>
                </a:solidFill>
                <a:latin typeface="Times New Roman"/>
              </a:defRPr>
            </a:pPr>
          </a:p>
        </c:txPr>
        <c:crossAx val="2094734552"/>
        <c:crosses val="autoZero"/>
        <c:crossBetween val="between"/>
        <c:majorUnit val="12.5"/>
        <c:minorUnit val="6.25"/>
      </c:valAx>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p:spTree>
      <p:nvGrpSpPr>
        <p:cNvPr id="1" name=""/>
        <p:cNvGrpSpPr/>
        <p:nvPr/>
      </p:nvGrpSpPr>
      <p:grpSpPr>
        <a:xfrm>
          <a:off x="0" y="0"/>
          <a:ext cx="0" cy="0"/>
          <a:chOff x="0" y="0"/>
          <a:chExt cx="0" cy="0"/>
        </a:xfrm>
      </p:grpSpPr>
      <p:sp>
        <p:nvSpPr>
          <p:cNvPr id="11" name="Autor y fecha"/>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12" name="Título de la presentación"/>
          <p:cNvSpPr txBox="1"/>
          <p:nvPr>
            <p:ph type="title" hasCustomPrompt="1"/>
          </p:nvPr>
        </p:nvSpPr>
        <p:spPr>
          <a:xfrm>
            <a:off x="1206496" y="2574991"/>
            <a:ext cx="21971004" cy="4648201"/>
          </a:xfrm>
          <a:prstGeom prst="rect">
            <a:avLst/>
          </a:prstGeom>
        </p:spPr>
        <p:txBody>
          <a:bodyPr anchor="b"/>
          <a:lstStyle>
            <a:lvl1pPr>
              <a:defRPr spc="-232" sz="11600"/>
            </a:lvl1pPr>
          </a:lstStyle>
          <a:p>
            <a:pPr/>
            <a:r>
              <a:t>Título de la presentación</a:t>
            </a:r>
          </a:p>
        </p:txBody>
      </p:sp>
      <p:sp>
        <p:nvSpPr>
          <p:cNvPr id="13" name="Nivel de texto 1…"/>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1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Título de la presentación"/>
          <p:cNvSpPr txBox="1"/>
          <p:nvPr>
            <p:ph type="title" hasCustomPrompt="1"/>
          </p:nvPr>
        </p:nvSpPr>
        <p:spPr>
          <a:xfrm>
            <a:off x="1206500" y="7124700"/>
            <a:ext cx="21971000" cy="4648200"/>
          </a:xfrm>
          <a:prstGeom prst="rect">
            <a:avLst/>
          </a:prstGeom>
        </p:spPr>
        <p:txBody>
          <a:bodyPr anchor="b"/>
          <a:lstStyle>
            <a:lvl1pPr>
              <a:defRPr spc="-232" sz="11600"/>
            </a:lvl1pPr>
          </a:lstStyle>
          <a:p>
            <a:pPr/>
            <a:r>
              <a:t>Título de la presentación</a:t>
            </a:r>
          </a:p>
        </p:txBody>
      </p:sp>
      <p:sp>
        <p:nvSpPr>
          <p:cNvPr id="23" name="Autor y fecha"/>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24" name="Nivel de texto 1…"/>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2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Título de la diapositiva"/>
          <p:cNvSpPr txBox="1"/>
          <p:nvPr>
            <p:ph type="title" hasCustomPrompt="1"/>
          </p:nvPr>
        </p:nvSpPr>
        <p:spPr>
          <a:xfrm>
            <a:off x="1206500" y="1270000"/>
            <a:ext cx="9779000" cy="5882273"/>
          </a:xfrm>
          <a:prstGeom prst="rect">
            <a:avLst/>
          </a:prstGeom>
        </p:spPr>
        <p:txBody>
          <a:bodyPr anchor="b"/>
          <a:lstStyle/>
          <a:p>
            <a:pPr/>
            <a:r>
              <a:t>Título de la diapositiva</a:t>
            </a:r>
          </a:p>
        </p:txBody>
      </p:sp>
      <p:sp>
        <p:nvSpPr>
          <p:cNvPr id="34" name="Nivel de texto 1…"/>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diapositiva</a:t>
            </a:r>
          </a:p>
          <a:p>
            <a:pPr lvl="1"/>
            <a:r>
              <a:t/>
            </a:r>
          </a:p>
          <a:p>
            <a:pPr lvl="2"/>
            <a:r>
              <a:t/>
            </a:r>
          </a:p>
          <a:p>
            <a:pPr lvl="3"/>
            <a:r>
              <a:t/>
            </a:r>
          </a:p>
          <a:p>
            <a:pPr lvl="4"/>
            <a:r>
              <a:t/>
            </a:r>
          </a:p>
        </p:txBody>
      </p:sp>
      <p:sp>
        <p:nvSpPr>
          <p:cNvPr id="35"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42" name="Título de la diapositiva"/>
          <p:cNvSpPr txBox="1"/>
          <p:nvPr>
            <p:ph type="title" hasCustomPrompt="1"/>
          </p:nvPr>
        </p:nvSpPr>
        <p:spPr>
          <a:prstGeom prst="rect">
            <a:avLst/>
          </a:prstGeom>
        </p:spPr>
        <p:txBody>
          <a:bodyPr/>
          <a:lstStyle/>
          <a:p>
            <a:pPr/>
            <a:r>
              <a:t>Título de la diapositiva</a:t>
            </a:r>
          </a:p>
        </p:txBody>
      </p:sp>
      <p:sp>
        <p:nvSpPr>
          <p:cNvPr id="43"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44" name="Nivel de texto 1…"/>
          <p:cNvSpPr txBox="1"/>
          <p:nvPr>
            <p:ph type="body" idx="1" hasCustomPrompt="1"/>
          </p:nvPr>
        </p:nvSpPr>
        <p:spPr>
          <a:prstGeom prst="rect">
            <a:avLst/>
          </a:prstGeom>
        </p:spPr>
        <p:txBody>
          <a:bodyPr/>
          <a:lstStyle/>
          <a:p>
            <a:pPr/>
            <a:r>
              <a:t>Texto de viñeta de la diapositiva</a:t>
            </a:r>
          </a:p>
          <a:p>
            <a:pPr lvl="1"/>
            <a:r>
              <a:t/>
            </a:r>
          </a:p>
          <a:p>
            <a:pPr lvl="2"/>
            <a:r>
              <a:t/>
            </a:r>
          </a:p>
          <a:p>
            <a:pPr lvl="3"/>
            <a:r>
              <a:t/>
            </a:r>
          </a:p>
          <a:p>
            <a:pPr lvl="4"/>
            <a:r>
              <a:t/>
            </a:r>
          </a:p>
        </p:txBody>
      </p:sp>
      <p:sp>
        <p:nvSpPr>
          <p:cNvPr id="4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52" name="Nivel de texto 1…"/>
          <p:cNvSpPr txBox="1"/>
          <p:nvPr>
            <p:ph type="body" idx="1" hasCustomPrompt="1"/>
          </p:nvPr>
        </p:nvSpPr>
        <p:spPr>
          <a:prstGeom prst="rect">
            <a:avLst/>
          </a:prstGeom>
        </p:spPr>
        <p:txBody>
          <a:bodyPr numCol="2" spcCol="1098550"/>
          <a:lstStyle/>
          <a:p>
            <a:pPr/>
            <a:r>
              <a:t>Texto de viñeta de la diapositiva</a:t>
            </a:r>
          </a:p>
          <a:p>
            <a:pPr lvl="1"/>
            <a:r>
              <a:t/>
            </a:r>
          </a:p>
          <a:p>
            <a:pPr lvl="2"/>
            <a:r>
              <a:t/>
            </a:r>
          </a:p>
          <a:p>
            <a:pPr lvl="3"/>
            <a:r>
              <a:t/>
            </a:r>
          </a:p>
          <a:p>
            <a:pPr lvl="4"/>
            <a:r>
              <a:t/>
            </a:r>
          </a:p>
        </p:txBody>
      </p:sp>
      <p:sp>
        <p:nvSpPr>
          <p:cNvPr id="5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0" name="Subtítulo de la diapositiva"/>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61" name="Nivel de texto 1…"/>
          <p:cNvSpPr txBox="1"/>
          <p:nvPr>
            <p:ph type="body" sz="half" idx="1" hasCustomPrompt="1"/>
          </p:nvPr>
        </p:nvSpPr>
        <p:spPr>
          <a:xfrm>
            <a:off x="1206500" y="4248504"/>
            <a:ext cx="9779000" cy="8256630"/>
          </a:xfrm>
          <a:prstGeom prst="rect">
            <a:avLst/>
          </a:prstGeom>
        </p:spPr>
        <p:txBody>
          <a:bodyPr/>
          <a:lstStyle/>
          <a:p>
            <a:pPr/>
            <a:r>
              <a:t>Texto de viñeta de la diapositiva</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Título de la diapositiva"/>
          <p:cNvSpPr txBox="1"/>
          <p:nvPr>
            <p:ph type="title" hasCustomPrompt="1"/>
          </p:nvPr>
        </p:nvSpPr>
        <p:spPr>
          <a:xfrm>
            <a:off x="1206500" y="1079500"/>
            <a:ext cx="9779000" cy="1435100"/>
          </a:xfrm>
          <a:prstGeom prst="rect">
            <a:avLst/>
          </a:prstGeom>
        </p:spPr>
        <p:txBody>
          <a:bodyPr/>
          <a:lstStyle/>
          <a:p>
            <a:pPr/>
            <a:r>
              <a:t>Título de la diapositiva</a:t>
            </a:r>
          </a:p>
        </p:txBody>
      </p:sp>
      <p:sp>
        <p:nvSpPr>
          <p:cNvPr id="6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ción">
    <p:spTree>
      <p:nvGrpSpPr>
        <p:cNvPr id="1" name=""/>
        <p:cNvGrpSpPr/>
        <p:nvPr/>
      </p:nvGrpSpPr>
      <p:grpSpPr>
        <a:xfrm>
          <a:off x="0" y="0"/>
          <a:ext cx="0" cy="0"/>
          <a:chOff x="0" y="0"/>
          <a:chExt cx="0" cy="0"/>
        </a:xfrm>
      </p:grpSpPr>
      <p:sp>
        <p:nvSpPr>
          <p:cNvPr id="71" name="Título de sección"/>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Título de sección</a:t>
            </a:r>
          </a:p>
        </p:txBody>
      </p:sp>
      <p:sp>
        <p:nvSpPr>
          <p:cNvPr id="72"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ítulo">
    <p:spTree>
      <p:nvGrpSpPr>
        <p:cNvPr id="1" name=""/>
        <p:cNvGrpSpPr/>
        <p:nvPr/>
      </p:nvGrpSpPr>
      <p:grpSpPr>
        <a:xfrm>
          <a:off x="0" y="0"/>
          <a:ext cx="0" cy="0"/>
          <a:chOff x="0" y="0"/>
          <a:chExt cx="0" cy="0"/>
        </a:xfrm>
      </p:grpSpPr>
      <p:sp>
        <p:nvSpPr>
          <p:cNvPr id="79" name="Título de la diapositiva"/>
          <p:cNvSpPr txBox="1"/>
          <p:nvPr>
            <p:ph type="title" hasCustomPrompt="1"/>
          </p:nvPr>
        </p:nvSpPr>
        <p:spPr>
          <a:xfrm>
            <a:off x="1206500" y="1079500"/>
            <a:ext cx="21971000" cy="1434949"/>
          </a:xfrm>
          <a:prstGeom prst="rect">
            <a:avLst/>
          </a:prstGeom>
        </p:spPr>
        <p:txBody>
          <a:bodyPr/>
          <a:lstStyle/>
          <a:p>
            <a:pPr/>
            <a:r>
              <a:t>Título de la diapositiva</a:t>
            </a:r>
          </a:p>
        </p:txBody>
      </p:sp>
      <p:sp>
        <p:nvSpPr>
          <p:cNvPr id="80"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8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Título de agenda"/>
          <p:cNvSpPr txBox="1"/>
          <p:nvPr>
            <p:ph type="title" hasCustomPrompt="1"/>
          </p:nvPr>
        </p:nvSpPr>
        <p:spPr>
          <a:xfrm>
            <a:off x="1206500" y="1079500"/>
            <a:ext cx="21971000" cy="1435100"/>
          </a:xfrm>
          <a:prstGeom prst="rect">
            <a:avLst/>
          </a:prstGeom>
        </p:spPr>
        <p:txBody>
          <a:bodyPr/>
          <a:lstStyle/>
          <a:p>
            <a:pPr/>
            <a:r>
              <a:t>Título de agenda</a:t>
            </a:r>
          </a:p>
        </p:txBody>
      </p:sp>
      <p:sp>
        <p:nvSpPr>
          <p:cNvPr id="89" name="Subtítulo de agend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agenda</a:t>
            </a:r>
          </a:p>
        </p:txBody>
      </p:sp>
      <p:sp>
        <p:nvSpPr>
          <p:cNvPr id="90" name="Nivel de texto 1…"/>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Temas relacionados con la agenda</a:t>
            </a:r>
          </a:p>
          <a:p>
            <a:pPr lvl="1"/>
            <a:r>
              <a:t/>
            </a:r>
          </a:p>
          <a:p>
            <a:pPr lvl="2"/>
            <a:r>
              <a:t/>
            </a:r>
          </a:p>
          <a:p>
            <a:pPr lvl="3"/>
            <a:r>
              <a:t/>
            </a:r>
          </a:p>
          <a:p>
            <a:pPr lvl="4"/>
            <a:r>
              <a:t/>
            </a:r>
          </a:p>
        </p:txBody>
      </p:sp>
      <p:sp>
        <p:nvSpPr>
          <p:cNvPr id="9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claración">
    <p:spTree>
      <p:nvGrpSpPr>
        <p:cNvPr id="1" name=""/>
        <p:cNvGrpSpPr/>
        <p:nvPr/>
      </p:nvGrpSpPr>
      <p:grpSpPr>
        <a:xfrm>
          <a:off x="0" y="0"/>
          <a:ext cx="0" cy="0"/>
          <a:chOff x="0" y="0"/>
          <a:chExt cx="0" cy="0"/>
        </a:xfrm>
      </p:grpSpPr>
      <p:sp>
        <p:nvSpPr>
          <p:cNvPr id="98" name="Nivel de texto 1…"/>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Declaración</a:t>
            </a:r>
          </a:p>
          <a:p>
            <a:pPr lvl="1"/>
            <a:r>
              <a:t/>
            </a:r>
          </a:p>
          <a:p>
            <a:pPr lvl="2"/>
            <a:r>
              <a:t/>
            </a:r>
          </a:p>
          <a:p>
            <a:pPr lvl="3"/>
            <a:r>
              <a:t/>
            </a:r>
          </a:p>
          <a:p>
            <a:pPr lvl="4"/>
            <a:r>
              <a:t/>
            </a:r>
          </a:p>
        </p:txBody>
      </p:sp>
      <p:sp>
        <p:nvSpPr>
          <p:cNvPr id="9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to importante">
    <p:spTree>
      <p:nvGrpSpPr>
        <p:cNvPr id="1" name=""/>
        <p:cNvGrpSpPr/>
        <p:nvPr/>
      </p:nvGrpSpPr>
      <p:grpSpPr>
        <a:xfrm>
          <a:off x="0" y="0"/>
          <a:ext cx="0" cy="0"/>
          <a:chOff x="0" y="0"/>
          <a:chExt cx="0" cy="0"/>
        </a:xfrm>
      </p:grpSpPr>
      <p:sp>
        <p:nvSpPr>
          <p:cNvPr id="106" name="Nivel de texto 1…"/>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100 %</a:t>
            </a:r>
          </a:p>
          <a:p>
            <a:pPr lvl="1"/>
            <a:r>
              <a:t/>
            </a:r>
          </a:p>
          <a:p>
            <a:pPr lvl="2"/>
            <a:r>
              <a:t/>
            </a:r>
          </a:p>
          <a:p>
            <a:pPr lvl="3"/>
            <a:r>
              <a:t/>
            </a:r>
          </a:p>
          <a:p>
            <a:pPr lvl="4"/>
            <a:r>
              <a:t/>
            </a:r>
          </a:p>
        </p:txBody>
      </p:sp>
      <p:sp>
        <p:nvSpPr>
          <p:cNvPr id="107" name="Información fáctica"/>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Información fáctica</a:t>
            </a:r>
          </a:p>
        </p:txBody>
      </p:sp>
      <p:sp>
        <p:nvSpPr>
          <p:cNvPr id="10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115" name="Atribució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Atribución</a:t>
            </a:r>
          </a:p>
        </p:txBody>
      </p:sp>
      <p:sp>
        <p:nvSpPr>
          <p:cNvPr id="116" name="Nivel de texto 1…"/>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“Cita destacable”</a:t>
            </a:r>
          </a:p>
          <a:p>
            <a:pPr lvl="1"/>
            <a:r>
              <a:t/>
            </a:r>
          </a:p>
          <a:p>
            <a:pPr lvl="2"/>
            <a:r>
              <a:t/>
            </a:r>
          </a:p>
          <a:p>
            <a:pPr lvl="3"/>
            <a:r>
              <a:t/>
            </a:r>
          </a:p>
          <a:p>
            <a:pPr lvl="4"/>
            <a:r>
              <a:t/>
            </a:r>
          </a:p>
        </p:txBody>
      </p:sp>
      <p:sp>
        <p:nvSpPr>
          <p:cNvPr id="11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124" name="Imagen"/>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n"/>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n"/>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Imagen"/>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4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ítulo de la diapositiva"/>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Título de la diapositiva</a:t>
            </a:r>
          </a:p>
        </p:txBody>
      </p:sp>
      <p:sp>
        <p:nvSpPr>
          <p:cNvPr id="3" name="Nivel de texto 1…"/>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Texto de viñeta de la diapositiva</a:t>
            </a:r>
          </a:p>
          <a:p>
            <a:pPr lvl="1"/>
            <a:r>
              <a:t/>
            </a:r>
          </a:p>
          <a:p>
            <a:pPr lvl="2"/>
            <a:r>
              <a:t/>
            </a:r>
          </a:p>
          <a:p>
            <a:pPr lvl="3"/>
            <a:r>
              <a:t/>
            </a:r>
          </a:p>
          <a:p>
            <a:pPr lvl="4"/>
            <a:r>
              <a:t/>
            </a:r>
          </a:p>
        </p:txBody>
      </p:sp>
      <p:sp>
        <p:nvSpPr>
          <p:cNvPr id="4" name="Número de diapositiva"/>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chart" Target="../charts/chart1.xml"/><Relationship Id="rId6" Type="http://schemas.openxmlformats.org/officeDocument/2006/relationships/chart" Target="../charts/chart2.xml"/><Relationship Id="rId7" Type="http://schemas.openxmlformats.org/officeDocument/2006/relationships/chart" Target="../charts/chart3.xml"/><Relationship Id="rId8"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png"/><Relationship Id="rId3"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ctángulo"/>
          <p:cNvSpPr/>
          <p:nvPr/>
        </p:nvSpPr>
        <p:spPr>
          <a:xfrm>
            <a:off x="4170635" y="-8074"/>
            <a:ext cx="17068587" cy="2236534"/>
          </a:xfrm>
          <a:prstGeom prst="rect">
            <a:avLst/>
          </a:prstGeom>
          <a:solidFill>
            <a:schemeClr val="accent5">
              <a:hueOff val="-152895"/>
              <a:lumOff val="12368"/>
            </a:scheme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2" name="VENTILACIÓN MECÁNICA NO INVASICA (VMNI) EN LA PANDEMIA SARS-CoV-2…"/>
          <p:cNvSpPr txBox="1"/>
          <p:nvPr/>
        </p:nvSpPr>
        <p:spPr>
          <a:xfrm>
            <a:off x="7297698" y="171812"/>
            <a:ext cx="10814460" cy="18767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0215">
              <a:lnSpc>
                <a:spcPct val="115000"/>
              </a:lnSpc>
              <a:spcBef>
                <a:spcPts val="700"/>
              </a:spcBef>
              <a:defRPr sz="2300">
                <a:solidFill>
                  <a:srgbClr val="FFFFFF"/>
                </a:solidFill>
                <a:uFill>
                  <a:solidFill>
                    <a:srgbClr val="000000"/>
                  </a:solidFill>
                </a:uFill>
                <a:latin typeface="Times New Roman"/>
                <a:ea typeface="Times New Roman"/>
                <a:cs typeface="Times New Roman"/>
                <a:sym typeface="Times New Roman"/>
              </a:defRPr>
            </a:pPr>
            <a:r>
              <a:t>VENTILACIÓN MECÁNICA NO INVASICA (VMNI) EN LA PANDEMIA SARS-CoV-2</a:t>
            </a:r>
            <a:endParaRPr>
              <a:solidFill>
                <a:srgbClr val="000000"/>
              </a:solidFill>
            </a:endParaRPr>
          </a:p>
          <a:p>
            <a:pPr marR="39369" indent="2540" defTabSz="449580">
              <a:defRPr sz="2300">
                <a:solidFill>
                  <a:srgbClr val="FFFFFF"/>
                </a:solidFill>
                <a:uFill>
                  <a:solidFill>
                    <a:srgbClr val="000000"/>
                  </a:solidFill>
                </a:uFill>
                <a:latin typeface="Times New Roman"/>
                <a:ea typeface="Times New Roman"/>
                <a:cs typeface="Times New Roman"/>
                <a:sym typeface="Times New Roman"/>
              </a:defRPr>
            </a:pPr>
          </a:p>
          <a:p>
            <a:pPr marR="39369" indent="2540" defTabSz="449580">
              <a:defRPr sz="2300">
                <a:solidFill>
                  <a:srgbClr val="FFFFFF"/>
                </a:solidFill>
                <a:uFill>
                  <a:solidFill>
                    <a:srgbClr val="000000"/>
                  </a:solidFill>
                </a:uFill>
                <a:latin typeface="Times New Roman"/>
                <a:ea typeface="Times New Roman"/>
                <a:cs typeface="Times New Roman"/>
                <a:sym typeface="Times New Roman"/>
              </a:defRPr>
            </a:pPr>
            <a:r>
              <a:t>E. SALCEDO LOBERA, G.GÓNZALEZ ANGULO, M. ARROYO VARELA.  </a:t>
            </a:r>
          </a:p>
          <a:p>
            <a:pPr marR="39369" indent="2540" defTabSz="449580">
              <a:defRPr sz="2300">
                <a:solidFill>
                  <a:srgbClr val="FFFFFF"/>
                </a:solidFill>
                <a:uFill>
                  <a:solidFill>
                    <a:srgbClr val="000000"/>
                  </a:solidFill>
                </a:uFill>
                <a:latin typeface="Times New Roman"/>
                <a:ea typeface="Times New Roman"/>
                <a:cs typeface="Times New Roman"/>
                <a:sym typeface="Times New Roman"/>
              </a:defRPr>
            </a:pPr>
          </a:p>
          <a:p>
            <a:pPr marR="39369" indent="2540" defTabSz="449580">
              <a:defRPr sz="2300">
                <a:solidFill>
                  <a:srgbClr val="FFFFFF"/>
                </a:solidFill>
                <a:uFill>
                  <a:solidFill>
                    <a:srgbClr val="000000"/>
                  </a:solidFill>
                </a:uFill>
                <a:latin typeface="Times New Roman"/>
                <a:ea typeface="Times New Roman"/>
                <a:cs typeface="Times New Roman"/>
                <a:sym typeface="Times New Roman"/>
              </a:defRPr>
            </a:pPr>
            <a:r>
              <a:t>UGC E.RESPIRATORIAS. H. REGIONAL UNIVERSITARIO DE MÁLAGA</a:t>
            </a:r>
          </a:p>
        </p:txBody>
      </p:sp>
      <p:grpSp>
        <p:nvGrpSpPr>
          <p:cNvPr id="155" name="Rectángulo redondeado"/>
          <p:cNvGrpSpPr/>
          <p:nvPr/>
        </p:nvGrpSpPr>
        <p:grpSpPr>
          <a:xfrm>
            <a:off x="289000" y="2298608"/>
            <a:ext cx="7820302" cy="4585155"/>
            <a:chOff x="0" y="0"/>
            <a:chExt cx="7820300" cy="4585153"/>
          </a:xfrm>
        </p:grpSpPr>
        <p:sp>
          <p:nvSpPr>
            <p:cNvPr id="154" name="Rectángulo redondeado"/>
            <p:cNvSpPr/>
            <p:nvPr/>
          </p:nvSpPr>
          <p:spPr>
            <a:xfrm>
              <a:off x="50799" y="50800"/>
              <a:ext cx="7718702" cy="4483554"/>
            </a:xfrm>
            <a:prstGeom prst="roundRect">
              <a:avLst>
                <a:gd name="adj" fmla="val 4249"/>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53" name="Rectángulo redondeado Rectángulo redondeado" descr="Rectángulo redondeado Rectángulo redondeado"/>
            <p:cNvPicPr>
              <a:picLocks noChangeAspect="0"/>
            </p:cNvPicPr>
            <p:nvPr/>
          </p:nvPicPr>
          <p:blipFill>
            <a:blip r:embed="rId2">
              <a:extLst/>
            </a:blip>
            <a:stretch>
              <a:fillRect/>
            </a:stretch>
          </p:blipFill>
          <p:spPr>
            <a:xfrm>
              <a:off x="0" y="0"/>
              <a:ext cx="7820301" cy="4585154"/>
            </a:xfrm>
            <a:prstGeom prst="rect">
              <a:avLst/>
            </a:prstGeom>
            <a:effectLst/>
          </p:spPr>
        </p:pic>
      </p:grpSp>
      <p:sp>
        <p:nvSpPr>
          <p:cNvPr id="156" name="INTRODUCCION…"/>
          <p:cNvSpPr txBox="1"/>
          <p:nvPr/>
        </p:nvSpPr>
        <p:spPr>
          <a:xfrm>
            <a:off x="508105" y="2592844"/>
            <a:ext cx="7382093" cy="37716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1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INTRODUCCION  </a:t>
            </a:r>
          </a:p>
          <a:p>
            <a:pPr marL="1270" marR="165735" indent="3175" algn="just" defTabSz="449580">
              <a:spcBef>
                <a:spcPts val="2000"/>
              </a:spcBef>
              <a:defRPr>
                <a:solidFill>
                  <a:srgbClr val="000000"/>
                </a:solidFill>
                <a:uFill>
                  <a:solidFill>
                    <a:srgbClr val="000000"/>
                  </a:solidFill>
                </a:uFill>
                <a:latin typeface="Times New Roman"/>
                <a:ea typeface="Times New Roman"/>
                <a:cs typeface="Times New Roman"/>
                <a:sym typeface="Times New Roman"/>
              </a:defRPr>
            </a:pPr>
            <a:r>
              <a:t>  La pandemia por el SARS-CoV-2 ha supuesto un gran reto para el sistema sanitario. El soporte respiratorio a los pacientes más críticos ha sido uno de los aspectos más importantes. Aunque la ventilación mecánica invasiva (VMI) es la primera opción, el uso de la VMNI ha supuesto un reto para los neumólogos. La implementación de la misma ha sido muy heterogénea según cada hospital. Nuestro objetivo es describir nuestra experiencia al respecto.</a:t>
            </a:r>
          </a:p>
        </p:txBody>
      </p:sp>
      <p:grpSp>
        <p:nvGrpSpPr>
          <p:cNvPr id="159" name="Rectángulo redondeado"/>
          <p:cNvGrpSpPr/>
          <p:nvPr/>
        </p:nvGrpSpPr>
        <p:grpSpPr>
          <a:xfrm>
            <a:off x="256278" y="7133797"/>
            <a:ext cx="7898057" cy="4585155"/>
            <a:chOff x="0" y="0"/>
            <a:chExt cx="7898055" cy="4585153"/>
          </a:xfrm>
        </p:grpSpPr>
        <p:sp>
          <p:nvSpPr>
            <p:cNvPr id="158" name="Rectángulo redondeado"/>
            <p:cNvSpPr/>
            <p:nvPr/>
          </p:nvSpPr>
          <p:spPr>
            <a:xfrm>
              <a:off x="50800" y="50800"/>
              <a:ext cx="7796456" cy="4483554"/>
            </a:xfrm>
            <a:prstGeom prst="roundRect">
              <a:avLst>
                <a:gd name="adj" fmla="val 4249"/>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57" name="Rectángulo redondeado Rectángulo redondeado" descr="Rectángulo redondeado Rectángulo redondeado"/>
            <p:cNvPicPr>
              <a:picLocks noChangeAspect="0"/>
            </p:cNvPicPr>
            <p:nvPr/>
          </p:nvPicPr>
          <p:blipFill>
            <a:blip r:embed="rId3">
              <a:extLst/>
            </a:blip>
            <a:stretch>
              <a:fillRect/>
            </a:stretch>
          </p:blipFill>
          <p:spPr>
            <a:xfrm>
              <a:off x="0" y="0"/>
              <a:ext cx="7898056" cy="4585154"/>
            </a:xfrm>
            <a:prstGeom prst="rect">
              <a:avLst/>
            </a:prstGeom>
            <a:effectLst/>
          </p:spPr>
        </p:pic>
      </p:grpSp>
      <p:sp>
        <p:nvSpPr>
          <p:cNvPr id="160" name="MATERIAL Y METODOS…"/>
          <p:cNvSpPr txBox="1"/>
          <p:nvPr/>
        </p:nvSpPr>
        <p:spPr>
          <a:xfrm>
            <a:off x="675396" y="7411773"/>
            <a:ext cx="7047511" cy="40292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MATERIAL Y METODOS  </a:t>
            </a:r>
          </a:p>
          <a:p>
            <a:pPr marL="444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p>
          <a:p>
            <a:pPr algn="just" defTabSz="450215">
              <a:lnSpc>
                <a:spcPct val="115000"/>
              </a:lnSpc>
              <a:defRPr>
                <a:solidFill>
                  <a:srgbClr val="000000"/>
                </a:solidFill>
                <a:uFill>
                  <a:solidFill>
                    <a:srgbClr val="000000"/>
                  </a:solidFill>
                </a:uFill>
                <a:latin typeface="Times New Roman"/>
                <a:ea typeface="Times New Roman"/>
                <a:cs typeface="Times New Roman"/>
                <a:sym typeface="Times New Roman"/>
              </a:defRPr>
            </a:pPr>
            <a:r>
              <a:t>Estudio descriptivo de 162 pacientes de marzo 2020 a marzo 2021, con distrés respiratorio por SARS-CoV-2 desestimados por UCI y con orden de no intubar (ONI), a los que Neumología ha prestado soporte respiratorio no invasivo. Dicho soporte se ha prestado en dependencias con presión negativa, ya sea UCRI, quirófano adaptado o habitaciones específicas en planta de Infecciosas.</a:t>
            </a:r>
          </a:p>
        </p:txBody>
      </p:sp>
      <p:grpSp>
        <p:nvGrpSpPr>
          <p:cNvPr id="163" name="Rectángulo redondeado"/>
          <p:cNvGrpSpPr/>
          <p:nvPr/>
        </p:nvGrpSpPr>
        <p:grpSpPr>
          <a:xfrm>
            <a:off x="8585761" y="3119393"/>
            <a:ext cx="7491789" cy="7701366"/>
            <a:chOff x="0" y="0"/>
            <a:chExt cx="7491788" cy="7701364"/>
          </a:xfrm>
        </p:grpSpPr>
        <p:sp>
          <p:nvSpPr>
            <p:cNvPr id="162" name="Rectángulo redondeado"/>
            <p:cNvSpPr/>
            <p:nvPr/>
          </p:nvSpPr>
          <p:spPr>
            <a:xfrm>
              <a:off x="50799" y="50800"/>
              <a:ext cx="7390190" cy="7599765"/>
            </a:xfrm>
            <a:prstGeom prst="roundRect">
              <a:avLst>
                <a:gd name="adj" fmla="val 3634"/>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61" name="Rectángulo redondeado Rectángulo redondeado" descr="Rectángulo redondeado Rectángulo redondeado"/>
            <p:cNvPicPr>
              <a:picLocks noChangeAspect="0"/>
            </p:cNvPicPr>
            <p:nvPr/>
          </p:nvPicPr>
          <p:blipFill>
            <a:blip r:embed="rId4">
              <a:extLst/>
            </a:blip>
            <a:stretch>
              <a:fillRect/>
            </a:stretch>
          </p:blipFill>
          <p:spPr>
            <a:xfrm>
              <a:off x="0" y="0"/>
              <a:ext cx="7491789" cy="7701365"/>
            </a:xfrm>
            <a:prstGeom prst="rect">
              <a:avLst/>
            </a:prstGeom>
            <a:effectLst/>
          </p:spPr>
        </p:pic>
      </p:grpSp>
      <p:sp>
        <p:nvSpPr>
          <p:cNvPr id="164" name="RESULTADOS…"/>
          <p:cNvSpPr txBox="1"/>
          <p:nvPr/>
        </p:nvSpPr>
        <p:spPr>
          <a:xfrm>
            <a:off x="8878928" y="3535811"/>
            <a:ext cx="6905456" cy="7362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49580">
              <a:defRPr>
                <a:solidFill>
                  <a:srgbClr val="000000"/>
                </a:solidFill>
                <a:uFill>
                  <a:solidFill>
                    <a:srgbClr val="000000"/>
                  </a:solidFill>
                </a:uFill>
                <a:latin typeface="Times New Roman"/>
                <a:ea typeface="Times New Roman"/>
                <a:cs typeface="Times New Roman"/>
                <a:sym typeface="Times New Roman"/>
              </a:defRPr>
            </a:pPr>
            <a:r>
              <a:t>RESULTADOS</a:t>
            </a:r>
          </a:p>
          <a:p>
            <a:pPr algn="just" defTabSz="449580">
              <a:defRPr>
                <a:solidFill>
                  <a:srgbClr val="000000"/>
                </a:solidFill>
                <a:uFill>
                  <a:solidFill>
                    <a:srgbClr val="000000"/>
                  </a:solidFill>
                </a:uFill>
                <a:latin typeface="Times New Roman"/>
                <a:ea typeface="Times New Roman"/>
                <a:cs typeface="Times New Roman"/>
                <a:sym typeface="Times New Roman"/>
              </a:defRPr>
            </a:pPr>
          </a:p>
          <a:p>
            <a:pPr algn="l" defTabSz="450215">
              <a:lnSpc>
                <a:spcPct val="115000"/>
              </a:lnSpc>
              <a:spcBef>
                <a:spcPts val="700"/>
              </a:spcBef>
              <a:defRPr>
                <a:solidFill>
                  <a:srgbClr val="000000"/>
                </a:solidFill>
                <a:uFill>
                  <a:solidFill>
                    <a:srgbClr val="000000"/>
                  </a:solidFill>
                </a:uFill>
                <a:latin typeface="Times New Roman"/>
                <a:ea typeface="Times New Roman"/>
                <a:cs typeface="Times New Roman"/>
                <a:sym typeface="Times New Roman"/>
              </a:defRPr>
            </a:pPr>
            <a:r>
              <a:t>  De los 162 pacientes, el 90% tenían confirmación con PCR. El 10% fueron sospechas que, al menos inicialmente, se trataron como tal.</a:t>
            </a:r>
          </a:p>
          <a:p>
            <a:pPr algn="l" defTabSz="450215">
              <a:lnSpc>
                <a:spcPct val="115000"/>
              </a:lnSpc>
              <a:spcBef>
                <a:spcPts val="700"/>
              </a:spcBef>
              <a:defRPr>
                <a:solidFill>
                  <a:srgbClr val="000000"/>
                </a:solidFill>
                <a:uFill>
                  <a:solidFill>
                    <a:srgbClr val="000000"/>
                  </a:solidFill>
                </a:uFill>
                <a:latin typeface="Times New Roman"/>
                <a:ea typeface="Times New Roman"/>
                <a:cs typeface="Times New Roman"/>
                <a:sym typeface="Times New Roman"/>
              </a:defRPr>
            </a:pPr>
            <a:r>
              <a:t> Edad media 74.7 años (44 a 98). Charlson medio 6. 38% mayores 80 años. 78% mayores 70 años. Sólo 21% menores de 70 años, todos ellos con comorbilidades severas. </a:t>
            </a:r>
          </a:p>
          <a:p>
            <a:pPr algn="l" defTabSz="450215">
              <a:lnSpc>
                <a:spcPct val="115000"/>
              </a:lnSpc>
              <a:spcBef>
                <a:spcPts val="700"/>
              </a:spcBef>
              <a:defRPr sz="1200">
                <a:solidFill>
                  <a:srgbClr val="000000"/>
                </a:solidFill>
                <a:uFill>
                  <a:solidFill>
                    <a:srgbClr val="000000"/>
                  </a:solidFill>
                </a:uFill>
                <a:latin typeface="Times New Roman"/>
                <a:ea typeface="Times New Roman"/>
                <a:cs typeface="Times New Roman"/>
                <a:sym typeface="Times New Roman"/>
              </a:defRPr>
            </a:pPr>
          </a:p>
          <a:p>
            <a:pPr algn="l" defTabSz="450215">
              <a:lnSpc>
                <a:spcPct val="115000"/>
              </a:lnSpc>
              <a:spcBef>
                <a:spcPts val="700"/>
              </a:spcBef>
              <a:defRPr>
                <a:solidFill>
                  <a:srgbClr val="000000"/>
                </a:solidFill>
                <a:uFill>
                  <a:solidFill>
                    <a:srgbClr val="000000"/>
                  </a:solidFill>
                </a:uFill>
                <a:latin typeface="Times New Roman"/>
                <a:ea typeface="Times New Roman"/>
                <a:cs typeface="Times New Roman"/>
                <a:sym typeface="Times New Roman"/>
              </a:defRPr>
            </a:pPr>
            <a:r>
              <a:t>  Eso ha supuesto el 9% del total de pacientes con Covid ingresados en nuestro hospital, y el 40% del total que han requerido algún tipo de soporte respiratorio.</a:t>
            </a:r>
            <a:endParaRPr>
              <a:solidFill>
                <a:srgbClr val="222222"/>
              </a:solidFill>
              <a:uFill>
                <a:solidFill>
                  <a:srgbClr val="222222"/>
                </a:solidFill>
              </a:uFill>
            </a:endParaRPr>
          </a:p>
          <a:p>
            <a:pPr algn="l" defTabSz="450215">
              <a:lnSpc>
                <a:spcPct val="115000"/>
              </a:lnSpc>
              <a:spcBef>
                <a:spcPts val="700"/>
              </a:spcBef>
              <a:defRPr>
                <a:solidFill>
                  <a:srgbClr val="000000"/>
                </a:solidFill>
                <a:uFill>
                  <a:solidFill>
                    <a:srgbClr val="000000"/>
                  </a:solidFill>
                </a:uFill>
                <a:latin typeface="Times New Roman"/>
                <a:ea typeface="Times New Roman"/>
                <a:cs typeface="Times New Roman"/>
                <a:sym typeface="Times New Roman"/>
              </a:defRPr>
            </a:pPr>
            <a:r>
              <a:t>95% fracaso respiratorio hipoxémico severo. </a:t>
            </a:r>
          </a:p>
          <a:p>
            <a:pPr algn="l" defTabSz="450215">
              <a:lnSpc>
                <a:spcPct val="115000"/>
              </a:lnSpc>
              <a:spcBef>
                <a:spcPts val="700"/>
              </a:spcBef>
              <a:defRPr>
                <a:solidFill>
                  <a:srgbClr val="000000"/>
                </a:solidFill>
                <a:uFill>
                  <a:solidFill>
                    <a:srgbClr val="000000"/>
                  </a:solidFill>
                </a:uFill>
                <a:latin typeface="Times New Roman"/>
                <a:ea typeface="Times New Roman"/>
                <a:cs typeface="Times New Roman"/>
                <a:sym typeface="Times New Roman"/>
              </a:defRPr>
            </a:pPr>
            <a:r>
              <a:t>Si obviamos el 10% que se trasladaron a UCI, la supervivencia en la unidad ha sido del 44%.</a:t>
            </a:r>
          </a:p>
        </p:txBody>
      </p:sp>
      <p:graphicFrame>
        <p:nvGraphicFramePr>
          <p:cNvPr id="165" name="Tipo paciente"/>
          <p:cNvGraphicFramePr/>
          <p:nvPr/>
        </p:nvGraphicFramePr>
        <p:xfrm>
          <a:off x="16515132" y="2629758"/>
          <a:ext cx="3215473" cy="3697825"/>
        </p:xfrm>
        <a:graphic xmlns:a="http://schemas.openxmlformats.org/drawingml/2006/main">
          <a:graphicData uri="http://schemas.openxmlformats.org/drawingml/2006/chart">
            <c:chart xmlns:c="http://schemas.openxmlformats.org/drawingml/2006/chart" r:id="rId5"/>
          </a:graphicData>
        </a:graphic>
      </p:graphicFrame>
      <p:graphicFrame>
        <p:nvGraphicFramePr>
          <p:cNvPr id="166" name="Género"/>
          <p:cNvGraphicFramePr/>
          <p:nvPr/>
        </p:nvGraphicFramePr>
        <p:xfrm>
          <a:off x="20898313" y="2629758"/>
          <a:ext cx="3215473" cy="3697825"/>
        </p:xfrm>
        <a:graphic xmlns:a="http://schemas.openxmlformats.org/drawingml/2006/main">
          <a:graphicData uri="http://schemas.openxmlformats.org/drawingml/2006/chart">
            <c:chart xmlns:c="http://schemas.openxmlformats.org/drawingml/2006/chart" r:id="rId6"/>
          </a:graphicData>
        </a:graphic>
      </p:graphicFrame>
      <p:graphicFrame>
        <p:nvGraphicFramePr>
          <p:cNvPr id="167" name="Gráfica de barras 2D"/>
          <p:cNvGraphicFramePr/>
          <p:nvPr/>
        </p:nvGraphicFramePr>
        <p:xfrm>
          <a:off x="16318725" y="6722342"/>
          <a:ext cx="7756153" cy="4087469"/>
        </p:xfrm>
        <a:graphic xmlns:a="http://schemas.openxmlformats.org/drawingml/2006/main">
          <a:graphicData uri="http://schemas.openxmlformats.org/drawingml/2006/chart">
            <c:chart xmlns:c="http://schemas.openxmlformats.org/drawingml/2006/chart" r:id="rId7"/>
          </a:graphicData>
        </a:graphic>
      </p:graphicFrame>
      <p:grpSp>
        <p:nvGrpSpPr>
          <p:cNvPr id="170" name="Rectángulo redondeado"/>
          <p:cNvGrpSpPr/>
          <p:nvPr/>
        </p:nvGrpSpPr>
        <p:grpSpPr>
          <a:xfrm>
            <a:off x="196874" y="11968986"/>
            <a:ext cx="23658052" cy="1582966"/>
            <a:chOff x="0" y="0"/>
            <a:chExt cx="23658050" cy="1582965"/>
          </a:xfrm>
        </p:grpSpPr>
        <p:sp>
          <p:nvSpPr>
            <p:cNvPr id="169" name="Rectángulo redondeado"/>
            <p:cNvSpPr/>
            <p:nvPr/>
          </p:nvSpPr>
          <p:spPr>
            <a:xfrm>
              <a:off x="50800" y="50800"/>
              <a:ext cx="23556451" cy="1481366"/>
            </a:xfrm>
            <a:prstGeom prst="roundRect">
              <a:avLst>
                <a:gd name="adj" fmla="val 12860"/>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68" name="Rectángulo redondeado Rectángulo redondeado" descr="Rectángulo redondeado Rectángulo redondeado"/>
            <p:cNvPicPr>
              <a:picLocks noChangeAspect="0"/>
            </p:cNvPicPr>
            <p:nvPr/>
          </p:nvPicPr>
          <p:blipFill>
            <a:blip r:embed="rId8">
              <a:extLst/>
            </a:blip>
            <a:stretch>
              <a:fillRect/>
            </a:stretch>
          </p:blipFill>
          <p:spPr>
            <a:xfrm>
              <a:off x="0" y="0"/>
              <a:ext cx="23658051" cy="1582966"/>
            </a:xfrm>
            <a:prstGeom prst="rect">
              <a:avLst/>
            </a:prstGeom>
            <a:effectLst/>
          </p:spPr>
        </p:pic>
      </p:grpSp>
      <p:sp>
        <p:nvSpPr>
          <p:cNvPr id="171" name="CONCLUSIONES…"/>
          <p:cNvSpPr txBox="1"/>
          <p:nvPr/>
        </p:nvSpPr>
        <p:spPr>
          <a:xfrm>
            <a:off x="867238" y="12385403"/>
            <a:ext cx="22317324" cy="7501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080" marR="12700" indent="-1905" algn="just" defTabSz="449580">
              <a:spcBef>
                <a:spcPts val="1300"/>
              </a:spcBef>
              <a:defRPr sz="2200">
                <a:solidFill>
                  <a:srgbClr val="000000"/>
                </a:solidFill>
                <a:uFill>
                  <a:solidFill>
                    <a:srgbClr val="000000"/>
                  </a:solidFill>
                </a:uFill>
                <a:latin typeface="Times New Roman"/>
                <a:ea typeface="Times New Roman"/>
                <a:cs typeface="Times New Roman"/>
                <a:sym typeface="Times New Roman"/>
              </a:defRPr>
            </a:pPr>
            <a:r>
              <a:t>CONCLUSIONES  </a:t>
            </a:r>
          </a:p>
          <a:p>
            <a:pPr algn="l" defTabSz="450215">
              <a:lnSpc>
                <a:spcPct val="120000"/>
              </a:lnSpc>
              <a:defRPr sz="2200">
                <a:solidFill>
                  <a:srgbClr val="000000"/>
                </a:solidFill>
                <a:uFill>
                  <a:solidFill>
                    <a:srgbClr val="000000"/>
                  </a:solidFill>
                </a:uFill>
                <a:latin typeface="Times New Roman"/>
                <a:ea typeface="Times New Roman"/>
                <a:cs typeface="Times New Roman"/>
                <a:sym typeface="Times New Roman"/>
              </a:defRPr>
            </a:pPr>
            <a:r>
              <a:t>  La VMNI es una opción válida para proporcionar soporte respiratorio en pacientes con distrés respiratorio por SARS-CoV-2 y orden de no intubar, contribuyendo además a descongestionar las UCI.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75" name="Rectángulo redondeado"/>
          <p:cNvGrpSpPr/>
          <p:nvPr/>
        </p:nvGrpSpPr>
        <p:grpSpPr>
          <a:xfrm>
            <a:off x="4104803" y="10884547"/>
            <a:ext cx="17188013" cy="2667405"/>
            <a:chOff x="0" y="0"/>
            <a:chExt cx="17188011" cy="2667404"/>
          </a:xfrm>
        </p:grpSpPr>
        <p:sp>
          <p:nvSpPr>
            <p:cNvPr id="174" name="Rectángulo redondeado"/>
            <p:cNvSpPr/>
            <p:nvPr/>
          </p:nvSpPr>
          <p:spPr>
            <a:xfrm>
              <a:off x="50799" y="50800"/>
              <a:ext cx="17086413" cy="2565805"/>
            </a:xfrm>
            <a:prstGeom prst="roundRect">
              <a:avLst>
                <a:gd name="adj" fmla="val 7425"/>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73" name="Rectángulo redondeado Rectángulo redondeado" descr="Rectángulo redondeado Rectángulo redondeado"/>
            <p:cNvPicPr>
              <a:picLocks noChangeAspect="0"/>
            </p:cNvPicPr>
            <p:nvPr/>
          </p:nvPicPr>
          <p:blipFill>
            <a:blip r:embed="rId2">
              <a:extLst/>
            </a:blip>
            <a:stretch>
              <a:fillRect/>
            </a:stretch>
          </p:blipFill>
          <p:spPr>
            <a:xfrm>
              <a:off x="0" y="0"/>
              <a:ext cx="17188012" cy="2667405"/>
            </a:xfrm>
            <a:prstGeom prst="rect">
              <a:avLst/>
            </a:prstGeom>
            <a:effectLst/>
          </p:spPr>
        </p:pic>
      </p:grpSp>
      <p:sp>
        <p:nvSpPr>
          <p:cNvPr id="176" name="CONCLUSIONES…"/>
          <p:cNvSpPr txBox="1"/>
          <p:nvPr/>
        </p:nvSpPr>
        <p:spPr>
          <a:xfrm>
            <a:off x="5488583" y="11526273"/>
            <a:ext cx="23405753" cy="13839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080" marR="12700" indent="-1905" algn="just" defTabSz="449580">
              <a:spcBef>
                <a:spcPts val="1300"/>
              </a:spcBef>
              <a:defRPr sz="2800">
                <a:solidFill>
                  <a:srgbClr val="000000"/>
                </a:solidFill>
                <a:uFill>
                  <a:solidFill>
                    <a:srgbClr val="000000"/>
                  </a:solidFill>
                </a:uFill>
                <a:latin typeface="Times New Roman"/>
                <a:ea typeface="Times New Roman"/>
                <a:cs typeface="Times New Roman"/>
                <a:sym typeface="Times New Roman"/>
              </a:defRPr>
            </a:pPr>
            <a:r>
              <a:t>CONCLUSIONES  </a:t>
            </a:r>
          </a:p>
          <a:p>
            <a:pPr algn="l" defTabSz="450215">
              <a:lnSpc>
                <a:spcPct val="120000"/>
              </a:lnSpc>
              <a:defRPr sz="2800">
                <a:solidFill>
                  <a:srgbClr val="000000"/>
                </a:solidFill>
                <a:uFill>
                  <a:solidFill>
                    <a:srgbClr val="000000"/>
                  </a:solidFill>
                </a:uFill>
                <a:latin typeface="Times New Roman"/>
                <a:ea typeface="Times New Roman"/>
                <a:cs typeface="Times New Roman"/>
                <a:sym typeface="Times New Roman"/>
              </a:defRPr>
            </a:pPr>
            <a:r>
              <a:t>  La VMNI es una opción válida para proporcionar soporte respiratorio en pacientes con distrés respiratorio por SARS-CoV-2 y orden de no intubar, contribuyendo además a descongestionar las UCI.</a:t>
            </a:r>
          </a:p>
        </p:txBody>
      </p:sp>
      <p:graphicFrame>
        <p:nvGraphicFramePr>
          <p:cNvPr id="177" name="Tabla"/>
          <p:cNvGraphicFramePr/>
          <p:nvPr/>
        </p:nvGraphicFramePr>
        <p:xfrm>
          <a:off x="12261850" y="3784600"/>
          <a:ext cx="10296823" cy="553065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571950"/>
                <a:gridCol w="2571950"/>
                <a:gridCol w="2573286"/>
                <a:gridCol w="2573286"/>
              </a:tblGrid>
              <a:tr h="1381075">
                <a:tc>
                  <a:txBody>
                    <a:bodyPr/>
                    <a:lstStyle/>
                    <a:p>
                      <a:pPr algn="l" defTabSz="450215">
                        <a:lnSpc>
                          <a:spcPct val="120000"/>
                        </a:lnSpc>
                        <a:defRPr sz="2600">
                          <a:uFill>
                            <a:solidFill>
                              <a:srgbClr val="000000"/>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Alta de UCRI</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Mortalidad UCRI</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Traslado a UCI</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1381075">
                <a:tc>
                  <a:txBody>
                    <a:bodyPr/>
                    <a:lstStyle/>
                    <a:p>
                      <a:pPr algn="l" defTabSz="450215">
                        <a:lnSpc>
                          <a:spcPct val="120000"/>
                        </a:lnSpc>
                        <a:defRPr sz="2600">
                          <a:uFill>
                            <a:solidFill>
                              <a:srgbClr val="000000"/>
                            </a:solidFill>
                          </a:uFill>
                          <a:latin typeface="Times New Roman"/>
                          <a:ea typeface="Times New Roman"/>
                          <a:cs typeface="Times New Roman"/>
                          <a:sym typeface="Times New Roman"/>
                        </a:defRPr>
                      </a:pPr>
                      <a:r>
                        <a:t>Muestra global</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73%</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19%</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7%</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1381075">
                <a:tc>
                  <a:txBody>
                    <a:bodyPr/>
                    <a:lstStyle/>
                    <a:p>
                      <a:pPr algn="l" defTabSz="450215">
                        <a:lnSpc>
                          <a:spcPct val="120000"/>
                        </a:lnSpc>
                        <a:defRPr sz="2600">
                          <a:uFill>
                            <a:solidFill>
                              <a:srgbClr val="000000"/>
                            </a:solidFill>
                          </a:uFill>
                          <a:latin typeface="Times New Roman"/>
                          <a:ea typeface="Times New Roman"/>
                          <a:cs typeface="Times New Roman"/>
                          <a:sym typeface="Times New Roman"/>
                        </a:defRPr>
                      </a:pPr>
                      <a:r>
                        <a:t>Hipoxémicos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54%</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29%</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16%</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1381075">
                <a:tc>
                  <a:txBody>
                    <a:bodyPr/>
                    <a:lstStyle/>
                    <a:p>
                      <a:pPr algn="l" defTabSz="450215">
                        <a:lnSpc>
                          <a:spcPct val="120000"/>
                        </a:lnSpc>
                        <a:defRPr sz="2600">
                          <a:uFill>
                            <a:solidFill>
                              <a:srgbClr val="000000"/>
                            </a:solidFill>
                          </a:uFill>
                          <a:latin typeface="Times New Roman"/>
                          <a:ea typeface="Times New Roman"/>
                          <a:cs typeface="Times New Roman"/>
                          <a:sym typeface="Times New Roman"/>
                        </a:defRPr>
                      </a:pPr>
                      <a:r>
                        <a:t>Hipercápnicos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87%</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12%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50215">
                        <a:lnSpc>
                          <a:spcPct val="120000"/>
                        </a:lnSpc>
                        <a:defRPr sz="2600">
                          <a:uFill>
                            <a:solidFill>
                              <a:srgbClr val="000000"/>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bl>
          </a:graphicData>
        </a:graphic>
      </p:graphicFrame>
      <p:graphicFrame>
        <p:nvGraphicFramePr>
          <p:cNvPr id="178" name="Respirador utilizado"/>
          <p:cNvGraphicFramePr/>
          <p:nvPr/>
        </p:nvGraphicFramePr>
        <p:xfrm>
          <a:off x="2072993" y="2939467"/>
          <a:ext cx="6713225" cy="6323137"/>
        </p:xfrm>
        <a:graphic xmlns:a="http://schemas.openxmlformats.org/drawingml/2006/main">
          <a:graphicData uri="http://schemas.openxmlformats.org/drawingml/2006/chart">
            <c:chart xmlns:c="http://schemas.openxmlformats.org/drawingml/2006/chart" r:id="rId3"/>
          </a:graphicData>
        </a:graphic>
      </p:graphicFrame>
      <p:sp>
        <p:nvSpPr>
          <p:cNvPr id="179" name="La estancia media fue de 8,9 días (1 a 45)…"/>
          <p:cNvSpPr txBox="1"/>
          <p:nvPr/>
        </p:nvSpPr>
        <p:spPr>
          <a:xfrm>
            <a:off x="11893307" y="802597"/>
            <a:ext cx="11612452" cy="21032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0215">
              <a:lnSpc>
                <a:spcPct val="120000"/>
              </a:lnSpc>
              <a:defRPr sz="2600">
                <a:solidFill>
                  <a:srgbClr val="000000"/>
                </a:solidFill>
                <a:uFill>
                  <a:solidFill>
                    <a:srgbClr val="000000"/>
                  </a:solidFill>
                </a:uFill>
                <a:latin typeface="Times New Roman"/>
                <a:ea typeface="Times New Roman"/>
                <a:cs typeface="Times New Roman"/>
                <a:sym typeface="Times New Roman"/>
              </a:defRPr>
            </a:pPr>
            <a:r>
              <a:t>La estancia media fue de 8,9 días (1 a 45)</a:t>
            </a:r>
          </a:p>
          <a:p>
            <a:pPr algn="l" defTabSz="450215">
              <a:lnSpc>
                <a:spcPct val="120000"/>
              </a:lnSpc>
              <a:defRPr sz="1200">
                <a:solidFill>
                  <a:srgbClr val="000000"/>
                </a:solidFill>
                <a:uFill>
                  <a:solidFill>
                    <a:srgbClr val="000000"/>
                  </a:solidFill>
                </a:uFill>
                <a:latin typeface="Times New Roman"/>
                <a:ea typeface="Times New Roman"/>
                <a:cs typeface="Times New Roman"/>
                <a:sym typeface="Times New Roman"/>
              </a:defRPr>
            </a:pPr>
            <a:r>
              <a:rPr sz="2600"/>
              <a:t>En el conjunto de la muestra, el 73% de los pacientes fueron dados de alta de la UCRI, fallecieron el 19% y el 7% ingresó en UCI, con diferencias significativas según el fallo respiratorio:</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