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  <a:r>
              <a:rPr b="0" i="0" strike="noStrike" sz="2400" u="none">
                <a:solidFill>
                  <a:srgbClr val="000000"/>
                </a:solidFill>
                <a:latin typeface="Times New Roman"/>
              </a:rPr>
              <a:t>Patología más frecuente</a:t>
            </a:r>
          </a:p>
        </c:rich>
      </c:tx>
      <c:layout>
        <c:manualLayout>
          <c:xMode val="edge"/>
          <c:yMode val="edge"/>
          <c:x val="0.269277"/>
          <c:y val="0"/>
          <c:w val="0.461446"/>
          <c:h val="0.19632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22655"/>
          <c:y val="0.196325"/>
          <c:w val="0.872345"/>
          <c:h val="0.648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CB297B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Respi</c:v>
                </c:pt>
                <c:pt idx="1">
                  <c:v>Cardio</c:v>
                </c:pt>
                <c:pt idx="2">
                  <c:v>Onco</c:v>
                </c:pt>
                <c:pt idx="3">
                  <c:v>Neuro</c:v>
                </c:pt>
                <c:pt idx="4">
                  <c:v>Otros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42.000000</c:v>
                </c:pt>
                <c:pt idx="1">
                  <c:v>27.000000</c:v>
                </c:pt>
                <c:pt idx="2">
                  <c:v>14.000000</c:v>
                </c:pt>
                <c:pt idx="3">
                  <c:v>6.000000</c:v>
                </c:pt>
                <c:pt idx="4">
                  <c:v>10.000000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  <a:r>
              <a:rPr b="0" i="0" strike="noStrike" sz="2400" u="none">
                <a:solidFill>
                  <a:srgbClr val="000000"/>
                </a:solidFill>
                <a:latin typeface="Times New Roman"/>
              </a:rPr>
              <a:t>Procedencia</a:t>
            </a:r>
          </a:p>
        </c:rich>
      </c:tx>
      <c:layout>
        <c:manualLayout>
          <c:xMode val="edge"/>
          <c:yMode val="edge"/>
          <c:x val="0.268413"/>
          <c:y val="0"/>
          <c:w val="0.463174"/>
          <c:h val="0.13044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05"/>
          <c:y val="0.130442"/>
          <c:w val="0.99"/>
          <c:h val="0.857058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CB297B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CB297B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83419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EF5FA7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2400" u="none">
                      <a:solidFill>
                        <a:srgbClr val="FFFFFF"/>
                      </a:solidFill>
                      <a:latin typeface="Times New Roman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%" sourceLinked="0"/>
            <c:txPr>
              <a:bodyPr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Neumo</c:v>
                </c:pt>
                <c:pt idx="1">
                  <c:v>M.Interna</c:v>
                </c:pt>
                <c:pt idx="2">
                  <c:v>Otros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44.000000</c:v>
                </c:pt>
                <c:pt idx="1">
                  <c:v>33.000000</c:v>
                </c:pt>
                <c:pt idx="2">
                  <c:v>22.000000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  <a:r>
              <a:rPr b="0" i="0" strike="noStrike" sz="2400" u="none">
                <a:solidFill>
                  <a:srgbClr val="000000"/>
                </a:solidFill>
                <a:latin typeface="Times New Roman"/>
              </a:rPr>
              <a:t>Respirador utilizado</a:t>
            </a:r>
          </a:p>
        </c:rich>
      </c:tx>
      <c:layout>
        <c:manualLayout>
          <c:xMode val="edge"/>
          <c:yMode val="edge"/>
          <c:x val="0.315285"/>
          <c:y val="0"/>
          <c:w val="0.369431"/>
          <c:h val="0.10436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5946"/>
          <c:y val="0.104363"/>
          <c:w val="0.879054"/>
          <c:h val="0.8072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CB297B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Trilogy 100</c:v>
                </c:pt>
                <c:pt idx="1">
                  <c:v>Trilogy EVO</c:v>
                </c:pt>
                <c:pt idx="2">
                  <c:v>V60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42.000000</c:v>
                </c:pt>
                <c:pt idx="1">
                  <c:v>25.000000</c:v>
                </c:pt>
                <c:pt idx="2">
                  <c:v>21.000000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12" name="Título de la presentació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3" name="Nivel de texto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ítulo de la presentació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23" name="Autor y fecha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24" name="Nivel de texto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ítulo de la diapositiv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de la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61" name="Nivel de texto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72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8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8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89" name="Subtítulo de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agenda</a:t>
            </a:r>
          </a:p>
        </p:txBody>
      </p:sp>
      <p:sp>
        <p:nvSpPr>
          <p:cNvPr id="90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Temas relacionados con la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10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116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n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n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n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n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6" Type="http://schemas.openxmlformats.org/officeDocument/2006/relationships/chart" Target="../charts/char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Relationship Id="rId3" Type="http://schemas.openxmlformats.org/officeDocument/2006/relationships/chart" Target="../charts/char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ángulo"/>
          <p:cNvSpPr/>
          <p:nvPr/>
        </p:nvSpPr>
        <p:spPr>
          <a:xfrm>
            <a:off x="386035" y="466098"/>
            <a:ext cx="23729737" cy="2514510"/>
          </a:xfrm>
          <a:prstGeom prst="rect">
            <a:avLst/>
          </a:prstGeom>
          <a:solidFill>
            <a:schemeClr val="accent5">
              <a:hueOff val="-152895"/>
              <a:lumOff val="1236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2" name="ACTIVIDAD DE UNA UNIDAD CUIDADOS INTERMEDIOS RESPIRATORIOS  (UCRI) PARA EL TRATAMIENTO DE LA INSUFICIENCIA RESPIRATORIA AGUDA (IRA)  O CRONICA AGUDIZADA (IRCA)  EN UN HOSPITAL DE TERCER NIVEL…"/>
          <p:cNvSpPr txBox="1"/>
          <p:nvPr/>
        </p:nvSpPr>
        <p:spPr>
          <a:xfrm>
            <a:off x="400484" y="758894"/>
            <a:ext cx="23822681" cy="2221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ACTIVIDAD DE UNA UNIDAD CUIDADOS INTERMEDIOS RESPIRATORIOS  (UCRI) PARA EL TRATAMIENTO DE LA INSUFICIENCIA RESPIRATORIA AGUDA (IRA)  O CRONICA AGUDIZADA (IRCA)  EN UN HOSPITAL DE TERCER NIVEL</a:t>
            </a: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E. SALCEDO LOBERA, N.GONZÁLEZ FLORIDO, J. FONTOBA RUIZ.  </a:t>
            </a: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UGC E.RESPIRATORIAS. H. REGIONAL UNIVERSITARIO DE MÁLAGA</a:t>
            </a:r>
          </a:p>
        </p:txBody>
      </p:sp>
      <p:grpSp>
        <p:nvGrpSpPr>
          <p:cNvPr id="155" name="Rectángulo redondeado"/>
          <p:cNvGrpSpPr/>
          <p:nvPr/>
        </p:nvGrpSpPr>
        <p:grpSpPr>
          <a:xfrm>
            <a:off x="475342" y="3518159"/>
            <a:ext cx="8477230" cy="4585154"/>
            <a:chOff x="0" y="0"/>
            <a:chExt cx="8477228" cy="4585153"/>
          </a:xfrm>
        </p:grpSpPr>
        <p:sp>
          <p:nvSpPr>
            <p:cNvPr id="154" name="Rectángulo redondeado"/>
            <p:cNvSpPr/>
            <p:nvPr/>
          </p:nvSpPr>
          <p:spPr>
            <a:xfrm>
              <a:off x="50800" y="50800"/>
              <a:ext cx="8375629" cy="4483554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3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477229" cy="4585154"/>
            </a:xfrm>
            <a:prstGeom prst="rect">
              <a:avLst/>
            </a:prstGeom>
            <a:effectLst/>
          </p:spPr>
        </p:pic>
      </p:grpSp>
      <p:sp>
        <p:nvSpPr>
          <p:cNvPr id="156" name="INTRODUCCION…"/>
          <p:cNvSpPr txBox="1"/>
          <p:nvPr/>
        </p:nvSpPr>
        <p:spPr>
          <a:xfrm>
            <a:off x="1022911" y="4439260"/>
            <a:ext cx="7382092" cy="2742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14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INTRODUCCION  </a:t>
            </a:r>
          </a:p>
          <a:p>
            <a:pPr marL="1270" marR="165735" indent="3175" algn="just" defTabSz="449580">
              <a:spcBef>
                <a:spcPts val="20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Nuestro objetivo es analizar la actividad de nuestra UCRI tras los primeros seis meses de funcionamiento (Octubre 2020 a Abril 2021), que ha coincidido con parte de la pandemia SARS-CoV-2, habiendo funcionado parte de este tiempo como UCRI Covid y parte como UCRI “limpia” </a:t>
            </a:r>
          </a:p>
        </p:txBody>
      </p:sp>
      <p:grpSp>
        <p:nvGrpSpPr>
          <p:cNvPr id="159" name="Rectángulo redondeado"/>
          <p:cNvGrpSpPr/>
          <p:nvPr/>
        </p:nvGrpSpPr>
        <p:grpSpPr>
          <a:xfrm>
            <a:off x="436465" y="8640864"/>
            <a:ext cx="8554984" cy="4585155"/>
            <a:chOff x="0" y="0"/>
            <a:chExt cx="8554983" cy="4585153"/>
          </a:xfrm>
        </p:grpSpPr>
        <p:sp>
          <p:nvSpPr>
            <p:cNvPr id="158" name="Rectángulo redondeado"/>
            <p:cNvSpPr/>
            <p:nvPr/>
          </p:nvSpPr>
          <p:spPr>
            <a:xfrm>
              <a:off x="50800" y="50800"/>
              <a:ext cx="8453384" cy="4483554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7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554984" cy="4585154"/>
            </a:xfrm>
            <a:prstGeom prst="rect">
              <a:avLst/>
            </a:prstGeom>
            <a:effectLst/>
          </p:spPr>
        </p:pic>
      </p:grpSp>
      <p:sp>
        <p:nvSpPr>
          <p:cNvPr id="160" name="MATERIAL Y METODOS…"/>
          <p:cNvSpPr txBox="1"/>
          <p:nvPr/>
        </p:nvSpPr>
        <p:spPr>
          <a:xfrm>
            <a:off x="783801" y="8973375"/>
            <a:ext cx="7565383" cy="3920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444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MATERIAL Y METODOS  </a:t>
            </a:r>
          </a:p>
          <a:p>
            <a:pPr algn="just" defTabSz="450215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En el período analizado, Neumología ha prestado soporte respiratorio a 293 pacientes. De ellos, 123 corresponden a pacientes Covid y 170 a pacientes no Covid. </a:t>
            </a:r>
          </a:p>
          <a:p>
            <a:pPr marL="2540" indent="2540" algn="just" defTabSz="449580">
              <a:spcBef>
                <a:spcPts val="20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 ha realizado un estudio descriptivo de los 78 pacientes no Covid que ingresaron en nuestra UCRI para el tratamiento de IRA o IRCA con VMNI durante el período mencionado. Se recogieron datos generales, patologías previas, servicio de procedencia, pruebas complementarias, tipo de respirador, días de ingreso y supervivencia.</a:t>
            </a:r>
          </a:p>
        </p:txBody>
      </p:sp>
      <p:grpSp>
        <p:nvGrpSpPr>
          <p:cNvPr id="163" name="Rectángulo redondeado"/>
          <p:cNvGrpSpPr/>
          <p:nvPr/>
        </p:nvGrpSpPr>
        <p:grpSpPr>
          <a:xfrm>
            <a:off x="10657449" y="3833892"/>
            <a:ext cx="12767151" cy="3953688"/>
            <a:chOff x="0" y="0"/>
            <a:chExt cx="12767150" cy="3953687"/>
          </a:xfrm>
        </p:grpSpPr>
        <p:sp>
          <p:nvSpPr>
            <p:cNvPr id="162" name="Rectángulo redondeado"/>
            <p:cNvSpPr/>
            <p:nvPr/>
          </p:nvSpPr>
          <p:spPr>
            <a:xfrm>
              <a:off x="50800" y="50800"/>
              <a:ext cx="12665551" cy="3852088"/>
            </a:xfrm>
            <a:prstGeom prst="roundRect">
              <a:avLst>
                <a:gd name="adj" fmla="val 6971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1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2767151" cy="3953688"/>
            </a:xfrm>
            <a:prstGeom prst="rect">
              <a:avLst/>
            </a:prstGeom>
            <a:effectLst/>
          </p:spPr>
        </p:pic>
      </p:grpSp>
      <p:sp>
        <p:nvSpPr>
          <p:cNvPr id="164" name="RESULTADOS…"/>
          <p:cNvSpPr txBox="1"/>
          <p:nvPr/>
        </p:nvSpPr>
        <p:spPr>
          <a:xfrm>
            <a:off x="11362969" y="4382032"/>
            <a:ext cx="11835536" cy="370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RESULTADOS</a:t>
            </a:r>
          </a:p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.-Del total de 78 pacientes analizados: 52% varones. Edad media 71,5 años (34 a 95). Índice de Charlson(m) 6,08 (1 a 10).</a:t>
            </a:r>
          </a:p>
          <a:p>
            <a:pPr algn="l" defTabSz="450215">
              <a:lnSpc>
                <a:spcPct val="120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.-En el 41% de los casos el fallo respiratorio fue hipoxémico, mientras que en el 58% fue hipercápnico: pH 7.21 (6.96 – 7.33), pCO2v 91.9 (60 – 152)</a:t>
            </a:r>
          </a:p>
          <a:p>
            <a:pPr algn="l" defTabSz="450215">
              <a:lnSpc>
                <a:spcPct val="120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.-Radiológicamente, sin infiltrados en el 38% de los casos, infiltrado unilateral 20% y bilaterales 41%.</a:t>
            </a:r>
            <a:endParaRPr>
              <a:solidFill>
                <a:srgbClr val="222222"/>
              </a:solidFill>
              <a:uFill>
                <a:solidFill>
                  <a:srgbClr val="222222"/>
                </a:solidFill>
              </a:uFill>
            </a:endParaRPr>
          </a:p>
        </p:txBody>
      </p:sp>
      <p:graphicFrame>
        <p:nvGraphicFramePr>
          <p:cNvPr id="165" name="Patología más frecuente"/>
          <p:cNvGraphicFramePr/>
          <p:nvPr/>
        </p:nvGraphicFramePr>
        <p:xfrm>
          <a:off x="10804385" y="9162681"/>
          <a:ext cx="6346016" cy="336129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166" name="Procedencia"/>
          <p:cNvGraphicFramePr/>
          <p:nvPr/>
        </p:nvGraphicFramePr>
        <p:xfrm>
          <a:off x="19741707" y="8640864"/>
          <a:ext cx="3215474" cy="369782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Rectángulo redondeado"/>
          <p:cNvGrpSpPr/>
          <p:nvPr/>
        </p:nvGrpSpPr>
        <p:grpSpPr>
          <a:xfrm>
            <a:off x="4104803" y="10884547"/>
            <a:ext cx="17188013" cy="2667405"/>
            <a:chOff x="0" y="0"/>
            <a:chExt cx="17188011" cy="2667404"/>
          </a:xfrm>
        </p:grpSpPr>
        <p:sp>
          <p:nvSpPr>
            <p:cNvPr id="169" name="Rectángulo redondeado"/>
            <p:cNvSpPr/>
            <p:nvPr/>
          </p:nvSpPr>
          <p:spPr>
            <a:xfrm>
              <a:off x="50799" y="50800"/>
              <a:ext cx="17086413" cy="2565805"/>
            </a:xfrm>
            <a:prstGeom prst="roundRect">
              <a:avLst>
                <a:gd name="adj" fmla="val 7425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8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7188012" cy="2667405"/>
            </a:xfrm>
            <a:prstGeom prst="rect">
              <a:avLst/>
            </a:prstGeom>
            <a:effectLst/>
          </p:spPr>
        </p:pic>
      </p:grpSp>
      <p:sp>
        <p:nvSpPr>
          <p:cNvPr id="171" name="CONCLUSIONES…"/>
          <p:cNvSpPr txBox="1"/>
          <p:nvPr/>
        </p:nvSpPr>
        <p:spPr>
          <a:xfrm>
            <a:off x="5488583" y="11283943"/>
            <a:ext cx="14510544" cy="1868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080" marR="12700" indent="-1905" algn="just" defTabSz="449580">
              <a:spcBef>
                <a:spcPts val="1300"/>
              </a:spcBef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CONCLUSIONES  </a:t>
            </a:r>
          </a:p>
          <a:p>
            <a:pPr algn="l" defTabSz="450215">
              <a:lnSpc>
                <a:spcPct val="120000"/>
              </a:lnSpc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.-La VMNI es una técnica ampliamente utilizada en el tratamiento de la IRA o IRCA</a:t>
            </a:r>
          </a:p>
          <a:p>
            <a:pPr algn="l" defTabSz="450215">
              <a:lnSpc>
                <a:spcPct val="120000"/>
              </a:lnSpc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.-Las UCRIs son ubicaciones idóneas para el tratamiento de estos pacientes.</a:t>
            </a:r>
          </a:p>
          <a:p>
            <a:pPr algn="l" defTabSz="450215">
              <a:lnSpc>
                <a:spcPct val="120000"/>
              </a:lnSpc>
              <a:defRPr sz="2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.-La mortalidad, como era ya conocido, en el fallo hipoxémico es mayor que en el fallo hipercápnico.</a:t>
            </a:r>
          </a:p>
        </p:txBody>
      </p:sp>
      <p:graphicFrame>
        <p:nvGraphicFramePr>
          <p:cNvPr id="172" name="Tabla"/>
          <p:cNvGraphicFramePr/>
          <p:nvPr/>
        </p:nvGraphicFramePr>
        <p:xfrm>
          <a:off x="12261850" y="3784600"/>
          <a:ext cx="10296823" cy="553065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571950"/>
                <a:gridCol w="2571950"/>
                <a:gridCol w="2573286"/>
                <a:gridCol w="2573286"/>
              </a:tblGrid>
              <a:tr h="1381075">
                <a:tc>
                  <a:txBody>
                    <a:bodyPr/>
                    <a:lstStyle/>
                    <a:p>
                      <a:pPr algn="l"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Alta de UCRI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Mortalidad UCRI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Traslado a UCI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381075">
                <a:tc>
                  <a:txBody>
                    <a:bodyPr/>
                    <a:lstStyle/>
                    <a:p>
                      <a:pPr algn="l"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Muestra global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73%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19%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7%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1381075">
                <a:tc>
                  <a:txBody>
                    <a:bodyPr/>
                    <a:lstStyle/>
                    <a:p>
                      <a:pPr algn="l"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Hipoxémicos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54%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29%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16%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381075">
                <a:tc>
                  <a:txBody>
                    <a:bodyPr/>
                    <a:lstStyle/>
                    <a:p>
                      <a:pPr algn="l"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Hipercápnicos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87%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12%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0215">
                        <a:lnSpc>
                          <a:spcPct val="120000"/>
                        </a:lnSpc>
                        <a:defRPr sz="26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0%</a:t>
                      </a:r>
                    </a:p>
                  </a:txBody>
                  <a:tcPr marL="50800" marR="50800" marT="50800" marB="50800" anchor="t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3" name="Respirador utilizado"/>
          <p:cNvGraphicFramePr/>
          <p:nvPr/>
        </p:nvGraphicFramePr>
        <p:xfrm>
          <a:off x="2072993" y="2939467"/>
          <a:ext cx="6713225" cy="632313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4" name="La estancia media fue de 8,9 días (1 a 45)…"/>
          <p:cNvSpPr txBox="1"/>
          <p:nvPr/>
        </p:nvSpPr>
        <p:spPr>
          <a:xfrm>
            <a:off x="11893307" y="802597"/>
            <a:ext cx="11612452" cy="2103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0215">
              <a:lnSpc>
                <a:spcPct val="120000"/>
              </a:lnSpc>
              <a:defRPr sz="2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 estancia media fue de 8,9 días (1 a 45)</a:t>
            </a:r>
          </a:p>
          <a:p>
            <a:pPr algn="l" defTabSz="450215">
              <a:lnSpc>
                <a:spcPct val="120000"/>
              </a:lnSpc>
              <a:defRPr sz="1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600"/>
              <a:t>En el conjunto de la muestra, el 73% de los pacientes fueron dados de alta de la UCRI, fallecieron el 19% y el 7% ingresó en UCI, con diferencias significativas según el fallo respiratorio: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