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398" y="62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Nº de ingresos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Nº de ingresos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fld id="{876E46EA-9178-4D5E-8ECF-03E4FD29A922}" type="VALUE">
                      <a:rPr lang="en-US" smtClean="0"/>
                      <a:pPr/>
                      <a:t>[VALOR]</a:t>
                    </a:fld>
                    <a:r>
                      <a:rPr lang="en-US"/>
                      <a:t>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6B8B-468F-BF82-01F862FDF76A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4586E068-0650-4569-8703-2D1BC40B726C}" type="VALUE">
                      <a:rPr lang="en-US" smtClean="0"/>
                      <a:pPr/>
                      <a:t>[VALOR]</a:t>
                    </a:fld>
                    <a:r>
                      <a:rPr lang="en-US"/>
                      <a:t>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4-6B8B-468F-BF82-01F862FDF76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Hoja1!$A$2:$A$3</c:f>
              <c:numCache>
                <c:formatCode>General</c:formatCode>
                <c:ptCount val="2"/>
                <c:pt idx="0">
                  <c:v>2019</c:v>
                </c:pt>
                <c:pt idx="1">
                  <c:v>2020</c:v>
                </c:pt>
              </c:numCache>
            </c:numRef>
          </c:cat>
          <c:val>
            <c:numRef>
              <c:f>Hoja1!$B$2:$B$3</c:f>
              <c:numCache>
                <c:formatCode>General</c:formatCode>
                <c:ptCount val="2"/>
                <c:pt idx="0">
                  <c:v>62.7</c:v>
                </c:pt>
                <c:pt idx="1">
                  <c:v>37.299999999999997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B8B-468F-BF82-01F862FDF76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698667248"/>
        <c:axId val="698669216"/>
      </c:barChart>
      <c:catAx>
        <c:axId val="69866724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698669216"/>
        <c:crosses val="autoZero"/>
        <c:auto val="1"/>
        <c:lblAlgn val="ctr"/>
        <c:lblOffset val="100"/>
        <c:noMultiLvlLbl val="0"/>
      </c:catAx>
      <c:valAx>
        <c:axId val="698669216"/>
        <c:scaling>
          <c:orientation val="minMax"/>
        </c:scaling>
        <c:delete val="1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69866724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E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Perfil</a:t>
            </a:r>
            <a:r>
              <a:rPr lang="es-ES" sz="1400" baseline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 gravedad del paciente</a:t>
            </a:r>
            <a:endParaRPr lang="es-ES" sz="1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EPOC 1-2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fld id="{554E5AD3-99A6-4C4B-9E5E-1E1CA88C61D4}" type="VALUE">
                      <a:rPr lang="en-US" smtClean="0"/>
                      <a:pPr/>
                      <a:t>[VALOR]</a:t>
                    </a:fld>
                    <a:r>
                      <a:rPr lang="en-US" dirty="0"/>
                      <a:t>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C0A6-4AA3-982E-B38A94736825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74CAD012-7CBF-4D6A-9AB2-9EC454ACFBC4}" type="VALUE">
                      <a:rPr lang="en-US" smtClean="0"/>
                      <a:pPr/>
                      <a:t>[VALOR]</a:t>
                    </a:fld>
                    <a:r>
                      <a:rPr lang="en-US" dirty="0"/>
                      <a:t>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4-C0A6-4AA3-982E-B38A9473682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Hoja1!$A$2:$A$3</c:f>
              <c:numCache>
                <c:formatCode>General</c:formatCode>
                <c:ptCount val="2"/>
                <c:pt idx="0">
                  <c:v>2019</c:v>
                </c:pt>
                <c:pt idx="1">
                  <c:v>2020</c:v>
                </c:pt>
              </c:numCache>
            </c:numRef>
          </c:cat>
          <c:val>
            <c:numRef>
              <c:f>Hoja1!$B$2:$B$3</c:f>
              <c:numCache>
                <c:formatCode>General</c:formatCode>
                <c:ptCount val="2"/>
                <c:pt idx="0">
                  <c:v>10.4</c:v>
                </c:pt>
                <c:pt idx="1">
                  <c:v>8.5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0A6-4AA3-982E-B38A94736825}"/>
            </c:ext>
          </c:extLst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EPOC 3-4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fld id="{E689B0D5-6DEE-4166-9024-661BF19F8328}" type="VALUE">
                      <a:rPr lang="en-US" smtClean="0"/>
                      <a:pPr/>
                      <a:t>[VALOR]</a:t>
                    </a:fld>
                    <a:r>
                      <a:rPr lang="en-US"/>
                      <a:t>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6-C0A6-4AA3-982E-B38A94736825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169E8225-D7AD-4317-AEE9-08C8C806C527}" type="VALUE">
                      <a:rPr lang="en-US" smtClean="0"/>
                      <a:pPr/>
                      <a:t>[VALOR]</a:t>
                    </a:fld>
                    <a:r>
                      <a:rPr lang="en-US"/>
                      <a:t>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C0A6-4AA3-982E-B38A9473682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Hoja1!$A$2:$A$3</c:f>
              <c:numCache>
                <c:formatCode>General</c:formatCode>
                <c:ptCount val="2"/>
                <c:pt idx="0">
                  <c:v>2019</c:v>
                </c:pt>
                <c:pt idx="1">
                  <c:v>2020</c:v>
                </c:pt>
              </c:numCache>
            </c:numRef>
          </c:cat>
          <c:val>
            <c:numRef>
              <c:f>Hoja1!$C$2:$C$3</c:f>
              <c:numCache>
                <c:formatCode>General</c:formatCode>
                <c:ptCount val="2"/>
                <c:pt idx="0">
                  <c:v>69.599999999999994</c:v>
                </c:pt>
                <c:pt idx="1">
                  <c:v>81.5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0A6-4AA3-982E-B38A9473682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608280168"/>
        <c:axId val="608274920"/>
      </c:barChart>
      <c:catAx>
        <c:axId val="6082801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608274920"/>
        <c:crosses val="autoZero"/>
        <c:auto val="1"/>
        <c:lblAlgn val="ctr"/>
        <c:lblOffset val="100"/>
        <c:noMultiLvlLbl val="0"/>
      </c:catAx>
      <c:valAx>
        <c:axId val="6082749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6082801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8574254962732681"/>
          <c:y val="0.80226087874035379"/>
          <c:w val="0.35801406801634472"/>
          <c:h val="0.1101437389390080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E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Uso de terapia nebulizada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Nebulización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fld id="{362F257A-2F3E-4E29-A064-88693C7CF677}" type="VALUE">
                      <a:rPr lang="en-US" smtClean="0"/>
                      <a:pPr/>
                      <a:t>[VALOR]</a:t>
                    </a:fld>
                    <a:r>
                      <a:rPr lang="en-US"/>
                      <a:t>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4-19D0-43DD-845E-5A091BDB40D8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18466BB9-D908-4690-BFA3-47044685D4CE}" type="VALUE">
                      <a:rPr lang="en-US" smtClean="0"/>
                      <a:pPr/>
                      <a:t>[VALOR]</a:t>
                    </a:fld>
                    <a:r>
                      <a:rPr lang="en-US"/>
                      <a:t>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6-19D0-43DD-845E-5A091BDB40D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Hoja1!$A$2:$A$3</c:f>
              <c:numCache>
                <c:formatCode>General</c:formatCode>
                <c:ptCount val="2"/>
                <c:pt idx="0">
                  <c:v>2019</c:v>
                </c:pt>
                <c:pt idx="1">
                  <c:v>2020</c:v>
                </c:pt>
              </c:numCache>
            </c:numRef>
          </c:cat>
          <c:val>
            <c:numRef>
              <c:f>Hoja1!$B$2:$B$3</c:f>
              <c:numCache>
                <c:formatCode>General</c:formatCode>
                <c:ptCount val="2"/>
                <c:pt idx="0">
                  <c:v>23.1</c:v>
                </c:pt>
                <c:pt idx="1">
                  <c:v>6.5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9D0-43DD-845E-5A091BDB40D8}"/>
            </c:ext>
          </c:extLst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ICP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fld id="{F7A76A78-C983-4B8B-B843-5F37EE8FCF3B}" type="VALUE">
                      <a:rPr lang="en-US" smtClean="0"/>
                      <a:pPr/>
                      <a:t>[VALOR]</a:t>
                    </a:fld>
                    <a:r>
                      <a:rPr lang="en-US"/>
                      <a:t>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19D0-43DD-845E-5A091BDB40D8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1B5F078D-73C0-4031-8910-77E61AE06435}" type="VALUE">
                      <a:rPr lang="en-US" smtClean="0"/>
                      <a:pPr/>
                      <a:t>[VALOR]</a:t>
                    </a:fld>
                    <a:r>
                      <a:rPr lang="en-US"/>
                      <a:t>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19D0-43DD-845E-5A091BDB40D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Hoja1!$A$2:$A$3</c:f>
              <c:numCache>
                <c:formatCode>General</c:formatCode>
                <c:ptCount val="2"/>
                <c:pt idx="0">
                  <c:v>2019</c:v>
                </c:pt>
                <c:pt idx="1">
                  <c:v>2020</c:v>
                </c:pt>
              </c:numCache>
            </c:numRef>
          </c:cat>
          <c:val>
            <c:numRef>
              <c:f>Hoja1!$C$2:$C$3</c:f>
              <c:numCache>
                <c:formatCode>General</c:formatCode>
                <c:ptCount val="2"/>
                <c:pt idx="0">
                  <c:v>76.900000000000006</c:v>
                </c:pt>
                <c:pt idx="1">
                  <c:v>93.5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9D0-43DD-845E-5A091BDB40D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98568192"/>
        <c:axId val="598571144"/>
      </c:barChart>
      <c:catAx>
        <c:axId val="5985681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598571144"/>
        <c:crosses val="autoZero"/>
        <c:auto val="1"/>
        <c:lblAlgn val="ctr"/>
        <c:lblOffset val="100"/>
        <c:noMultiLvlLbl val="0"/>
      </c:catAx>
      <c:valAx>
        <c:axId val="5985711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5985681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9143317554419934"/>
          <c:y val="0.80008824798653977"/>
          <c:w val="0.36000218610459972"/>
          <c:h val="0.1113539277627195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Estancia media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title>
    <c:autoTitleDeleted val="0"/>
    <c:plotArea>
      <c:layout/>
      <c:doughnut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Estancia media</c:v>
                </c:pt>
              </c:strCache>
            </c:strRef>
          </c:tx>
          <c:dPt>
            <c:idx val="0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4-7692-4711-8E2D-4238FD1020D1}"/>
              </c:ext>
            </c:extLst>
          </c:dPt>
          <c:dPt>
            <c:idx val="1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7692-4711-8E2D-4238FD1020D1}"/>
              </c:ext>
            </c:extLst>
          </c:dPt>
          <c:dLbls>
            <c:dLbl>
              <c:idx val="0"/>
              <c:layout>
                <c:manualLayout>
                  <c:x val="6.9667737008132752E-2"/>
                  <c:y val="-6.2332815475209001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7692-4711-8E2D-4238FD1020D1}"/>
                </c:ext>
              </c:extLst>
            </c:dLbl>
            <c:dLbl>
              <c:idx val="1"/>
              <c:layout>
                <c:manualLayout>
                  <c:x val="-5.9217576456912897E-2"/>
                  <c:y val="-6.2332815475209001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7692-4711-8E2D-4238FD1020D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numRef>
              <c:f>Hoja1!$A$2:$A$3</c:f>
              <c:numCache>
                <c:formatCode>General</c:formatCode>
                <c:ptCount val="2"/>
                <c:pt idx="0">
                  <c:v>2019</c:v>
                </c:pt>
                <c:pt idx="1">
                  <c:v>2020</c:v>
                </c:pt>
              </c:numCache>
            </c:numRef>
          </c:cat>
          <c:val>
            <c:numRef>
              <c:f>Hoja1!$B$2:$B$3</c:f>
              <c:numCache>
                <c:formatCode>General</c:formatCode>
                <c:ptCount val="2"/>
                <c:pt idx="0">
                  <c:v>10.31</c:v>
                </c:pt>
                <c:pt idx="1">
                  <c:v>10.1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692-4711-8E2D-4238FD1020D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36931251383412"/>
          <c:y val="0.84396412372613361"/>
          <c:w val="0.26137497233175994"/>
          <c:h val="0.1229642099311377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E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Mortalidad y reingresos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Mortalidad Hospital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fld id="{97D62580-3D71-40BC-BA63-894B55532EFD}" type="VALUE">
                      <a:rPr lang="en-US" smtClean="0"/>
                      <a:pPr/>
                      <a:t>[VALOR]</a:t>
                    </a:fld>
                    <a:r>
                      <a:rPr lang="en-US"/>
                      <a:t>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4-DDDD-4F37-B14A-E6F8033B4259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EBB5612F-A59D-42CD-BBC5-BDBF2CAF203D}" type="VALUE">
                      <a:rPr lang="en-US" smtClean="0"/>
                      <a:pPr/>
                      <a:t>[VALOR]</a:t>
                    </a:fld>
                    <a:r>
                      <a:rPr lang="en-US"/>
                      <a:t>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DDDD-4F37-B14A-E6F8033B425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Hoja1!$A$2:$A$3</c:f>
              <c:numCache>
                <c:formatCode>General</c:formatCode>
                <c:ptCount val="2"/>
                <c:pt idx="0">
                  <c:v>2019</c:v>
                </c:pt>
                <c:pt idx="1">
                  <c:v>2020</c:v>
                </c:pt>
              </c:numCache>
            </c:numRef>
          </c:cat>
          <c:val>
            <c:numRef>
              <c:f>Hoja1!$B$2:$B$3</c:f>
              <c:numCache>
                <c:formatCode>General</c:formatCode>
                <c:ptCount val="2"/>
                <c:pt idx="0">
                  <c:v>11.5</c:v>
                </c:pt>
                <c:pt idx="1">
                  <c:v>16.100000000000001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DDD-4F37-B14A-E6F8033B4259}"/>
            </c:ext>
          </c:extLst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Mortalidad 6m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fld id="{3292D7C7-A045-4ECF-8947-AFD1B1DDC187}" type="VALUE">
                      <a:rPr lang="en-US" smtClean="0"/>
                      <a:pPr/>
                      <a:t>[VALOR]</a:t>
                    </a:fld>
                    <a:r>
                      <a:rPr lang="en-US"/>
                      <a:t>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DDDD-4F37-B14A-E6F8033B4259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0A26E834-A934-4EC9-BAC1-9BEC44C4D5C9}" type="VALUE">
                      <a:rPr lang="en-US" smtClean="0"/>
                      <a:pPr/>
                      <a:t>[VALOR]</a:t>
                    </a:fld>
                    <a:r>
                      <a:rPr lang="en-US"/>
                      <a:t>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8-DDDD-4F37-B14A-E6F8033B425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Hoja1!$A$2:$A$3</c:f>
              <c:numCache>
                <c:formatCode>General</c:formatCode>
                <c:ptCount val="2"/>
                <c:pt idx="0">
                  <c:v>2019</c:v>
                </c:pt>
                <c:pt idx="1">
                  <c:v>2020</c:v>
                </c:pt>
              </c:numCache>
            </c:numRef>
          </c:cat>
          <c:val>
            <c:numRef>
              <c:f>Hoja1!$C$2:$C$3</c:f>
              <c:numCache>
                <c:formatCode>General</c:formatCode>
                <c:ptCount val="2"/>
                <c:pt idx="0">
                  <c:v>21.7</c:v>
                </c:pt>
                <c:pt idx="1">
                  <c:v>7.7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DDD-4F37-B14A-E6F8033B4259}"/>
            </c:ext>
          </c:extLst>
        </c:ser>
        <c:ser>
          <c:idx val="2"/>
          <c:order val="2"/>
          <c:tx>
            <c:strRef>
              <c:f>Hoja1!$D$1</c:f>
              <c:strCache>
                <c:ptCount val="1"/>
                <c:pt idx="0">
                  <c:v>Reingresos 6m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fld id="{E216A9C1-647C-4BEC-AFCE-22ECEA24D4D2}" type="VALUE">
                      <a:rPr lang="en-US" smtClean="0"/>
                      <a:pPr/>
                      <a:t>[VALOR]</a:t>
                    </a:fld>
                    <a:r>
                      <a:rPr lang="en-US"/>
                      <a:t>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6-DDDD-4F37-B14A-E6F8033B4259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AED46153-3973-49A5-AF01-C614E63058ED}" type="VALUE">
                      <a:rPr lang="en-US" smtClean="0"/>
                      <a:pPr/>
                      <a:t>[VALOR]</a:t>
                    </a:fld>
                    <a:r>
                      <a:rPr lang="en-US"/>
                      <a:t>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9-DDDD-4F37-B14A-E6F8033B425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Hoja1!$A$2:$A$3</c:f>
              <c:numCache>
                <c:formatCode>General</c:formatCode>
                <c:ptCount val="2"/>
                <c:pt idx="0">
                  <c:v>2019</c:v>
                </c:pt>
                <c:pt idx="1">
                  <c:v>2020</c:v>
                </c:pt>
              </c:numCache>
            </c:numRef>
          </c:cat>
          <c:val>
            <c:numRef>
              <c:f>Hoja1!$D$2:$D$3</c:f>
              <c:numCache>
                <c:formatCode>General</c:formatCode>
                <c:ptCount val="2"/>
                <c:pt idx="0">
                  <c:v>50</c:v>
                </c:pt>
                <c:pt idx="1">
                  <c:v>38.5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DDD-4F37-B14A-E6F8033B425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02673608"/>
        <c:axId val="604451784"/>
      </c:barChart>
      <c:catAx>
        <c:axId val="5026736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604451784"/>
        <c:crosses val="autoZero"/>
        <c:auto val="1"/>
        <c:lblAlgn val="ctr"/>
        <c:lblOffset val="100"/>
        <c:noMultiLvlLbl val="0"/>
      </c:catAx>
      <c:valAx>
        <c:axId val="6044517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5026736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28/08/2021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28/08/2021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28/08/2021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28/08/2021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28/08/2021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28/08/2021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28/08/2021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28/08/2021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28/08/2021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28/08/2021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28/08/2021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7E5782-D618-4F66-A7C6-94FB11F89930}" type="datetimeFigureOut">
              <a:rPr lang="es-ES" smtClean="0"/>
              <a:t>28/08/2021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5.xml"/><Relationship Id="rId4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08B99DE4-BB23-49E1-B46B-11DEB6798BCB}"/>
              </a:ext>
            </a:extLst>
          </p:cNvPr>
          <p:cNvSpPr txBox="1"/>
          <p:nvPr/>
        </p:nvSpPr>
        <p:spPr>
          <a:xfrm>
            <a:off x="910260" y="195486"/>
            <a:ext cx="7323480" cy="276999"/>
          </a:xfrm>
          <a:prstGeom prst="rect">
            <a:avLst/>
          </a:prstGeom>
          <a:solidFill>
            <a:schemeClr val="tx2"/>
          </a:solidFill>
        </p:spPr>
        <p:txBody>
          <a:bodyPr wrap="none" rtlCol="0">
            <a:spAutoFit/>
          </a:bodyPr>
          <a:lstStyle/>
          <a:p>
            <a:r>
              <a:rPr lang="es-ES" sz="12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INFLUENCIA DE LA PANDEMIA POR COVID-19 EN LOS INGRESOS HOSPITALARIOS POR AGUDIZACIONES DE LA EPOC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B4BD4FE6-BF69-4337-AE05-5296046F7F58}"/>
              </a:ext>
            </a:extLst>
          </p:cNvPr>
          <p:cNvSpPr txBox="1"/>
          <p:nvPr/>
        </p:nvSpPr>
        <p:spPr>
          <a:xfrm>
            <a:off x="939960" y="496634"/>
            <a:ext cx="7293780" cy="2248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s-ES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E. Vázquez Gandullo, A. Marín Andreu, R. De Andrés David, F. Montoro Ballesteros, M. Morales González, A. </a:t>
            </a:r>
            <a:r>
              <a:rPr lang="es-ES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Arnedillo</a:t>
            </a:r>
            <a:r>
              <a:rPr lang="es-ES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Muñoz. </a:t>
            </a:r>
            <a:r>
              <a:rPr lang="es-ES" sz="800" i="1" dirty="0">
                <a:latin typeface="Arial" pitchFamily="34" charset="0"/>
                <a:ea typeface="Tahoma" panose="020B0604030504040204" pitchFamily="34" charset="0"/>
                <a:cs typeface="Arial" pitchFamily="34" charset="0"/>
              </a:rPr>
              <a:t>Hospital Universitario Puerta del Mar.</a:t>
            </a:r>
            <a:endParaRPr lang="es-ES" sz="800" dirty="0">
              <a:latin typeface="Arial" pitchFamily="34" charset="0"/>
              <a:ea typeface="Tahoma" panose="020B0604030504040204" pitchFamily="34" charset="0"/>
              <a:cs typeface="Arial" pitchFamily="34" charset="0"/>
            </a:endParaRPr>
          </a:p>
        </p:txBody>
      </p:sp>
      <p:sp>
        <p:nvSpPr>
          <p:cNvPr id="5" name="6 Rectángulo">
            <a:extLst>
              <a:ext uri="{FF2B5EF4-FFF2-40B4-BE49-F238E27FC236}">
                <a16:creationId xmlns:a16="http://schemas.microsoft.com/office/drawing/2014/main" id="{D1BCC1C2-1B82-4EBB-8371-E29841FDC2EF}"/>
              </a:ext>
            </a:extLst>
          </p:cNvPr>
          <p:cNvSpPr/>
          <p:nvPr/>
        </p:nvSpPr>
        <p:spPr>
          <a:xfrm>
            <a:off x="1115616" y="1063126"/>
            <a:ext cx="2893307" cy="763815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s-E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E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FDFCECBF-3C52-4873-AF50-826F87E559E8}"/>
              </a:ext>
            </a:extLst>
          </p:cNvPr>
          <p:cNvSpPr/>
          <p:nvPr/>
        </p:nvSpPr>
        <p:spPr>
          <a:xfrm>
            <a:off x="1095340" y="1072858"/>
            <a:ext cx="295147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INTRODUCCIÓN: 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53472D63-30F7-4964-8A4F-C7FF86F623DA}"/>
              </a:ext>
            </a:extLst>
          </p:cNvPr>
          <p:cNvSpPr/>
          <p:nvPr/>
        </p:nvSpPr>
        <p:spPr>
          <a:xfrm>
            <a:off x="1130352" y="1305603"/>
            <a:ext cx="2897518" cy="5050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es-ES" sz="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La pandemia por COVID-19 ha conllevado un impacto en los ingresos hospitalarios por diferentes patologías entre las cuales se encuentra la EPOC.</a:t>
            </a:r>
          </a:p>
        </p:txBody>
      </p:sp>
      <p:sp>
        <p:nvSpPr>
          <p:cNvPr id="8" name="6 Rectángulo">
            <a:extLst>
              <a:ext uri="{FF2B5EF4-FFF2-40B4-BE49-F238E27FC236}">
                <a16:creationId xmlns:a16="http://schemas.microsoft.com/office/drawing/2014/main" id="{C87E6599-C4D7-4932-80E2-B67E9137F612}"/>
              </a:ext>
            </a:extLst>
          </p:cNvPr>
          <p:cNvSpPr/>
          <p:nvPr/>
        </p:nvSpPr>
        <p:spPr>
          <a:xfrm>
            <a:off x="1115616" y="2989122"/>
            <a:ext cx="2897518" cy="1680018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s-E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E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11 CuadroTexto">
            <a:extLst>
              <a:ext uri="{FF2B5EF4-FFF2-40B4-BE49-F238E27FC236}">
                <a16:creationId xmlns:a16="http://schemas.microsoft.com/office/drawing/2014/main" id="{417DF456-6247-45C4-B1EA-758E866673E3}"/>
              </a:ext>
            </a:extLst>
          </p:cNvPr>
          <p:cNvSpPr txBox="1"/>
          <p:nvPr/>
        </p:nvSpPr>
        <p:spPr>
          <a:xfrm>
            <a:off x="1101151" y="3025111"/>
            <a:ext cx="334071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MATERIAL Y MÉTODOS: </a:t>
            </a: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F7A58B4E-085C-4729-8EEC-2199430CE8B7}"/>
              </a:ext>
            </a:extLst>
          </p:cNvPr>
          <p:cNvSpPr/>
          <p:nvPr/>
        </p:nvSpPr>
        <p:spPr>
          <a:xfrm>
            <a:off x="1104700" y="3293012"/>
            <a:ext cx="2897519" cy="13277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algn="just">
              <a:lnSpc>
                <a:spcPct val="115000"/>
              </a:lnSpc>
              <a:spcAft>
                <a:spcPts val="1000"/>
              </a:spcAft>
              <a:buFontTx/>
              <a:buChar char="-"/>
            </a:pPr>
            <a:r>
              <a:rPr lang="es-ES" sz="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</a:t>
            </a:r>
            <a:r>
              <a:rPr lang="es-ES" sz="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studio observacional, descriptivo y retrospectivo, de los pacientes ingresados por </a:t>
            </a:r>
            <a:r>
              <a:rPr lang="es-ES" sz="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</a:t>
            </a:r>
            <a:r>
              <a:rPr lang="es-ES" sz="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EPOC comparando los meses de marzo a junio de 2019 y 2020.</a:t>
            </a:r>
          </a:p>
          <a:p>
            <a:pPr marL="171450" indent="-171450" algn="just">
              <a:lnSpc>
                <a:spcPct val="115000"/>
              </a:lnSpc>
              <a:spcAft>
                <a:spcPts val="1000"/>
              </a:spcAft>
              <a:buFontTx/>
              <a:buChar char="-"/>
            </a:pPr>
            <a:r>
              <a:rPr lang="es-ES" sz="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</a:t>
            </a:r>
            <a:r>
              <a:rPr lang="es-ES" sz="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aracterísticas demográficas, función pulmonar, comorbilidades, tratamiento durante el ingreso y necesidad de ventilación o cuidados críticos. </a:t>
            </a:r>
          </a:p>
          <a:p>
            <a:pPr marL="171450" indent="-171450" algn="just">
              <a:lnSpc>
                <a:spcPct val="115000"/>
              </a:lnSpc>
              <a:spcAft>
                <a:spcPts val="1000"/>
              </a:spcAft>
              <a:buFontTx/>
              <a:buChar char="-"/>
            </a:pPr>
            <a:r>
              <a:rPr lang="es-ES" sz="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Se analizó: mortalidad, estancia media y reingresos.</a:t>
            </a:r>
          </a:p>
        </p:txBody>
      </p:sp>
      <p:sp>
        <p:nvSpPr>
          <p:cNvPr id="11" name="12 Rectángulo">
            <a:extLst>
              <a:ext uri="{FF2B5EF4-FFF2-40B4-BE49-F238E27FC236}">
                <a16:creationId xmlns:a16="http://schemas.microsoft.com/office/drawing/2014/main" id="{147A5662-79B9-4F78-84BE-EF9B3C59061A}"/>
              </a:ext>
            </a:extLst>
          </p:cNvPr>
          <p:cNvSpPr/>
          <p:nvPr/>
        </p:nvSpPr>
        <p:spPr>
          <a:xfrm>
            <a:off x="4130565" y="1023210"/>
            <a:ext cx="1984262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600" dirty="0">
                <a:solidFill>
                  <a:schemeClr val="tx1"/>
                </a:solidFill>
                <a:cs typeface="Arial" panose="020B0604020202020204" pitchFamily="34" charset="0"/>
              </a:rPr>
              <a:t>RESULTADOS</a:t>
            </a:r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F78E2309-CE9A-4A4E-BD8E-F87C6BF8E17F}"/>
              </a:ext>
            </a:extLst>
          </p:cNvPr>
          <p:cNvSpPr/>
          <p:nvPr/>
        </p:nvSpPr>
        <p:spPr>
          <a:xfrm>
            <a:off x="4441870" y="1072857"/>
            <a:ext cx="3791870" cy="359628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B943FA58-0942-4AFC-A376-8512271CFB7A}"/>
              </a:ext>
            </a:extLst>
          </p:cNvPr>
          <p:cNvSpPr txBox="1"/>
          <p:nvPr/>
        </p:nvSpPr>
        <p:spPr>
          <a:xfrm>
            <a:off x="4456335" y="1311041"/>
            <a:ext cx="3777405" cy="3358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algn="just">
              <a:lnSpc>
                <a:spcPct val="115000"/>
              </a:lnSpc>
              <a:spcAft>
                <a:spcPts val="1000"/>
              </a:spcAft>
              <a:buFontTx/>
              <a:buChar char="-"/>
            </a:pPr>
            <a:r>
              <a:rPr lang="es-ES" sz="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83 pacientes: 52 (62,7%) ingresaron en 2019 vs 31 (37,3%) en 2020. Varones el 83,1% vs 16,9%</a:t>
            </a:r>
          </a:p>
          <a:p>
            <a:pPr marL="171450" indent="-171450" algn="just">
              <a:lnSpc>
                <a:spcPct val="115000"/>
              </a:lnSpc>
              <a:spcAft>
                <a:spcPts val="1000"/>
              </a:spcAft>
              <a:buFontTx/>
              <a:buChar char="-"/>
            </a:pPr>
            <a:endParaRPr lang="es-ES" sz="8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 algn="just">
              <a:lnSpc>
                <a:spcPct val="115000"/>
              </a:lnSpc>
              <a:spcAft>
                <a:spcPts val="1000"/>
              </a:spcAft>
              <a:buFontTx/>
              <a:buChar char="-"/>
            </a:pPr>
            <a:endParaRPr lang="es-ES" sz="8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 algn="just">
              <a:lnSpc>
                <a:spcPct val="115000"/>
              </a:lnSpc>
              <a:spcAft>
                <a:spcPts val="1000"/>
              </a:spcAft>
              <a:buFontTx/>
              <a:buChar char="-"/>
            </a:pPr>
            <a:endParaRPr lang="es-ES" sz="8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endParaRPr lang="es-ES" sz="8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 algn="just">
              <a:lnSpc>
                <a:spcPct val="115000"/>
              </a:lnSpc>
              <a:spcAft>
                <a:spcPts val="1000"/>
              </a:spcAft>
              <a:buFontTx/>
              <a:buChar char="-"/>
            </a:pPr>
            <a:r>
              <a:rPr lang="es-ES" sz="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</a:t>
            </a:r>
            <a:r>
              <a:rPr lang="es-ES" sz="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dad media </a:t>
            </a:r>
            <a:r>
              <a:rPr lang="es-ES" sz="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de 73,62 ±9,11 vs 72,94 ±9,45 respectivamente</a:t>
            </a:r>
            <a:r>
              <a:rPr lang="es-ES" sz="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  <a:p>
            <a:pPr marL="171450" indent="-171450" algn="just">
              <a:lnSpc>
                <a:spcPct val="115000"/>
              </a:lnSpc>
              <a:spcAft>
                <a:spcPts val="1000"/>
              </a:spcAft>
              <a:buFontTx/>
              <a:buChar char="-"/>
            </a:pPr>
            <a:r>
              <a:rPr lang="es-ES" sz="8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</a:t>
            </a:r>
            <a:r>
              <a:rPr lang="es-ES" sz="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xfumadores (71,2% vs 80,6%) y fumadores activos (28,8% vs 19,4%). </a:t>
            </a:r>
          </a:p>
          <a:p>
            <a:pPr marL="171450" indent="-171450" algn="just">
              <a:lnSpc>
                <a:spcPct val="115000"/>
              </a:lnSpc>
              <a:spcAft>
                <a:spcPts val="1000"/>
              </a:spcAft>
              <a:buFontTx/>
              <a:buChar char="-"/>
            </a:pPr>
            <a:r>
              <a:rPr lang="es-ES" sz="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El</a:t>
            </a:r>
            <a:r>
              <a:rPr lang="es-ES" sz="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75% vs 83,9% de los pacientes presentaban factores de riesgo cardiovascular.</a:t>
            </a:r>
          </a:p>
          <a:p>
            <a:pPr marL="171450" indent="-171450" algn="just">
              <a:lnSpc>
                <a:spcPct val="115000"/>
              </a:lnSpc>
              <a:spcAft>
                <a:spcPts val="1000"/>
              </a:spcAft>
              <a:buFontTx/>
              <a:buChar char="-"/>
            </a:pPr>
            <a:r>
              <a:rPr lang="es-ES" sz="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Comorbilidades: insuficiencia cardiaca 21,2% vs 22,6%, fibrilación auricular 28,8% vs 38,7%, cardiopatía isquémica 19,2% vs 19,4% y enfermedad tromboembólica venosa 19,2 vs 9,7%.  </a:t>
            </a:r>
          </a:p>
          <a:p>
            <a:pPr marL="171450" indent="-171450" algn="just">
              <a:lnSpc>
                <a:spcPct val="115000"/>
              </a:lnSpc>
              <a:spcAft>
                <a:spcPts val="1000"/>
              </a:spcAft>
              <a:buFontTx/>
              <a:buChar char="-"/>
            </a:pPr>
            <a:r>
              <a:rPr lang="es-ES" sz="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No hubo diferencias significativas en la necesidad de ventilación ni en la necesidad de cuidados intensivos. </a:t>
            </a:r>
          </a:p>
        </p:txBody>
      </p:sp>
      <p:sp>
        <p:nvSpPr>
          <p:cNvPr id="14" name="6 Rectángulo">
            <a:extLst>
              <a:ext uri="{FF2B5EF4-FFF2-40B4-BE49-F238E27FC236}">
                <a16:creationId xmlns:a16="http://schemas.microsoft.com/office/drawing/2014/main" id="{B3A89D6D-B87B-4A9E-8075-FB6FCBAF74D5}"/>
              </a:ext>
            </a:extLst>
          </p:cNvPr>
          <p:cNvSpPr/>
          <p:nvPr/>
        </p:nvSpPr>
        <p:spPr>
          <a:xfrm>
            <a:off x="1115616" y="1990817"/>
            <a:ext cx="2886603" cy="8344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s-E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E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Rectángulo 14">
            <a:extLst>
              <a:ext uri="{FF2B5EF4-FFF2-40B4-BE49-F238E27FC236}">
                <a16:creationId xmlns:a16="http://schemas.microsoft.com/office/drawing/2014/main" id="{2E7D9357-4E7F-4C5C-BDB3-1F02E5D992A9}"/>
              </a:ext>
            </a:extLst>
          </p:cNvPr>
          <p:cNvSpPr/>
          <p:nvPr/>
        </p:nvSpPr>
        <p:spPr>
          <a:xfrm>
            <a:off x="1077722" y="1990817"/>
            <a:ext cx="295147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OBJETIVO: </a:t>
            </a:r>
          </a:p>
        </p:txBody>
      </p:sp>
      <p:sp>
        <p:nvSpPr>
          <p:cNvPr id="16" name="Rectángulo 15">
            <a:extLst>
              <a:ext uri="{FF2B5EF4-FFF2-40B4-BE49-F238E27FC236}">
                <a16:creationId xmlns:a16="http://schemas.microsoft.com/office/drawing/2014/main" id="{B4FC35F0-EF91-4C7F-87F5-97EE8BF55E98}"/>
              </a:ext>
            </a:extLst>
          </p:cNvPr>
          <p:cNvSpPr/>
          <p:nvPr/>
        </p:nvSpPr>
        <p:spPr>
          <a:xfrm>
            <a:off x="1130352" y="2240471"/>
            <a:ext cx="287353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</a:t>
            </a:r>
            <a:r>
              <a:rPr lang="es-ES" sz="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xaminar el efecto de la pandemia por COVID-19 en los ingresos por agudizaciones de enfermedad pulmonar obstructiva crónica (AEPOC), así como en el manejo hospitalario y su posterior evolución.</a:t>
            </a:r>
            <a:endParaRPr lang="es-E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22" name="Gráfico 21">
            <a:extLst>
              <a:ext uri="{FF2B5EF4-FFF2-40B4-BE49-F238E27FC236}">
                <a16:creationId xmlns:a16="http://schemas.microsoft.com/office/drawing/2014/main" id="{ABFB5382-6187-4C50-93E6-35B8AB4F357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56304969"/>
              </p:ext>
            </p:extLst>
          </p:nvPr>
        </p:nvGraphicFramePr>
        <p:xfrm>
          <a:off x="5054180" y="1672974"/>
          <a:ext cx="2581714" cy="11349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>
            <a:extLst>
              <a:ext uri="{FF2B5EF4-FFF2-40B4-BE49-F238E27FC236}">
                <a16:creationId xmlns:a16="http://schemas.microsoft.com/office/drawing/2014/main" id="{DDD4D2C2-57B6-411C-9F0B-28727C3284B3}"/>
              </a:ext>
            </a:extLst>
          </p:cNvPr>
          <p:cNvSpPr/>
          <p:nvPr/>
        </p:nvSpPr>
        <p:spPr>
          <a:xfrm>
            <a:off x="942919" y="4057598"/>
            <a:ext cx="7056784" cy="89041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05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7CB659B8-DE4D-4F91-A816-3BDEFD16F786}"/>
              </a:ext>
            </a:extLst>
          </p:cNvPr>
          <p:cNvSpPr/>
          <p:nvPr/>
        </p:nvSpPr>
        <p:spPr>
          <a:xfrm>
            <a:off x="942919" y="4371950"/>
            <a:ext cx="7056784" cy="5308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es-ES" sz="85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</a:t>
            </a:r>
            <a:r>
              <a:rPr lang="es-ES" sz="85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urante la primera ola de la pandemia por COVID-19 hemos evidenciado una reducción significativa de los ingresos por AEPOC. Al momento del ingreso, el perfil de los pacientes </a:t>
            </a:r>
            <a:r>
              <a:rPr lang="es-ES" sz="85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fue</a:t>
            </a:r>
            <a:r>
              <a:rPr lang="es-ES" sz="85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de mayor gravedad </a:t>
            </a:r>
            <a:r>
              <a:rPr lang="es-ES" sz="85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comparando</a:t>
            </a:r>
            <a:r>
              <a:rPr lang="es-ES" sz="850" b="0" i="0" dirty="0">
                <a:effectLst/>
                <a:latin typeface="Arial" panose="020B0604020202020204" pitchFamily="34" charset="0"/>
              </a:rPr>
              <a:t> con igual periodo del año anterior pre pandémico habiéndose </a:t>
            </a:r>
            <a:r>
              <a:rPr lang="es-ES" sz="85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empleado menos la terapia nebulizada y sin </a:t>
            </a:r>
            <a:r>
              <a:rPr lang="es-ES" sz="85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evidenciar diferencias en cuanto </a:t>
            </a:r>
            <a:r>
              <a:rPr lang="es-ES" sz="85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 la estancia </a:t>
            </a:r>
            <a:r>
              <a:rPr lang="es-ES" sz="85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media,</a:t>
            </a:r>
            <a:r>
              <a:rPr lang="es-ES" sz="85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mortalidad o los  reingresos.</a:t>
            </a:r>
            <a:endParaRPr lang="es-ES" sz="85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E7196C3F-E65D-4519-BF95-41390A55416A}"/>
              </a:ext>
            </a:extLst>
          </p:cNvPr>
          <p:cNvSpPr/>
          <p:nvPr/>
        </p:nvSpPr>
        <p:spPr>
          <a:xfrm>
            <a:off x="3825738" y="4057598"/>
            <a:ext cx="149252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ES" sz="1600" dirty="0">
                <a:cs typeface="Arial" panose="020B0604020202020204" pitchFamily="34" charset="0"/>
              </a:rPr>
              <a:t>CONCLUSIONES</a:t>
            </a:r>
          </a:p>
        </p:txBody>
      </p:sp>
      <p:graphicFrame>
        <p:nvGraphicFramePr>
          <p:cNvPr id="13" name="Gráfico 12">
            <a:extLst>
              <a:ext uri="{FF2B5EF4-FFF2-40B4-BE49-F238E27FC236}">
                <a16:creationId xmlns:a16="http://schemas.microsoft.com/office/drawing/2014/main" id="{E05785C4-B3DC-4C75-BC63-EE4A7544BFE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9829409"/>
              </p:ext>
            </p:extLst>
          </p:nvPr>
        </p:nvGraphicFramePr>
        <p:xfrm>
          <a:off x="159577" y="51470"/>
          <a:ext cx="4124391" cy="20850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6" name="Gráfico 15">
            <a:extLst>
              <a:ext uri="{FF2B5EF4-FFF2-40B4-BE49-F238E27FC236}">
                <a16:creationId xmlns:a16="http://schemas.microsoft.com/office/drawing/2014/main" id="{C881CD2C-3C0C-4ABA-BB81-4DED8B2537D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96820053"/>
              </p:ext>
            </p:extLst>
          </p:nvPr>
        </p:nvGraphicFramePr>
        <p:xfrm>
          <a:off x="4572000" y="74130"/>
          <a:ext cx="3696072" cy="20623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9" name="Gráfico 18">
            <a:extLst>
              <a:ext uri="{FF2B5EF4-FFF2-40B4-BE49-F238E27FC236}">
                <a16:creationId xmlns:a16="http://schemas.microsoft.com/office/drawing/2014/main" id="{237E64DC-242D-4D77-ACDE-2F2605834B3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64521532"/>
              </p:ext>
            </p:extLst>
          </p:nvPr>
        </p:nvGraphicFramePr>
        <p:xfrm>
          <a:off x="398833" y="1977464"/>
          <a:ext cx="3645877" cy="186764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2" name="Gráfico 21">
            <a:extLst>
              <a:ext uri="{FF2B5EF4-FFF2-40B4-BE49-F238E27FC236}">
                <a16:creationId xmlns:a16="http://schemas.microsoft.com/office/drawing/2014/main" id="{72B35F34-95A8-4375-B4A0-AAE8D972133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45129836"/>
              </p:ext>
            </p:extLst>
          </p:nvPr>
        </p:nvGraphicFramePr>
        <p:xfrm>
          <a:off x="4752020" y="1977464"/>
          <a:ext cx="3336032" cy="186764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167</TotalTime>
  <Words>404</Words>
  <Application>Microsoft Office PowerPoint</Application>
  <PresentationFormat>Presentación en pantalla (16:9)</PresentationFormat>
  <Paragraphs>49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5" baseType="lpstr">
      <vt:lpstr>Arial</vt:lpstr>
      <vt:lpstr>Calibri</vt:lpstr>
      <vt:lpstr>Tema de Office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LUNA</dc:creator>
  <cp:lastModifiedBy>Alfonso Marín Andreu</cp:lastModifiedBy>
  <cp:revision>23</cp:revision>
  <dcterms:created xsi:type="dcterms:W3CDTF">2021-06-21T11:13:42Z</dcterms:created>
  <dcterms:modified xsi:type="dcterms:W3CDTF">2021-08-28T10:08:19Z</dcterms:modified>
</cp:coreProperties>
</file>