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F090"/>
    <a:srgbClr val="C8F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180" y="1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6C9C44D-757E-4C8B-9CBA-C6056707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48467"/>
            <a:ext cx="8712968" cy="1155131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>
            <a:gradFill>
              <a:gsLst>
                <a:gs pos="49358">
                  <a:srgbClr val="9EFFE7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7319" tIns="8659" rIns="17319" bIns="8659" anchor="ctr"/>
          <a:lstStyle/>
          <a:p>
            <a:pPr algn="ctr"/>
            <a:r>
              <a:rPr lang="es-ES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CARACTERÍSTICAS RADIOLÓGICAS, EVOLUCIÓN FUNCIONAL Y</a:t>
            </a:r>
          </a:p>
          <a:p>
            <a:pPr algn="ctr"/>
            <a:r>
              <a:rPr lang="es-ES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SUPERVIVENCIA EN VIDA REAL DE PACIENTES CON</a:t>
            </a:r>
          </a:p>
          <a:p>
            <a:pPr algn="ctr"/>
            <a:r>
              <a:rPr lang="es-ES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FIBROSIS PULMONAR IDIOPÁTICA EN TRATAMIENTO ANTIFIBRÓTICO</a:t>
            </a:r>
            <a:endParaRPr lang="es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C3A53145-075E-45FE-9303-41D17B757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789" y="1275606"/>
            <a:ext cx="8448675" cy="14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046" tIns="8864" rIns="17046" bIns="8864"/>
          <a:lstStyle>
            <a:lvl1pPr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4138" eaLnBrk="0" fontAlgn="base" hangingPunct="0">
              <a:spcBef>
                <a:spcPct val="0"/>
              </a:spcBef>
              <a:spcAft>
                <a:spcPct val="0"/>
              </a:spcAft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4138" eaLnBrk="0" fontAlgn="base" hangingPunct="0">
              <a:spcBef>
                <a:spcPct val="0"/>
              </a:spcBef>
              <a:spcAft>
                <a:spcPct val="0"/>
              </a:spcAft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4138" eaLnBrk="0" fontAlgn="base" hangingPunct="0">
              <a:spcBef>
                <a:spcPct val="0"/>
              </a:spcBef>
              <a:spcAft>
                <a:spcPct val="0"/>
              </a:spcAft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4138" eaLnBrk="0" fontAlgn="base" hangingPunct="0">
              <a:spcBef>
                <a:spcPct val="0"/>
              </a:spcBef>
              <a:spcAft>
                <a:spcPct val="0"/>
              </a:spcAft>
              <a:tabLst>
                <a:tab pos="1709738" algn="l"/>
                <a:tab pos="2624138" algn="l"/>
                <a:tab pos="3538538" algn="l"/>
                <a:tab pos="4452938" algn="l"/>
                <a:tab pos="5367338" algn="l"/>
                <a:tab pos="6281738" algn="l"/>
                <a:tab pos="7196138" algn="l"/>
                <a:tab pos="8110538" algn="l"/>
                <a:tab pos="9024938" algn="l"/>
                <a:tab pos="9939338" algn="l"/>
                <a:tab pos="10853738" algn="l"/>
                <a:tab pos="11768138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  <a:tab pos="16622713" algn="l"/>
                <a:tab pos="17071975" algn="l"/>
                <a:tab pos="17521238" algn="l"/>
                <a:tab pos="17970500" algn="l"/>
                <a:tab pos="18419763" algn="l"/>
                <a:tab pos="18869025" algn="l"/>
                <a:tab pos="19318288" algn="l"/>
                <a:tab pos="19767550" algn="l"/>
                <a:tab pos="20216813" algn="l"/>
                <a:tab pos="20666075" algn="l"/>
              </a:tabLst>
              <a:defRPr sz="17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buClr>
                <a:srgbClr val="000000"/>
              </a:buClr>
              <a:buSzPct val="100000"/>
            </a:pPr>
            <a:r>
              <a:rPr lang="es-ES" altLang="es-ES" sz="900" dirty="0">
                <a:solidFill>
                  <a:schemeClr val="tx1"/>
                </a:solidFill>
              </a:rPr>
              <a:t>A. Fulgencio Delgado, S.B. Cedeño de Jesús, M.E. Mansilla Rodríguez. Hospital Infanta Elena. Huelva</a:t>
            </a:r>
          </a:p>
        </p:txBody>
      </p:sp>
      <p:grpSp>
        <p:nvGrpSpPr>
          <p:cNvPr id="4" name="7 Grupo">
            <a:extLst>
              <a:ext uri="{FF2B5EF4-FFF2-40B4-BE49-F238E27FC236}">
                <a16:creationId xmlns:a16="http://schemas.microsoft.com/office/drawing/2014/main" id="{36354BE7-7441-4281-AD52-6621A338E05F}"/>
              </a:ext>
            </a:extLst>
          </p:cNvPr>
          <p:cNvGrpSpPr>
            <a:grpSpLocks/>
          </p:cNvGrpSpPr>
          <p:nvPr/>
        </p:nvGrpSpPr>
        <p:grpSpPr bwMode="auto">
          <a:xfrm>
            <a:off x="4452736" y="1527272"/>
            <a:ext cx="4223720" cy="3169080"/>
            <a:chOff x="333865" y="2130763"/>
            <a:chExt cx="7598025" cy="1189964"/>
          </a:xfrm>
        </p:grpSpPr>
        <p:sp>
          <p:nvSpPr>
            <p:cNvPr id="5" name="AutoShape 6">
              <a:extLst>
                <a:ext uri="{FF2B5EF4-FFF2-40B4-BE49-F238E27FC236}">
                  <a16:creationId xmlns:a16="http://schemas.microsoft.com/office/drawing/2014/main" id="{77A65397-8C4E-4888-8A5D-A3882A4CB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865" y="2226982"/>
              <a:ext cx="7598025" cy="109374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5">
                    <a:shade val="51000"/>
                    <a:satMod val="130000"/>
                    <a:lumMod val="74000"/>
                    <a:lumOff val="26000"/>
                    <a:alpha val="6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</a:gra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lIns="17319" tIns="8659" rIns="17319" bIns="8659" anchor="ctr"/>
            <a:lstStyle/>
            <a:p>
              <a:pPr defTabSz="85090" eaLnBrk="1" hangingPunct="1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s-US"/>
            </a:p>
          </p:txBody>
        </p:sp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1FD0A44C-6990-4529-83F4-5E785852C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718" y="2130763"/>
              <a:ext cx="5171220" cy="148848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76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defPPr>
                <a:defRPr lang="en-GB"/>
              </a:defPPr>
              <a:lvl1pPr>
                <a:defRPr sz="1200">
                  <a:solidFill>
                    <a:schemeClr val="accent6">
                      <a:lumMod val="50000"/>
                    </a:schemeClr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defTabSz="85090">
                <a:defRPr/>
              </a:pPr>
              <a:r>
                <a:rPr lang="es-ES" dirty="0"/>
                <a:t>  </a:t>
              </a:r>
              <a:r>
                <a:rPr lang="es-E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MATERIAL Y MÉTODOS</a:t>
              </a:r>
            </a:p>
          </p:txBody>
        </p:sp>
        <p:sp>
          <p:nvSpPr>
            <p:cNvPr id="7" name="Rectangle 12">
              <a:extLst>
                <a:ext uri="{FF2B5EF4-FFF2-40B4-BE49-F238E27FC236}">
                  <a16:creationId xmlns:a16="http://schemas.microsoft.com/office/drawing/2014/main" id="{BEA69FE3-9D70-408C-B81C-2A9649CD4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142" y="2266227"/>
              <a:ext cx="7280532" cy="1006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17046" tIns="8864" rIns="17046" bIns="8864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SzPct val="100000"/>
              </a:pPr>
              <a:endParaRPr lang="es-ES" altLang="es-ES" sz="1100" b="1" dirty="0">
                <a:solidFill>
                  <a:srgbClr val="000000"/>
                </a:solidFill>
              </a:endParaRPr>
            </a:p>
            <a:p>
              <a:pPr eaLnBrk="1" hangingPunct="1">
                <a:buSzPct val="100000"/>
              </a:pPr>
              <a:r>
                <a:rPr lang="es-ES" altLang="es-ES" sz="1800" b="1" dirty="0">
                  <a:solidFill>
                    <a:srgbClr val="000000"/>
                  </a:solidFill>
                </a:rPr>
                <a:t>TIPO</a:t>
              </a:r>
              <a:r>
                <a:rPr lang="es-ES" altLang="es-ES" sz="1800" dirty="0">
                  <a:solidFill>
                    <a:srgbClr val="000000"/>
                  </a:solidFill>
                </a:rPr>
                <a:t>:</a:t>
              </a:r>
              <a:r>
                <a:rPr lang="es-ES" altLang="es-ES" sz="1800" dirty="0">
                  <a:solidFill>
                    <a:schemeClr val="tx1"/>
                  </a:solidFill>
                </a:rPr>
                <a:t> Estudio observacional retrospectivo</a:t>
              </a:r>
            </a:p>
            <a:p>
              <a:pPr eaLnBrk="1" hangingPunct="1">
                <a:buSzPct val="100000"/>
              </a:pPr>
              <a:r>
                <a:rPr lang="es-ES" altLang="es-ES" sz="1800" b="1" dirty="0">
                  <a:solidFill>
                    <a:srgbClr val="000000"/>
                  </a:solidFill>
                </a:rPr>
                <a:t>MUESTRA</a:t>
              </a:r>
              <a:r>
                <a:rPr lang="es-ES" altLang="es-ES" sz="1800" dirty="0">
                  <a:solidFill>
                    <a:srgbClr val="000000"/>
                  </a:solidFill>
                </a:rPr>
                <a:t>: </a:t>
              </a:r>
              <a:r>
                <a:rPr lang="es-ES" altLang="es-ES" sz="1800" dirty="0">
                  <a:solidFill>
                    <a:schemeClr val="tx1"/>
                  </a:solidFill>
                </a:rPr>
                <a:t>pacientes con diagnóstico de FPI en los últimos 5 años que han iniciado tratamiento </a:t>
              </a:r>
              <a:r>
                <a:rPr lang="es-ES" altLang="es-ES" sz="1800" dirty="0" err="1">
                  <a:solidFill>
                    <a:schemeClr val="tx1"/>
                  </a:solidFill>
                </a:rPr>
                <a:t>antifibrótico</a:t>
              </a:r>
              <a:r>
                <a:rPr lang="es-ES" altLang="es-ES" sz="1800" dirty="0">
                  <a:solidFill>
                    <a:schemeClr val="tx1"/>
                  </a:solidFill>
                </a:rPr>
                <a:t>.</a:t>
              </a:r>
            </a:p>
            <a:p>
              <a:pPr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s-ES" altLang="es-ES" sz="1800" b="1" dirty="0">
                  <a:solidFill>
                    <a:schemeClr val="tx1"/>
                  </a:solidFill>
                </a:rPr>
                <a:t>VARIABLES</a:t>
              </a:r>
              <a:r>
                <a:rPr lang="es-ES" altLang="es-ES" sz="1800" dirty="0">
                  <a:solidFill>
                    <a:srgbClr val="000000"/>
                  </a:solidFill>
                </a:rPr>
                <a:t>: demográficas, clínicas y radiológicas al diagnóstico. Funcionales antes del inicio del tratamiento y en la revisión anual</a:t>
              </a:r>
              <a:r>
                <a:rPr lang="es-ES" altLang="es-ES" sz="1100" dirty="0">
                  <a:solidFill>
                    <a:srgbClr val="000000"/>
                  </a:solidFill>
                </a:rPr>
                <a:t>.</a:t>
              </a:r>
            </a:p>
          </p:txBody>
        </p:sp>
      </p:grpSp>
      <p:grpSp>
        <p:nvGrpSpPr>
          <p:cNvPr id="8" name="6 Grupo">
            <a:extLst>
              <a:ext uri="{FF2B5EF4-FFF2-40B4-BE49-F238E27FC236}">
                <a16:creationId xmlns:a16="http://schemas.microsoft.com/office/drawing/2014/main" id="{E31ECE0A-10D1-4CB1-BEFE-6DC41559870E}"/>
              </a:ext>
            </a:extLst>
          </p:cNvPr>
          <p:cNvGrpSpPr>
            <a:grpSpLocks/>
          </p:cNvGrpSpPr>
          <p:nvPr/>
        </p:nvGrpSpPr>
        <p:grpSpPr bwMode="auto">
          <a:xfrm>
            <a:off x="144017" y="1851670"/>
            <a:ext cx="4139951" cy="2304256"/>
            <a:chOff x="172714" y="1345927"/>
            <a:chExt cx="5409491" cy="848077"/>
          </a:xfrm>
        </p:grpSpPr>
        <p:sp>
          <p:nvSpPr>
            <p:cNvPr id="9" name="AutoShape 4">
              <a:extLst>
                <a:ext uri="{FF2B5EF4-FFF2-40B4-BE49-F238E27FC236}">
                  <a16:creationId xmlns:a16="http://schemas.microsoft.com/office/drawing/2014/main" id="{34649C84-455D-4D7E-94AA-561F4FF32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714" y="1345927"/>
              <a:ext cx="5409491" cy="848077"/>
            </a:xfrm>
            <a:prstGeom prst="roundRect">
              <a:avLst>
                <a:gd name="adj" fmla="val 16667"/>
              </a:avLst>
            </a:prstGeom>
            <a:solidFill>
              <a:srgbClr val="C8F4B2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lIns="17319" tIns="8659" rIns="17319" bIns="8659" anchor="ctr"/>
            <a:lstStyle/>
            <a:p>
              <a:pPr defTabSz="85090" eaLnBrk="1" hangingPunct="1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s-US" dirty="0"/>
            </a:p>
          </p:txBody>
        </p:sp>
        <p:sp>
          <p:nvSpPr>
            <p:cNvPr id="10" name="Text Box 11">
              <a:extLst>
                <a:ext uri="{FF2B5EF4-FFF2-40B4-BE49-F238E27FC236}">
                  <a16:creationId xmlns:a16="http://schemas.microsoft.com/office/drawing/2014/main" id="{1F7602FD-4558-415F-B83F-015A17888D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801" y="1420404"/>
              <a:ext cx="5332402" cy="699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7046" tIns="8864" rIns="17046" bIns="8864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  <a:tab pos="10333038" algn="l"/>
                  <a:tab pos="10782300" algn="l"/>
                  <a:tab pos="11231563" algn="l"/>
                  <a:tab pos="11680825" algn="l"/>
                  <a:tab pos="12130088" algn="l"/>
                  <a:tab pos="12579350" algn="l"/>
                  <a:tab pos="13028613" algn="l"/>
                  <a:tab pos="13477875" algn="l"/>
                  <a:tab pos="13927138" algn="l"/>
                  <a:tab pos="14376400" algn="l"/>
                  <a:tab pos="14825663" algn="l"/>
                  <a:tab pos="15274925" algn="l"/>
                  <a:tab pos="15724188" algn="l"/>
                  <a:tab pos="16173450" algn="l"/>
                  <a:tab pos="16622713" algn="l"/>
                  <a:tab pos="17071975" algn="l"/>
                  <a:tab pos="17521238" algn="l"/>
                  <a:tab pos="17970500" algn="l"/>
                  <a:tab pos="18419763" algn="l"/>
                  <a:tab pos="18869025" algn="l"/>
                </a:tabLs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s-ES" sz="1800" b="0" i="0" u="none" strike="noStrike" baseline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Conocer las características generales de los pacientes con diagnóstico en los últimos 5 años de Fibrosis Pulmonar Idiopática (FPI) y evaluar el comportamiento de la caída de función pulmonar tras el inicio de tratamiento </a:t>
              </a:r>
              <a:r>
                <a:rPr lang="es-ES" sz="1800" b="0" i="0" u="none" strike="noStrike" baseline="0" dirty="0" err="1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antifibrótico</a:t>
              </a:r>
              <a:r>
                <a:rPr lang="es-ES" sz="1800" b="0" i="0" u="none" strike="noStrike" baseline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 y su supervivencia</a:t>
              </a:r>
              <a:endParaRPr lang="es-ES" altLang="es-ES" sz="18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11" name="Conector recto de flecha 4">
              <a:extLst>
                <a:ext uri="{FF2B5EF4-FFF2-40B4-BE49-F238E27FC236}">
                  <a16:creationId xmlns:a16="http://schemas.microsoft.com/office/drawing/2014/main" id="{C5E4A4FB-0937-4964-BBB2-CD5A65269F7C}"/>
                </a:ext>
              </a:extLst>
            </p:cNvPr>
            <p:cNvCxnSpPr/>
            <p:nvPr/>
          </p:nvCxnSpPr>
          <p:spPr bwMode="auto">
            <a:xfrm flipV="1">
              <a:off x="1709146" y="1701592"/>
              <a:ext cx="232116" cy="149"/>
            </a:xfrm>
            <a:prstGeom prst="straightConnector1">
              <a:avLst/>
            </a:prstGeom>
            <a:ln>
              <a:noFill/>
              <a:headEnd type="none" w="med" len="med"/>
              <a:tailEnd type="triangle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2" name="10 CuadroTexto">
            <a:extLst>
              <a:ext uri="{FF2B5EF4-FFF2-40B4-BE49-F238E27FC236}">
                <a16:creationId xmlns:a16="http://schemas.microsoft.com/office/drawing/2014/main" id="{12C7EFEF-D513-498B-AC14-13F1BD4A9C14}"/>
              </a:ext>
            </a:extLst>
          </p:cNvPr>
          <p:cNvSpPr txBox="1"/>
          <p:nvPr/>
        </p:nvSpPr>
        <p:spPr>
          <a:xfrm>
            <a:off x="560636" y="1595576"/>
            <a:ext cx="1419076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76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85090">
              <a:defRPr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OBJETIVO</a:t>
            </a:r>
            <a:r>
              <a:rPr lang="es-ES" sz="12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de flecha 4">
            <a:extLst>
              <a:ext uri="{FF2B5EF4-FFF2-40B4-BE49-F238E27FC236}">
                <a16:creationId xmlns:a16="http://schemas.microsoft.com/office/drawing/2014/main" id="{C5E4A4FB-0937-4964-BBB2-CD5A65269F7C}"/>
              </a:ext>
            </a:extLst>
          </p:cNvPr>
          <p:cNvCxnSpPr/>
          <p:nvPr/>
        </p:nvCxnSpPr>
        <p:spPr bwMode="auto">
          <a:xfrm flipV="1">
            <a:off x="1262476" y="2686036"/>
            <a:ext cx="168184" cy="503"/>
          </a:xfrm>
          <a:prstGeom prst="straightConnector1">
            <a:avLst/>
          </a:prstGeom>
          <a:ln>
            <a:noFill/>
            <a:headEnd type="none" w="med" len="med"/>
            <a:tailEnd type="triangle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CACA816E-4151-4B77-8229-223985608B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5" t="8000" r="6445" b="22437"/>
          <a:stretch/>
        </p:blipFill>
        <p:spPr>
          <a:xfrm>
            <a:off x="138928" y="555526"/>
            <a:ext cx="3591136" cy="3816424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F5CFAE58-0E0D-4CB0-B10C-56593A3BB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1470"/>
            <a:ext cx="1703554" cy="396408"/>
          </a:xfrm>
          <a:prstGeom prst="rect">
            <a:avLst/>
          </a:prstGeom>
          <a:solidFill>
            <a:schemeClr val="accent4">
              <a:lumMod val="40000"/>
              <a:lumOff val="60000"/>
              <a:alpha val="76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GB"/>
            </a:defPPr>
            <a:lvl1pPr>
              <a:defRPr sz="12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85090">
              <a:defRPr/>
            </a:pPr>
            <a:r>
              <a:rPr lang="es-ES" dirty="0"/>
              <a:t>  </a:t>
            </a: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RESULTADOS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0F7CD6-51CC-4705-AA4D-7FC4EF4153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2" t="8708" r="20205" b="49442"/>
          <a:stretch/>
        </p:blipFill>
        <p:spPr>
          <a:xfrm>
            <a:off x="3779913" y="123478"/>
            <a:ext cx="3096344" cy="289251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1E6F23-F6A6-48EB-953F-CA1F0CC5CAA4}"/>
              </a:ext>
            </a:extLst>
          </p:cNvPr>
          <p:cNvSpPr txBox="1"/>
          <p:nvPr/>
        </p:nvSpPr>
        <p:spPr>
          <a:xfrm>
            <a:off x="12797" y="4353366"/>
            <a:ext cx="398313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Descripción de variables y análisis comparativo de parámetros de función pulmonar antes y después de iniciar el tratamiento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4CD37A-232F-44C4-A3F8-742CF50CFA6A}"/>
              </a:ext>
            </a:extLst>
          </p:cNvPr>
          <p:cNvSpPr txBox="1"/>
          <p:nvPr/>
        </p:nvSpPr>
        <p:spPr>
          <a:xfrm>
            <a:off x="6919824" y="771550"/>
            <a:ext cx="205359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Curva de supervivencia de nuestros pacientes con FPI que inician tratamiento </a:t>
            </a:r>
            <a:r>
              <a:rPr lang="es-ES" sz="1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antifibrótico</a:t>
            </a:r>
            <a:endParaRPr lang="es-E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8 Grupo">
            <a:extLst>
              <a:ext uri="{FF2B5EF4-FFF2-40B4-BE49-F238E27FC236}">
                <a16:creationId xmlns:a16="http://schemas.microsoft.com/office/drawing/2014/main" id="{0D55804D-B968-4DFD-9B61-132E77CA23B4}"/>
              </a:ext>
            </a:extLst>
          </p:cNvPr>
          <p:cNvGrpSpPr>
            <a:grpSpLocks/>
          </p:cNvGrpSpPr>
          <p:nvPr/>
        </p:nvGrpSpPr>
        <p:grpSpPr bwMode="auto">
          <a:xfrm>
            <a:off x="3856194" y="3075806"/>
            <a:ext cx="5287613" cy="2038032"/>
            <a:chOff x="183347" y="6443677"/>
            <a:chExt cx="8239881" cy="1274529"/>
          </a:xfrm>
        </p:grpSpPr>
        <p:sp>
          <p:nvSpPr>
            <p:cNvPr id="21" name="AutoShape 9">
              <a:extLst>
                <a:ext uri="{FF2B5EF4-FFF2-40B4-BE49-F238E27FC236}">
                  <a16:creationId xmlns:a16="http://schemas.microsoft.com/office/drawing/2014/main" id="{204978CC-9F20-4542-8184-FF6C42051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47" y="6443677"/>
              <a:ext cx="8239881" cy="1274529"/>
            </a:xfrm>
            <a:prstGeom prst="roundRect">
              <a:avLst>
                <a:gd name="adj" fmla="val 16667"/>
              </a:avLst>
            </a:prstGeom>
            <a:solidFill>
              <a:srgbClr val="F8D3AA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lIns="17319" tIns="8659" rIns="17319" bIns="8659" anchor="ctr"/>
            <a:lstStyle/>
            <a:p>
              <a:pPr defTabSz="85090" eaLnBrk="1" hangingPunct="1"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s-US"/>
            </a:p>
          </p:txBody>
        </p:sp>
        <p:sp>
          <p:nvSpPr>
            <p:cNvPr id="22" name="CuadroTexto 8">
              <a:extLst>
                <a:ext uri="{FF2B5EF4-FFF2-40B4-BE49-F238E27FC236}">
                  <a16:creationId xmlns:a16="http://schemas.microsoft.com/office/drawing/2014/main" id="{9270F871-E9E4-4F22-A258-08D8A3D72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523" y="6502347"/>
              <a:ext cx="7860340" cy="116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7319" tIns="8659" rIns="17319" bIns="8659">
              <a:spAutoFit/>
            </a:bodyPr>
            <a:lstStyle>
              <a:lvl1pPr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4138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l"/>
              <a:r>
                <a:rPr lang="es-ES" altLang="es-ES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- Perfil diagnóstico de FPI: varones de 70 años, exfumadores, con una </a:t>
              </a:r>
              <a:r>
                <a:rPr lang="es-ES" sz="1200" b="0" i="1" u="none" strike="noStrike" baseline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restricción leve, una afectación de la difusión grave y de la capacidad pulmonar total moderada, y en el que se realiza biopsia quirúrgica por patrón radiológico de posible NIU</a:t>
              </a:r>
            </a:p>
            <a:p>
              <a:pPr algn="l"/>
              <a:endParaRPr lang="es-ES" sz="1200" b="0" i="1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endParaRPr>
            </a:p>
            <a:p>
              <a:pPr algn="l"/>
              <a:r>
                <a:rPr lang="es-ES" sz="1200" b="0" i="1" u="none" strike="noStrike" baseline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- El tratamiento </a:t>
              </a:r>
              <a:r>
                <a:rPr lang="es-ES" sz="1200" b="0" i="1" u="none" strike="noStrike" baseline="0" dirty="0" err="1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antifibrótico</a:t>
              </a:r>
              <a:r>
                <a:rPr lang="es-ES" sz="1200" b="0" i="1" u="none" strike="noStrike" baseline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 enlentece la pérdida de función</a:t>
              </a:r>
            </a:p>
            <a:p>
              <a:pPr algn="l"/>
              <a:r>
                <a:rPr lang="es-ES" sz="1200" b="0" i="1" u="none" strike="noStrike" baseline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 pulmonar medida por FVC y DLCO de forma significativa.</a:t>
              </a:r>
            </a:p>
            <a:p>
              <a:pPr algn="l"/>
              <a:endParaRPr lang="es-ES" sz="1200" b="0" i="1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endParaRPr>
            </a:p>
            <a:p>
              <a:pPr algn="l"/>
              <a:r>
                <a:rPr lang="es-ES" sz="1200" b="0" i="1" u="none" strike="noStrike" baseline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anose="020B0604020202020204" pitchFamily="34" charset="0"/>
                </a:rPr>
                <a:t>- La supervivencia media de nuestra cohorte es similar a la habitual para esta enfermedad</a:t>
              </a:r>
              <a:endParaRPr lang="es-ES" altLang="es-ES" sz="12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3" name="Text Box 7">
            <a:extLst>
              <a:ext uri="{FF2B5EF4-FFF2-40B4-BE49-F238E27FC236}">
                <a16:creationId xmlns:a16="http://schemas.microsoft.com/office/drawing/2014/main" id="{FF9BA3F6-CA2C-4DBE-B220-2FB981C28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1949" y="2571750"/>
            <a:ext cx="1961473" cy="400110"/>
          </a:xfrm>
          <a:prstGeom prst="rect">
            <a:avLst/>
          </a:prstGeom>
          <a:solidFill>
            <a:schemeClr val="accent4">
              <a:lumMod val="40000"/>
              <a:lumOff val="60000"/>
              <a:alpha val="76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GB"/>
            </a:defPPr>
            <a:lvl1pPr>
              <a:defRPr sz="12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85090">
              <a:defRPr/>
            </a:pPr>
            <a:r>
              <a:rPr lang="es-ES" dirty="0"/>
              <a:t>  </a:t>
            </a: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523703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249</Words>
  <Application>Microsoft Office PowerPoint</Application>
  <PresentationFormat>On-screen Show (16:9)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antal guerrero</cp:lastModifiedBy>
  <cp:revision>2</cp:revision>
  <dcterms:created xsi:type="dcterms:W3CDTF">2021-06-21T11:13:42Z</dcterms:created>
  <dcterms:modified xsi:type="dcterms:W3CDTF">2021-08-29T11:12:11Z</dcterms:modified>
</cp:coreProperties>
</file>