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19/08/2021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Subtítulo"/>
          <p:cNvSpPr>
            <a:spLocks noGrp="1"/>
          </p:cNvSpPr>
          <p:nvPr>
            <p:ph type="subTitle" idx="1"/>
          </p:nvPr>
        </p:nvSpPr>
        <p:spPr>
          <a:xfrm>
            <a:off x="571472" y="928676"/>
            <a:ext cx="7929618" cy="428628"/>
          </a:xfrm>
        </p:spPr>
        <p:txBody>
          <a:bodyPr>
            <a:normAutofit fontScale="92500" lnSpcReduction="10000"/>
          </a:bodyPr>
          <a:lstStyle/>
          <a:p>
            <a:r>
              <a:rPr lang="es-ES" sz="1300" dirty="0" smtClean="0"/>
              <a:t>Durán Cueto, JA; Gómez </a:t>
            </a:r>
            <a:r>
              <a:rPr lang="es-ES" sz="1300" dirty="0"/>
              <a:t>De Terreros </a:t>
            </a:r>
            <a:r>
              <a:rPr lang="es-ES" sz="1300" dirty="0" smtClean="0"/>
              <a:t>Caro, FJ; Barragán Pérez, B; Benítez, I; Sánchez-Quiroga, MA; Corral, J; Romero, A; Caballero-Eraso, C; Ordax-Carbajo, </a:t>
            </a:r>
            <a:r>
              <a:rPr lang="es-ES" sz="1300" dirty="0" smtClean="0"/>
              <a:t>E; </a:t>
            </a:r>
            <a:r>
              <a:rPr lang="es-ES" sz="1300" dirty="0" smtClean="0"/>
              <a:t>Masa Jiménez, JF.</a:t>
            </a:r>
            <a:endParaRPr lang="es-ES" sz="1300" dirty="0"/>
          </a:p>
        </p:txBody>
      </p:sp>
      <p:sp>
        <p:nvSpPr>
          <p:cNvPr id="3" name="2 Rectángulo redondeado"/>
          <p:cNvSpPr/>
          <p:nvPr/>
        </p:nvSpPr>
        <p:spPr>
          <a:xfrm>
            <a:off x="214282" y="142858"/>
            <a:ext cx="8715436" cy="714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700" b="1" dirty="0" smtClean="0">
                <a:solidFill>
                  <a:schemeClr val="tx1"/>
                </a:solidFill>
              </a:rPr>
              <a:t>IMPACTO A LARGO PLAZO DE LA TERAPIA CON PRESIÓN POSITIVA SOBRE LA VÍA AÉREA EN EL SÍNDROME DE HIPOVENTILACIÓN OBESIDAD BASADO EN LA SEVERIDAD DE LA ENFERMEDAD</a:t>
            </a:r>
            <a:endParaRPr lang="es-ES" sz="1700" b="1" dirty="0">
              <a:solidFill>
                <a:schemeClr val="tx1"/>
              </a:solidFill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357158" y="1428742"/>
            <a:ext cx="1357322" cy="2857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INTRODUCCIÓN</a:t>
            </a:r>
            <a:endParaRPr lang="es-ES" sz="1200" b="1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1857370"/>
            <a:ext cx="3643338" cy="22145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300" u="sng" dirty="0" smtClean="0"/>
          </a:p>
          <a:p>
            <a:pPr algn="just">
              <a:buFont typeface="Wingdings" pitchFamily="2" charset="2"/>
              <a:buChar char="v"/>
            </a:pPr>
            <a:r>
              <a:rPr lang="es-ES" sz="1300" dirty="0" smtClean="0">
                <a:solidFill>
                  <a:schemeClr val="tx1"/>
                </a:solidFill>
              </a:rPr>
              <a:t> </a:t>
            </a:r>
            <a:r>
              <a:rPr lang="es-ES" sz="1300" dirty="0" smtClean="0">
                <a:solidFill>
                  <a:schemeClr val="tx1"/>
                </a:solidFill>
              </a:rPr>
              <a:t>El </a:t>
            </a:r>
            <a:r>
              <a:rPr lang="es-ES" sz="1300" dirty="0" smtClean="0">
                <a:solidFill>
                  <a:schemeClr val="tx1"/>
                </a:solidFill>
              </a:rPr>
              <a:t>síndrome hipoventilación-obesidad (SHO) puede ser tratado con CPAP o con VMNI durante el sueño.</a:t>
            </a:r>
            <a:endParaRPr lang="es-ES" sz="13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es-ES" sz="13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es-ES" sz="1300" dirty="0" smtClean="0">
                <a:solidFill>
                  <a:schemeClr val="tx1"/>
                </a:solidFill>
              </a:rPr>
              <a:t> </a:t>
            </a:r>
            <a:r>
              <a:rPr lang="es-ES" sz="1300" dirty="0" smtClean="0">
                <a:solidFill>
                  <a:schemeClr val="tx1"/>
                </a:solidFill>
              </a:rPr>
              <a:t>La VMNI es más cara, aunque puede tener mayores ventajas al ofrecer soporte </a:t>
            </a:r>
            <a:r>
              <a:rPr lang="es-ES" sz="1300" dirty="0" smtClean="0">
                <a:solidFill>
                  <a:schemeClr val="tx1"/>
                </a:solidFill>
              </a:rPr>
              <a:t>ventilatorio.</a:t>
            </a:r>
            <a:endParaRPr lang="es-ES" sz="13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es-ES" sz="1300" dirty="0" smtClean="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es-ES" sz="1300" dirty="0" smtClean="0">
                <a:solidFill>
                  <a:schemeClr val="tx1"/>
                </a:solidFill>
              </a:rPr>
              <a:t> </a:t>
            </a:r>
            <a:r>
              <a:rPr lang="es-ES" sz="1300" dirty="0" smtClean="0">
                <a:solidFill>
                  <a:schemeClr val="tx1"/>
                </a:solidFill>
              </a:rPr>
              <a:t>No existen ensayos a largo plazo que comparen ambos tratamientos basados en la severidad del SHO.</a:t>
            </a:r>
            <a:endParaRPr lang="es-ES" sz="1300" dirty="0" smtClean="0">
              <a:solidFill>
                <a:schemeClr val="tx1"/>
              </a:solidFill>
            </a:endParaRPr>
          </a:p>
          <a:p>
            <a:pPr algn="ctr"/>
            <a:endParaRPr lang="es-ES" dirty="0"/>
          </a:p>
        </p:txBody>
      </p:sp>
      <p:sp>
        <p:nvSpPr>
          <p:cNvPr id="7" name="6 Rectángulo redondeado"/>
          <p:cNvSpPr/>
          <p:nvPr/>
        </p:nvSpPr>
        <p:spPr>
          <a:xfrm>
            <a:off x="3786182" y="4143386"/>
            <a:ext cx="1143008" cy="2857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OBJETIVO</a:t>
            </a:r>
            <a:endParaRPr lang="es-ES" sz="1200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1000100" y="4429138"/>
            <a:ext cx="6786610" cy="5714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dirty="0" smtClean="0">
                <a:solidFill>
                  <a:schemeClr val="tx1"/>
                </a:solidFill>
              </a:rPr>
              <a:t>¿Tiene la CPAP similar eficacia al compararla con VMNI en función de los subgrupos de severidad del SHO?</a:t>
            </a:r>
            <a:endParaRPr lang="es-ES" sz="1300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4214810" y="1428742"/>
            <a:ext cx="1357322" cy="285752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METODOLOGÍA</a:t>
            </a:r>
            <a:endParaRPr lang="es-ES" sz="1200" b="1" dirty="0">
              <a:solidFill>
                <a:schemeClr val="tx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071934" y="1785932"/>
            <a:ext cx="4929222" cy="23574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Courier New" pitchFamily="49" charset="0"/>
              <a:buChar char="o"/>
            </a:pPr>
            <a:r>
              <a:rPr lang="es-ES" sz="1200" dirty="0" smtClean="0">
                <a:solidFill>
                  <a:schemeClr val="tx1"/>
                </a:solidFill>
              </a:rPr>
              <a:t> </a:t>
            </a:r>
            <a:r>
              <a:rPr lang="es-ES" sz="1200" dirty="0" smtClean="0">
                <a:solidFill>
                  <a:schemeClr val="tx1"/>
                </a:solidFill>
              </a:rPr>
              <a:t>Análisis post-hoc del ensayo clínico aleatorizado Pickwick.</a:t>
            </a:r>
            <a:endParaRPr lang="es-ES" sz="1200" dirty="0" smtClean="0">
              <a:solidFill>
                <a:schemeClr val="tx1"/>
              </a:solidFill>
            </a:endParaRPr>
          </a:p>
          <a:p>
            <a:pPr algn="just">
              <a:buFont typeface="Courier New" pitchFamily="49" charset="0"/>
              <a:buChar char="o"/>
            </a:pPr>
            <a:r>
              <a:rPr lang="es-ES" sz="1200" dirty="0" smtClean="0">
                <a:solidFill>
                  <a:schemeClr val="tx1"/>
                </a:solidFill>
              </a:rPr>
              <a:t> 215 pacientes ambulatorios con SHO sin tratamiento y AOS severo concomitante fueron distribuidos a VMNI o CPAP. </a:t>
            </a:r>
          </a:p>
          <a:p>
            <a:pPr algn="just">
              <a:buFont typeface="Courier New" pitchFamily="49" charset="0"/>
              <a:buChar char="o"/>
            </a:pPr>
            <a:r>
              <a:rPr lang="es-ES" sz="1200" dirty="0" smtClean="0">
                <a:solidFill>
                  <a:schemeClr val="tx1"/>
                </a:solidFill>
              </a:rPr>
              <a:t> </a:t>
            </a:r>
            <a:r>
              <a:rPr lang="es-ES" sz="1200" dirty="0" smtClean="0">
                <a:solidFill>
                  <a:schemeClr val="tx1"/>
                </a:solidFill>
              </a:rPr>
              <a:t>División en subgrupos de severidad en función de:</a:t>
            </a:r>
            <a:endParaRPr lang="es-ES" sz="1200" dirty="0" smtClean="0">
              <a:solidFill>
                <a:schemeClr val="tx1"/>
              </a:solidFill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s-ES" sz="1200" dirty="0" smtClean="0">
                <a:solidFill>
                  <a:schemeClr val="tx1"/>
                </a:solidFill>
              </a:rPr>
              <a:t> </a:t>
            </a:r>
            <a:r>
              <a:rPr lang="es-ES" sz="1200" dirty="0" smtClean="0">
                <a:solidFill>
                  <a:schemeClr val="tx1"/>
                </a:solidFill>
              </a:rPr>
              <a:t>Grado de hipercapnia (PaCO</a:t>
            </a:r>
            <a:r>
              <a:rPr lang="es-ES" sz="1200" dirty="0" smtClean="0">
                <a:solidFill>
                  <a:schemeClr val="tx1"/>
                </a:solidFill>
                <a:cs typeface="Calibri"/>
              </a:rPr>
              <a:t>₂ mediana diurna</a:t>
            </a:r>
            <a:r>
              <a:rPr lang="es-ES" sz="1200" dirty="0" smtClean="0">
                <a:solidFill>
                  <a:schemeClr val="tx1"/>
                </a:solidFill>
              </a:rPr>
              <a:t> de </a:t>
            </a:r>
            <a:r>
              <a:rPr lang="es-ES" sz="1200" dirty="0" smtClean="0">
                <a:solidFill>
                  <a:schemeClr val="tx1"/>
                </a:solidFill>
              </a:rPr>
              <a:t>49.8 mmHg).</a:t>
            </a:r>
          </a:p>
          <a:p>
            <a:pPr lvl="1" algn="just">
              <a:buFont typeface="Wingdings" pitchFamily="2" charset="2"/>
              <a:buChar char="v"/>
            </a:pPr>
            <a:r>
              <a:rPr lang="es-ES" sz="1200" dirty="0" smtClean="0">
                <a:solidFill>
                  <a:schemeClr val="tx1"/>
                </a:solidFill>
              </a:rPr>
              <a:t> </a:t>
            </a:r>
            <a:r>
              <a:rPr lang="es-ES" sz="1200" dirty="0" smtClean="0">
                <a:solidFill>
                  <a:schemeClr val="tx1"/>
                </a:solidFill>
              </a:rPr>
              <a:t>Severidad del AOS (IAH mediana de </a:t>
            </a:r>
            <a:r>
              <a:rPr lang="es-ES" sz="1200" dirty="0" smtClean="0">
                <a:solidFill>
                  <a:schemeClr val="tx1"/>
                </a:solidFill>
              </a:rPr>
              <a:t>68.4).</a:t>
            </a:r>
          </a:p>
          <a:p>
            <a:pPr algn="just">
              <a:buFont typeface="Courier New" pitchFamily="49" charset="0"/>
              <a:buChar char="o"/>
            </a:pPr>
            <a:r>
              <a:rPr lang="es-ES" sz="1200" dirty="0" smtClean="0">
                <a:solidFill>
                  <a:schemeClr val="tx1"/>
                </a:solidFill>
              </a:rPr>
              <a:t> </a:t>
            </a:r>
            <a:r>
              <a:rPr lang="es-ES" sz="1200" dirty="0" smtClean="0">
                <a:solidFill>
                  <a:schemeClr val="tx1"/>
                </a:solidFill>
              </a:rPr>
              <a:t>Seguimiento: </a:t>
            </a:r>
            <a:r>
              <a:rPr lang="es-ES" sz="1200" dirty="0" smtClean="0">
                <a:solidFill>
                  <a:schemeClr val="tx1"/>
                </a:solidFill>
              </a:rPr>
              <a:t>3 </a:t>
            </a:r>
            <a:r>
              <a:rPr lang="es-ES" sz="1200" dirty="0" smtClean="0">
                <a:solidFill>
                  <a:schemeClr val="tx1"/>
                </a:solidFill>
              </a:rPr>
              <a:t>años. Se tomaron mediciones repetidas de pCO2, pO2 y bicarbonato. Comparación del beneficio de CPAP y VMNI en los 4 subgrupos de severidad.</a:t>
            </a:r>
          </a:p>
          <a:p>
            <a:pPr algn="just">
              <a:buFont typeface="Courier New" pitchFamily="49" charset="0"/>
              <a:buChar char="o"/>
            </a:pPr>
            <a:r>
              <a:rPr lang="es-ES" sz="1200" dirty="0" smtClean="0">
                <a:solidFill>
                  <a:schemeClr val="tx1"/>
                </a:solidFill>
              </a:rPr>
              <a:t> Análisis estadístico mediante modelo lineal de efectos mixtos con interacción tratamiento-tiempo.</a:t>
            </a:r>
            <a:endParaRPr lang="es-E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14282" y="142858"/>
            <a:ext cx="1071570" cy="3571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RESULTADOS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428596" y="714362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  	         97 </a:t>
            </a:r>
            <a:r>
              <a:rPr lang="es-ES" sz="1200" dirty="0" smtClean="0"/>
              <a:t>en el grupo VMNI</a:t>
            </a:r>
            <a:endParaRPr lang="es-ES" sz="1200" dirty="0" smtClean="0"/>
          </a:p>
          <a:p>
            <a:r>
              <a:rPr lang="es-ES" sz="1200" dirty="0" smtClean="0"/>
              <a:t>204 </a:t>
            </a:r>
            <a:r>
              <a:rPr lang="es-ES" sz="1200" dirty="0" smtClean="0"/>
              <a:t>pacientes</a:t>
            </a:r>
            <a:r>
              <a:rPr lang="es-ES" sz="1200" dirty="0" smtClean="0"/>
              <a:t>	</a:t>
            </a:r>
          </a:p>
          <a:p>
            <a:r>
              <a:rPr lang="es-ES" sz="1200" dirty="0"/>
              <a:t>	 </a:t>
            </a:r>
            <a:r>
              <a:rPr lang="es-ES" sz="1200" dirty="0" smtClean="0"/>
              <a:t>        107 </a:t>
            </a:r>
            <a:r>
              <a:rPr lang="es-ES" sz="1200" dirty="0" smtClean="0"/>
              <a:t>en el grupo CPAP</a:t>
            </a:r>
            <a:endParaRPr lang="es-ES" sz="1200" dirty="0"/>
          </a:p>
        </p:txBody>
      </p:sp>
      <p:sp>
        <p:nvSpPr>
          <p:cNvPr id="4" name="3 Abrir llave"/>
          <p:cNvSpPr/>
          <p:nvPr/>
        </p:nvSpPr>
        <p:spPr>
          <a:xfrm>
            <a:off x="1428728" y="714362"/>
            <a:ext cx="285752" cy="642942"/>
          </a:xfrm>
          <a:prstGeom prst="leftBrac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28596" y="1571618"/>
            <a:ext cx="3286116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1200" dirty="0" smtClean="0"/>
              <a:t> </a:t>
            </a:r>
            <a:r>
              <a:rPr lang="es-ES" sz="1200" dirty="0" smtClean="0"/>
              <a:t>La mejoría longitudinal de </a:t>
            </a:r>
            <a:r>
              <a:rPr lang="es-ES" sz="1200" dirty="0" smtClean="0"/>
              <a:t>PaCO</a:t>
            </a:r>
            <a:r>
              <a:rPr lang="es-ES" sz="1200" dirty="0" smtClean="0">
                <a:cs typeface="Calibri"/>
              </a:rPr>
              <a:t>₂, PaO₂ </a:t>
            </a:r>
            <a:r>
              <a:rPr lang="es-ES" sz="1200" dirty="0" smtClean="0">
                <a:cs typeface="Calibri"/>
              </a:rPr>
              <a:t>y</a:t>
            </a:r>
            <a:r>
              <a:rPr lang="es-ES" sz="1200" dirty="0" smtClean="0">
                <a:cs typeface="Calibri"/>
              </a:rPr>
              <a:t> bicarbonato fue similar entre CPAP y VMNI al observar los subgrupos de severidad en función de PaCO₂.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1200" dirty="0" smtClean="0">
                <a:cs typeface="Calibri"/>
              </a:rPr>
              <a:t> En pacientes con IAH por debajo de la mediana, la PaCO2 mejoraba más con VMNI.</a:t>
            </a:r>
            <a:endParaRPr lang="es-ES" sz="1200" dirty="0"/>
          </a:p>
        </p:txBody>
      </p:sp>
      <p:pic>
        <p:nvPicPr>
          <p:cNvPr id="6" name="5 Imagen" descr="grafico cibe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214296"/>
            <a:ext cx="3684393" cy="2659819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3643306" y="3000378"/>
            <a:ext cx="1500198" cy="3571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tx1"/>
                </a:solidFill>
              </a:rPr>
              <a:t>CONCLUSIÓN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928662" y="3571882"/>
            <a:ext cx="7286676" cy="1000132"/>
          </a:xfrm>
          <a:prstGeom prst="rect">
            <a:avLst/>
          </a:prstGeom>
          <a:solidFill>
            <a:srgbClr val="FFFF9F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q"/>
            </a:pPr>
            <a:r>
              <a:rPr lang="es-ES" sz="1400" dirty="0" smtClean="0">
                <a:solidFill>
                  <a:schemeClr val="tx1"/>
                </a:solidFill>
              </a:rPr>
              <a:t> </a:t>
            </a:r>
            <a:r>
              <a:rPr lang="es-ES" sz="1400" dirty="0" smtClean="0">
                <a:solidFill>
                  <a:schemeClr val="tx1"/>
                </a:solidFill>
              </a:rPr>
              <a:t>En pacientes ambulatorios con SHO estable y AOS severo asociado, el tratamiento a largo plazo con VMNI es superior a CPAP en mejorar la hipercapnia en el subgrupo de pacientes con AOS menos severo.</a:t>
            </a:r>
            <a:endParaRPr lang="es-ES" sz="1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343</Words>
  <Application>Microsoft Office PowerPoint</Application>
  <PresentationFormat>Presentación en pantalla (16:9)</PresentationFormat>
  <Paragraphs>27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3</cp:revision>
  <dcterms:created xsi:type="dcterms:W3CDTF">2021-06-21T11:13:42Z</dcterms:created>
  <dcterms:modified xsi:type="dcterms:W3CDTF">2021-08-19T19:20:40Z</dcterms:modified>
</cp:coreProperties>
</file>