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80" d="100"/>
          <a:sy n="80" d="100"/>
        </p:scale>
        <p:origin x="-1086" y="-264"/>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pPr/>
              <a:t>24/08/2021</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CEC4E3AD-9C44-4EB0-AE14-9F2DB45AD87E}" type="slidenum">
              <a:rPr lang="es-ES" smtClean="0"/>
              <a:pPr/>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pPr/>
              <a:t>24/08/2021</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CEC4E3AD-9C44-4EB0-AE14-9F2DB45AD87E}" type="slidenum">
              <a:rPr lang="es-ES" smtClean="0"/>
              <a:pPr/>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pPr/>
              <a:t>24/08/2021</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CEC4E3AD-9C44-4EB0-AE14-9F2DB45AD87E}" type="slidenum">
              <a:rPr lang="es-ES" smtClean="0"/>
              <a:pPr/>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C7E5782-D618-4F66-A7C6-94FB11F89930}" type="datetimeFigureOut">
              <a:rPr lang="es-ES" smtClean="0"/>
              <a:pPr/>
              <a:t>24/08/2021</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CEC4E3AD-9C44-4EB0-AE14-9F2DB45AD87E}" type="slidenum">
              <a:rPr lang="es-ES" smtClean="0"/>
              <a:pPr/>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C7E5782-D618-4F66-A7C6-94FB11F89930}" type="datetimeFigureOut">
              <a:rPr lang="es-ES" smtClean="0"/>
              <a:pPr/>
              <a:t>24/08/2021</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CEC4E3AD-9C44-4EB0-AE14-9F2DB45AD87E}" type="slidenum">
              <a:rPr lang="es-ES" smtClean="0"/>
              <a:pPr/>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C7E5782-D618-4F66-A7C6-94FB11F89930}" type="datetimeFigureOut">
              <a:rPr lang="es-ES" smtClean="0"/>
              <a:pPr/>
              <a:t>24/08/2021</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CEC4E3AD-9C44-4EB0-AE14-9F2DB45AD87E}" type="slidenum">
              <a:rPr lang="es-ES" smtClean="0"/>
              <a:pPr/>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C7E5782-D618-4F66-A7C6-94FB11F89930}" type="datetimeFigureOut">
              <a:rPr lang="es-ES" smtClean="0"/>
              <a:pPr/>
              <a:t>24/08/2021</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CEC4E3AD-9C44-4EB0-AE14-9F2DB45AD87E}" type="slidenum">
              <a:rPr lang="es-ES" smtClean="0"/>
              <a:pPr/>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pPr/>
              <a:t>24/08/2021</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CEC4E3AD-9C44-4EB0-AE14-9F2DB45AD87E}" type="slidenum">
              <a:rPr lang="es-ES" smtClean="0"/>
              <a:pPr/>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pPr/>
              <a:t>24/08/2021</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CEC4E3AD-9C44-4EB0-AE14-9F2DB45AD87E}" type="slidenum">
              <a:rPr lang="es-ES" smtClean="0"/>
              <a:pPr/>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pPr/>
              <a:t>24/08/2021</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CEC4E3AD-9C44-4EB0-AE14-9F2DB45AD87E}" type="slidenum">
              <a:rPr lang="es-ES" smtClean="0"/>
              <a:pPr/>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pPr/>
              <a:t>24/08/2021</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CEC4E3AD-9C44-4EB0-AE14-9F2DB45AD87E}" type="slidenum">
              <a:rPr lang="es-ES" smtClean="0"/>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C7E5782-D618-4F66-A7C6-94FB11F89930}" type="datetimeFigureOut">
              <a:rPr lang="es-ES" smtClean="0"/>
              <a:pPr/>
              <a:t>24/08/2021</a:t>
            </a:fld>
            <a:endParaRPr lang="es-ES" dirty="0"/>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EC4E3AD-9C44-4EB0-AE14-9F2DB45AD87E}" type="slidenum">
              <a:rPr lang="es-ES" smtClean="0"/>
              <a:pPr/>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redondeado"/>
          <p:cNvSpPr/>
          <p:nvPr/>
        </p:nvSpPr>
        <p:spPr bwMode="auto">
          <a:xfrm>
            <a:off x="1357290" y="214296"/>
            <a:ext cx="6643734" cy="642942"/>
          </a:xfrm>
          <a:prstGeom prst="roundRect">
            <a:avLst/>
          </a:prstGeom>
          <a:solidFill>
            <a:schemeClr val="accent1">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2355850" rtl="0" eaLnBrk="1" fontAlgn="base" latinLnBrk="0" hangingPunct="1">
              <a:lnSpc>
                <a:spcPct val="100000"/>
              </a:lnSpc>
              <a:spcBef>
                <a:spcPct val="0"/>
              </a:spcBef>
              <a:spcAft>
                <a:spcPct val="0"/>
              </a:spcAft>
              <a:buClrTx/>
              <a:buSzTx/>
              <a:buFontTx/>
              <a:buNone/>
              <a:tabLst/>
            </a:pPr>
            <a:r>
              <a:rPr lang="es-ES" b="1" dirty="0" smtClean="0">
                <a:latin typeface="Tahoma" pitchFamily="34" charset="0"/>
                <a:ea typeface="Tahoma" pitchFamily="34" charset="0"/>
                <a:cs typeface="Tahoma" pitchFamily="34" charset="0"/>
              </a:rPr>
              <a:t>CONSECUENCIAS DE LA PANDEMIA: INFRADIAGNÓSTICO DEL CÁNCER DE PULMÓN</a:t>
            </a:r>
            <a:endParaRPr kumimoji="0" lang="es-ES" b="1" i="0" u="none" strike="noStrike" cap="none" normalizeH="0" baseline="0" dirty="0" smtClean="0">
              <a:ln>
                <a:noFill/>
              </a:ln>
              <a:effectLst/>
              <a:latin typeface="Tahoma" pitchFamily="34" charset="0"/>
              <a:ea typeface="Tahoma" pitchFamily="34" charset="0"/>
              <a:cs typeface="Tahoma" pitchFamily="34" charset="0"/>
            </a:endParaRPr>
          </a:p>
        </p:txBody>
      </p:sp>
      <p:sp>
        <p:nvSpPr>
          <p:cNvPr id="3" name="2 CuadroTexto"/>
          <p:cNvSpPr txBox="1"/>
          <p:nvPr/>
        </p:nvSpPr>
        <p:spPr>
          <a:xfrm>
            <a:off x="1571604" y="857238"/>
            <a:ext cx="6143668" cy="584775"/>
          </a:xfrm>
          <a:prstGeom prst="rect">
            <a:avLst/>
          </a:prstGeom>
          <a:noFill/>
        </p:spPr>
        <p:txBody>
          <a:bodyPr wrap="square" rtlCol="0">
            <a:spAutoFit/>
          </a:bodyPr>
          <a:lstStyle/>
          <a:p>
            <a:pPr algn="ctr"/>
            <a:r>
              <a:rPr lang="es-ES" sz="800" dirty="0" smtClean="0">
                <a:ea typeface="Tahoma" pitchFamily="34" charset="0"/>
                <a:cs typeface="Tahoma" pitchFamily="34" charset="0"/>
              </a:rPr>
              <a:t>José Antonio Durán Cueto¹ , Berman Stalin Barragán Pérez¹, Carlos Cabanillas Díez-Madroñero¹, Celia Montaño </a:t>
            </a:r>
            <a:r>
              <a:rPr lang="es-ES" sz="800" dirty="0" smtClean="0">
                <a:ea typeface="Tahoma" pitchFamily="34" charset="0"/>
                <a:cs typeface="Tahoma" pitchFamily="34" charset="0"/>
              </a:rPr>
              <a:t>Montaño¹, </a:t>
            </a:r>
            <a:r>
              <a:rPr lang="es-ES" sz="800" dirty="0" smtClean="0">
                <a:ea typeface="Tahoma" pitchFamily="34" charset="0"/>
                <a:cs typeface="Tahoma" pitchFamily="34" charset="0"/>
              </a:rPr>
              <a:t>Celia De Dios Calama¹</a:t>
            </a:r>
            <a:r>
              <a:rPr lang="es-ES" sz="800" dirty="0" smtClean="0">
                <a:ea typeface="Tahoma" pitchFamily="34" charset="0"/>
                <a:cs typeface="Tahoma" pitchFamily="34" charset="0"/>
              </a:rPr>
              <a:t>, María Estrella Ruíz </a:t>
            </a:r>
            <a:r>
              <a:rPr lang="es-ES" sz="800" dirty="0" smtClean="0">
                <a:ea typeface="Tahoma" pitchFamily="34" charset="0"/>
                <a:cs typeface="Tahoma" pitchFamily="34" charset="0"/>
              </a:rPr>
              <a:t>Carretero¹,</a:t>
            </a:r>
            <a:r>
              <a:rPr lang="es-ES" sz="800" dirty="0" smtClean="0">
                <a:ea typeface="Tahoma" pitchFamily="34" charset="0"/>
                <a:cs typeface="Tahoma" pitchFamily="34" charset="0"/>
              </a:rPr>
              <a:t> </a:t>
            </a:r>
            <a:r>
              <a:rPr lang="es-ES" sz="800" dirty="0" smtClean="0">
                <a:ea typeface="Tahoma" pitchFamily="34" charset="0"/>
                <a:cs typeface="Tahoma" pitchFamily="34" charset="0"/>
              </a:rPr>
              <a:t>Marta Cebrián Romero¹, </a:t>
            </a:r>
            <a:r>
              <a:rPr lang="es-ES" sz="800" dirty="0" smtClean="0">
                <a:ea typeface="Tahoma" pitchFamily="34" charset="0"/>
                <a:cs typeface="Tahoma" pitchFamily="34" charset="0"/>
              </a:rPr>
              <a:t>Amanda Paula Arenas Polo¹ </a:t>
            </a:r>
            <a:r>
              <a:rPr lang="es-ES" sz="800" dirty="0" smtClean="0">
                <a:ea typeface="Tahoma" pitchFamily="34" charset="0"/>
                <a:cs typeface="Tahoma" pitchFamily="34" charset="0"/>
              </a:rPr>
              <a:t>, </a:t>
            </a:r>
            <a:r>
              <a:rPr lang="es-ES" sz="800" dirty="0" smtClean="0">
                <a:ea typeface="Tahoma" pitchFamily="34" charset="0"/>
                <a:cs typeface="Tahoma" pitchFamily="34" charset="0"/>
              </a:rPr>
              <a:t>Francisco </a:t>
            </a:r>
            <a:r>
              <a:rPr lang="es-ES" sz="800" dirty="0" smtClean="0">
                <a:ea typeface="Tahoma" pitchFamily="34" charset="0"/>
                <a:cs typeface="Tahoma" pitchFamily="34" charset="0"/>
              </a:rPr>
              <a:t>Javier Gómez De Terreros Caro¹¯². </a:t>
            </a:r>
          </a:p>
          <a:p>
            <a:pPr marL="514350" indent="-514350" algn="ctr">
              <a:buFont typeface="+mj-lt"/>
              <a:buAutoNum type="arabicPeriod"/>
            </a:pPr>
            <a:r>
              <a:rPr lang="es-ES" sz="800" dirty="0" smtClean="0">
                <a:ea typeface="Tahoma" pitchFamily="34" charset="0"/>
                <a:cs typeface="Tahoma" pitchFamily="34" charset="0"/>
              </a:rPr>
              <a:t>Servicio de Neumología. Hospital San Pedro de Alcántara, Cáceres, España. </a:t>
            </a:r>
          </a:p>
          <a:p>
            <a:pPr marL="514350" indent="-514350" algn="ctr">
              <a:buFont typeface="+mj-lt"/>
              <a:buAutoNum type="arabicPeriod"/>
            </a:pPr>
            <a:r>
              <a:rPr lang="es-ES" sz="800" dirty="0" smtClean="0">
                <a:ea typeface="Tahoma" pitchFamily="34" charset="0"/>
                <a:cs typeface="Tahoma" pitchFamily="34" charset="0"/>
              </a:rPr>
              <a:t>CIBERES, Madrid, España.</a:t>
            </a:r>
            <a:endParaRPr lang="es-ES" sz="800" dirty="0">
              <a:ea typeface="Tahoma" pitchFamily="34" charset="0"/>
              <a:cs typeface="Tahoma" pitchFamily="34" charset="0"/>
            </a:endParaRPr>
          </a:p>
        </p:txBody>
      </p:sp>
      <p:sp>
        <p:nvSpPr>
          <p:cNvPr id="4" name="3 Rectángulo"/>
          <p:cNvSpPr/>
          <p:nvPr/>
        </p:nvSpPr>
        <p:spPr bwMode="auto">
          <a:xfrm>
            <a:off x="214282" y="1500180"/>
            <a:ext cx="1571636" cy="285752"/>
          </a:xfrm>
          <a:prstGeom prst="rect">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2355850" rtl="0" eaLnBrk="1" fontAlgn="base" latinLnBrk="0" hangingPunct="1">
              <a:lnSpc>
                <a:spcPct val="100000"/>
              </a:lnSpc>
              <a:spcBef>
                <a:spcPct val="0"/>
              </a:spcBef>
              <a:spcAft>
                <a:spcPct val="0"/>
              </a:spcAft>
              <a:buClrTx/>
              <a:buSzTx/>
              <a:buFontTx/>
              <a:buNone/>
              <a:tabLst/>
            </a:pPr>
            <a:r>
              <a:rPr lang="es-ES" sz="1300" b="1" dirty="0" smtClean="0">
                <a:latin typeface="Tahoma" pitchFamily="34" charset="0"/>
                <a:ea typeface="Tahoma" pitchFamily="34" charset="0"/>
                <a:cs typeface="Tahoma" pitchFamily="34" charset="0"/>
              </a:rPr>
              <a:t>INTRODUCCIÓN</a:t>
            </a:r>
            <a:endParaRPr kumimoji="0" lang="es-ES" sz="1300" b="1" i="0" u="none" strike="noStrike" cap="none" normalizeH="0" baseline="0" dirty="0" smtClean="0">
              <a:ln>
                <a:noFill/>
              </a:ln>
              <a:solidFill>
                <a:schemeClr val="tx1"/>
              </a:solidFill>
              <a:effectLst/>
              <a:latin typeface="Tahoma" pitchFamily="34" charset="0"/>
              <a:ea typeface="Tahoma" pitchFamily="34" charset="0"/>
              <a:cs typeface="Tahoma" pitchFamily="34" charset="0"/>
            </a:endParaRPr>
          </a:p>
        </p:txBody>
      </p:sp>
      <p:sp>
        <p:nvSpPr>
          <p:cNvPr id="6" name="5 Rectángulo redondeado"/>
          <p:cNvSpPr/>
          <p:nvPr/>
        </p:nvSpPr>
        <p:spPr bwMode="auto">
          <a:xfrm>
            <a:off x="142844" y="1857370"/>
            <a:ext cx="4286279" cy="2357454"/>
          </a:xfrm>
          <a:prstGeom prst="roundRect">
            <a:avLst/>
          </a:prstGeom>
          <a:noFill/>
          <a:ln w="9525"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just">
              <a:buFont typeface="Wingdings" pitchFamily="2" charset="2"/>
              <a:buChar char="v"/>
            </a:pPr>
            <a:r>
              <a:rPr lang="es-ES" sz="1000" dirty="0" smtClean="0">
                <a:latin typeface="Tahoma" pitchFamily="34" charset="0"/>
                <a:ea typeface="Tahoma" pitchFamily="34" charset="0"/>
                <a:cs typeface="Tahoma" pitchFamily="34" charset="0"/>
              </a:rPr>
              <a:t> El cáncer de pulmón (CP) es el 3º tumor maligno más diagnosticado, tanto en hombres como en mujeres y la 1ª causa de muerte por cáncer en nuestro medio. </a:t>
            </a:r>
          </a:p>
          <a:p>
            <a:pPr algn="just"/>
            <a:endParaRPr lang="es-ES" sz="1000" dirty="0" smtClean="0">
              <a:latin typeface="Tahoma" pitchFamily="34" charset="0"/>
              <a:ea typeface="Tahoma" pitchFamily="34" charset="0"/>
              <a:cs typeface="Tahoma" pitchFamily="34" charset="0"/>
            </a:endParaRPr>
          </a:p>
          <a:p>
            <a:pPr algn="just">
              <a:buFont typeface="Wingdings" pitchFamily="2" charset="2"/>
              <a:buChar char="v"/>
            </a:pPr>
            <a:r>
              <a:rPr lang="es-ES" sz="1000" dirty="0" smtClean="0">
                <a:latin typeface="Tahoma" pitchFamily="34" charset="0"/>
                <a:ea typeface="Tahoma" pitchFamily="34" charset="0"/>
                <a:cs typeface="Tahoma" pitchFamily="34" charset="0"/>
              </a:rPr>
              <a:t> Suele tener un diagnóstico tardío, sin programas de cribado de detección precoz. </a:t>
            </a:r>
          </a:p>
          <a:p>
            <a:pPr algn="just"/>
            <a:endParaRPr lang="es-ES" sz="1000" dirty="0" smtClean="0">
              <a:latin typeface="Tahoma" pitchFamily="34" charset="0"/>
              <a:ea typeface="Tahoma" pitchFamily="34" charset="0"/>
              <a:cs typeface="Tahoma" pitchFamily="34" charset="0"/>
            </a:endParaRPr>
          </a:p>
          <a:p>
            <a:pPr algn="just">
              <a:buFont typeface="Wingdings" pitchFamily="2" charset="2"/>
              <a:buChar char="v"/>
            </a:pPr>
            <a:r>
              <a:rPr lang="es-ES" sz="1000" dirty="0" smtClean="0">
                <a:latin typeface="Tahoma" pitchFamily="34" charset="0"/>
                <a:ea typeface="Tahoma" pitchFamily="34" charset="0"/>
                <a:cs typeface="Tahoma" pitchFamily="34" charset="0"/>
              </a:rPr>
              <a:t> La pandemia por COVID-19 ha marcado una etapa en la que se ha limitado el acceso de los pacientes al sistema sanitario por distintos motivos:</a:t>
            </a:r>
          </a:p>
          <a:p>
            <a:pPr algn="just"/>
            <a:r>
              <a:rPr lang="es-ES" sz="1000" dirty="0" smtClean="0">
                <a:latin typeface="Tahoma" pitchFamily="34" charset="0"/>
                <a:ea typeface="Tahoma" pitchFamily="34" charset="0"/>
                <a:cs typeface="Tahoma" pitchFamily="34" charset="0"/>
              </a:rPr>
              <a:t> </a:t>
            </a:r>
          </a:p>
          <a:p>
            <a:pPr lvl="1" algn="just">
              <a:buFont typeface="Wingdings" pitchFamily="2" charset="2"/>
              <a:buChar char="q"/>
            </a:pPr>
            <a:r>
              <a:rPr lang="es-ES" sz="1000" dirty="0" smtClean="0">
                <a:latin typeface="Tahoma" pitchFamily="34" charset="0"/>
                <a:ea typeface="Tahoma" pitchFamily="34" charset="0"/>
                <a:cs typeface="Tahoma" pitchFamily="34" charset="0"/>
              </a:rPr>
              <a:t> Miedo a infectarse.</a:t>
            </a:r>
          </a:p>
          <a:p>
            <a:pPr lvl="1" algn="just">
              <a:buFont typeface="Wingdings" pitchFamily="2" charset="2"/>
              <a:buChar char="q"/>
            </a:pPr>
            <a:r>
              <a:rPr lang="es-ES" sz="1000" dirty="0" smtClean="0">
                <a:latin typeface="Tahoma" pitchFamily="34" charset="0"/>
                <a:ea typeface="Tahoma" pitchFamily="34" charset="0"/>
                <a:cs typeface="Tahoma" pitchFamily="34" charset="0"/>
              </a:rPr>
              <a:t> Anulación de consultas de atención especializada.</a:t>
            </a:r>
          </a:p>
          <a:p>
            <a:pPr lvl="1" algn="just">
              <a:buFont typeface="Wingdings" pitchFamily="2" charset="2"/>
              <a:buChar char="q"/>
            </a:pPr>
            <a:r>
              <a:rPr lang="es-ES" sz="1000" dirty="0" smtClean="0">
                <a:latin typeface="Tahoma" pitchFamily="34" charset="0"/>
                <a:ea typeface="Tahoma" pitchFamily="34" charset="0"/>
                <a:cs typeface="Tahoma" pitchFamily="34" charset="0"/>
              </a:rPr>
              <a:t> Atención telefónica por parte de primaria, entre otros. </a:t>
            </a:r>
          </a:p>
          <a:p>
            <a:pPr marL="0" marR="0" indent="0" algn="l" defTabSz="2355850" rtl="0" eaLnBrk="1" fontAlgn="base" latinLnBrk="0" hangingPunct="1">
              <a:lnSpc>
                <a:spcPct val="100000"/>
              </a:lnSpc>
              <a:spcBef>
                <a:spcPct val="0"/>
              </a:spcBef>
              <a:spcAft>
                <a:spcPct val="0"/>
              </a:spcAft>
              <a:buClrTx/>
              <a:buSzTx/>
              <a:buFontTx/>
              <a:buNone/>
              <a:tabLst/>
            </a:pPr>
            <a:endParaRPr kumimoji="0" lang="es-ES" sz="4600" b="0" i="0" u="none" strike="noStrike" cap="none" normalizeH="0" baseline="0" dirty="0" smtClean="0">
              <a:ln>
                <a:noFill/>
              </a:ln>
              <a:solidFill>
                <a:schemeClr val="tx1"/>
              </a:solidFill>
              <a:effectLst/>
              <a:latin typeface="Arial" charset="0"/>
            </a:endParaRPr>
          </a:p>
        </p:txBody>
      </p:sp>
      <p:sp>
        <p:nvSpPr>
          <p:cNvPr id="7" name="6 Rectángulo"/>
          <p:cNvSpPr/>
          <p:nvPr/>
        </p:nvSpPr>
        <p:spPr bwMode="auto">
          <a:xfrm>
            <a:off x="4786315" y="1500180"/>
            <a:ext cx="1571636" cy="285752"/>
          </a:xfrm>
          <a:prstGeom prst="rect">
            <a:avLst/>
          </a:prstGeom>
          <a:solidFill>
            <a:schemeClr val="tx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2355850" rtl="0" eaLnBrk="1" fontAlgn="base" latinLnBrk="0" hangingPunct="1">
              <a:lnSpc>
                <a:spcPct val="100000"/>
              </a:lnSpc>
              <a:spcBef>
                <a:spcPct val="0"/>
              </a:spcBef>
              <a:spcAft>
                <a:spcPct val="0"/>
              </a:spcAft>
              <a:buClrTx/>
              <a:buSzTx/>
              <a:buFontTx/>
              <a:buNone/>
              <a:tabLst/>
            </a:pPr>
            <a:r>
              <a:rPr kumimoji="0" lang="es-ES" sz="1300" b="1" i="0" u="none" strike="noStrike" cap="none" normalizeH="0" baseline="0" dirty="0" smtClean="0">
                <a:ln>
                  <a:noFill/>
                </a:ln>
                <a:solidFill>
                  <a:schemeClr val="bg1"/>
                </a:solidFill>
                <a:effectLst/>
                <a:latin typeface="Tahoma" pitchFamily="34" charset="0"/>
                <a:ea typeface="Tahoma" pitchFamily="34" charset="0"/>
                <a:cs typeface="Tahoma" pitchFamily="34" charset="0"/>
              </a:rPr>
              <a:t>M</a:t>
            </a:r>
            <a:r>
              <a:rPr lang="es-ES" sz="1300" b="1" baseline="0" dirty="0" smtClean="0">
                <a:solidFill>
                  <a:schemeClr val="bg1"/>
                </a:solidFill>
                <a:latin typeface="Tahoma" pitchFamily="34" charset="0"/>
                <a:ea typeface="Tahoma" pitchFamily="34" charset="0"/>
                <a:cs typeface="Tahoma" pitchFamily="34" charset="0"/>
              </a:rPr>
              <a:t>E</a:t>
            </a:r>
            <a:r>
              <a:rPr kumimoji="0" lang="es-ES" sz="1300" b="1" i="0" u="none" strike="noStrike" cap="none" normalizeH="0" dirty="0" smtClean="0">
                <a:ln>
                  <a:noFill/>
                </a:ln>
                <a:solidFill>
                  <a:schemeClr val="bg1"/>
                </a:solidFill>
                <a:effectLst/>
                <a:latin typeface="Tahoma" pitchFamily="34" charset="0"/>
                <a:ea typeface="Tahoma" pitchFamily="34" charset="0"/>
                <a:cs typeface="Tahoma" pitchFamily="34" charset="0"/>
              </a:rPr>
              <a:t>TODOLOGÍA</a:t>
            </a:r>
            <a:endParaRPr kumimoji="0" lang="es-ES" sz="1300" b="1" i="0" u="none" strike="noStrike" cap="none" normalizeH="0" baseline="0" dirty="0" smtClean="0">
              <a:ln>
                <a:noFill/>
              </a:ln>
              <a:solidFill>
                <a:schemeClr val="bg1"/>
              </a:solidFill>
              <a:effectLst/>
              <a:latin typeface="Tahoma" pitchFamily="34" charset="0"/>
              <a:ea typeface="Tahoma" pitchFamily="34" charset="0"/>
              <a:cs typeface="Tahoma" pitchFamily="34" charset="0"/>
            </a:endParaRPr>
          </a:p>
        </p:txBody>
      </p:sp>
      <p:sp>
        <p:nvSpPr>
          <p:cNvPr id="10" name="9 Rectángulo redondeado"/>
          <p:cNvSpPr/>
          <p:nvPr/>
        </p:nvSpPr>
        <p:spPr bwMode="auto">
          <a:xfrm>
            <a:off x="4714876" y="2000246"/>
            <a:ext cx="4214842" cy="1928826"/>
          </a:xfrm>
          <a:prstGeom prst="roundRect">
            <a:avLst/>
          </a:prstGeom>
          <a:noFill/>
          <a:ln w="9525" cap="flat" cmpd="sng" algn="ctr">
            <a:solidFill>
              <a:schemeClr val="tx2">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just">
              <a:buFont typeface="Wingdings" pitchFamily="2" charset="2"/>
              <a:buChar char="ü"/>
            </a:pPr>
            <a:r>
              <a:rPr lang="es-ES" sz="1000" dirty="0" smtClean="0"/>
              <a:t> </a:t>
            </a:r>
            <a:r>
              <a:rPr lang="es-ES" sz="1000" dirty="0" smtClean="0">
                <a:latin typeface="Tahoma" pitchFamily="34" charset="0"/>
                <a:ea typeface="Tahoma" pitchFamily="34" charset="0"/>
                <a:cs typeface="Tahoma" pitchFamily="34" charset="0"/>
              </a:rPr>
              <a:t>Estudio descriptivo de una base de datos creada a partir de una selección de nuevos diagnósticos de Cáncer de Pulmón, de las muestras recibidas en el laboratorio de Anatomía Patológica del H. San Pedro de Alcántara, durante los meses de Marzo-Agosto tanto de 2019 como de 2020. </a:t>
            </a:r>
          </a:p>
          <a:p>
            <a:pPr algn="just"/>
            <a:endParaRPr lang="es-ES" sz="1000" dirty="0" smtClean="0">
              <a:latin typeface="Tahoma" pitchFamily="34" charset="0"/>
              <a:ea typeface="Tahoma" pitchFamily="34" charset="0"/>
              <a:cs typeface="Tahoma" pitchFamily="34" charset="0"/>
            </a:endParaRPr>
          </a:p>
          <a:p>
            <a:pPr algn="just">
              <a:buFont typeface="Wingdings" pitchFamily="2" charset="2"/>
              <a:buChar char="ü"/>
            </a:pPr>
            <a:r>
              <a:rPr lang="es-ES" sz="1000" dirty="0" smtClean="0">
                <a:latin typeface="Tahoma" pitchFamily="34" charset="0"/>
                <a:ea typeface="Tahoma" pitchFamily="34" charset="0"/>
                <a:cs typeface="Tahoma" pitchFamily="34" charset="0"/>
              </a:rPr>
              <a:t> Recogida de variables epidemiológicas, motivo de consulta y seguimiento de dichos pacientes. </a:t>
            </a:r>
          </a:p>
          <a:p>
            <a:pPr algn="just"/>
            <a:endParaRPr lang="es-ES" sz="1000" dirty="0" smtClean="0">
              <a:latin typeface="Tahoma" pitchFamily="34" charset="0"/>
              <a:ea typeface="Tahoma" pitchFamily="34" charset="0"/>
              <a:cs typeface="Tahoma" pitchFamily="34" charset="0"/>
            </a:endParaRPr>
          </a:p>
          <a:p>
            <a:pPr algn="just">
              <a:buFont typeface="Wingdings" pitchFamily="2" charset="2"/>
              <a:buChar char="ü"/>
            </a:pPr>
            <a:r>
              <a:rPr lang="es-ES" sz="1000" dirty="0" smtClean="0">
                <a:latin typeface="Tahoma" pitchFamily="34" charset="0"/>
                <a:ea typeface="Tahoma" pitchFamily="34" charset="0"/>
                <a:cs typeface="Tahoma" pitchFamily="34" charset="0"/>
              </a:rPr>
              <a:t> Análisis estadístico mediante el programa PASW Statistics 18.</a:t>
            </a:r>
          </a:p>
          <a:p>
            <a:pPr marL="0" marR="0" indent="0" algn="l" defTabSz="2355850" rtl="0" eaLnBrk="1" fontAlgn="base" latinLnBrk="0" hangingPunct="1">
              <a:lnSpc>
                <a:spcPct val="100000"/>
              </a:lnSpc>
              <a:spcBef>
                <a:spcPct val="0"/>
              </a:spcBef>
              <a:spcAft>
                <a:spcPct val="0"/>
              </a:spcAft>
              <a:buClrTx/>
              <a:buSzTx/>
              <a:buFontTx/>
              <a:buNone/>
              <a:tabLst/>
            </a:pPr>
            <a:endParaRPr kumimoji="0" lang="es-ES" sz="4600" b="0" i="0" u="none" strike="noStrike" cap="none" normalizeH="0" baseline="0" dirty="0" smtClean="0">
              <a:ln>
                <a:noFill/>
              </a:ln>
              <a:solidFill>
                <a:schemeClr val="tx1"/>
              </a:solidFill>
              <a:effectLst/>
              <a:latin typeface="Arial" charset="0"/>
            </a:endParaRPr>
          </a:p>
        </p:txBody>
      </p:sp>
      <p:sp>
        <p:nvSpPr>
          <p:cNvPr id="11" name="10 Rectángulo redondeado"/>
          <p:cNvSpPr/>
          <p:nvPr/>
        </p:nvSpPr>
        <p:spPr bwMode="auto">
          <a:xfrm>
            <a:off x="1643042" y="4429138"/>
            <a:ext cx="5786478" cy="543108"/>
          </a:xfrm>
          <a:prstGeom prst="roundRect">
            <a:avLst/>
          </a:prstGeom>
          <a:solidFill>
            <a:srgbClr val="FDFD5F"/>
          </a:solidFill>
          <a:ln w="9525" cap="flat" cmpd="sng" algn="ctr">
            <a:solidFill>
              <a:srgbClr val="FF6600"/>
            </a:solidFill>
            <a:prstDash val="solid"/>
            <a:round/>
            <a:headEnd type="none" w="med" len="med"/>
            <a:tailEnd type="none" w="med" len="med"/>
          </a:ln>
          <a:effectLst>
            <a:glow rad="228600">
              <a:schemeClr val="accent6">
                <a:satMod val="175000"/>
                <a:alpha val="40000"/>
              </a:schemeClr>
            </a:glow>
          </a:effectLst>
        </p:spPr>
        <p:txBody>
          <a:bodyPr vert="horz" wrap="square" lIns="91440" tIns="45720" rIns="91440" bIns="45720" numCol="1" rtlCol="0" anchor="t" anchorCtr="0" compatLnSpc="1">
            <a:prstTxWarp prst="textNoShape">
              <a:avLst/>
            </a:prstTxWarp>
          </a:bodyPr>
          <a:lstStyle/>
          <a:p>
            <a:pPr marL="0" lvl="1" indent="0" algn="ctr" defTabSz="2355850" eaLnBrk="1" hangingPunct="1"/>
            <a:r>
              <a:rPr lang="es-ES" sz="1200" dirty="0" smtClean="0">
                <a:latin typeface="Tahoma" pitchFamily="34" charset="0"/>
                <a:ea typeface="Tahoma" pitchFamily="34" charset="0"/>
                <a:cs typeface="Tahoma" pitchFamily="34" charset="0"/>
              </a:rPr>
              <a:t>E</a:t>
            </a:r>
            <a:r>
              <a:rPr lang="es-ES" sz="1200" dirty="0" smtClean="0">
                <a:latin typeface="Tahoma" pitchFamily="34" charset="0"/>
                <a:ea typeface="Tahoma" pitchFamily="34" charset="0"/>
                <a:cs typeface="Tahoma" pitchFamily="34" charset="0"/>
              </a:rPr>
              <a:t>l </a:t>
            </a:r>
            <a:r>
              <a:rPr lang="es-ES" sz="1200" dirty="0" smtClean="0">
                <a:latin typeface="Tahoma" pitchFamily="34" charset="0"/>
                <a:ea typeface="Tahoma" pitchFamily="34" charset="0"/>
                <a:cs typeface="Tahoma" pitchFamily="34" charset="0"/>
              </a:rPr>
              <a:t>objetivo de nuestro estudio es valorar el posible infradiagnóstico del CP como consecuencia de la 1ª ola de la pandemia. </a:t>
            </a:r>
          </a:p>
          <a:p>
            <a:pPr marL="0" marR="0" indent="0" algn="l" defTabSz="2355850" rtl="0" eaLnBrk="1" fontAlgn="base" latinLnBrk="0" hangingPunct="1">
              <a:lnSpc>
                <a:spcPct val="100000"/>
              </a:lnSpc>
              <a:spcBef>
                <a:spcPct val="0"/>
              </a:spcBef>
              <a:spcAft>
                <a:spcPct val="0"/>
              </a:spcAft>
              <a:buClrTx/>
              <a:buSzTx/>
              <a:buFontTx/>
              <a:buNone/>
              <a:tabLst/>
            </a:pPr>
            <a:endParaRPr kumimoji="0" lang="es-ES" sz="1000" b="0" i="0" u="none" strike="noStrike" cap="none" normalizeH="0" baseline="0" dirty="0" smtClean="0">
              <a:ln>
                <a:noFill/>
              </a:ln>
              <a:solidFill>
                <a:schemeClr val="tx1"/>
              </a:solidFill>
              <a:effectLst/>
              <a:latin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bwMode="auto">
          <a:xfrm>
            <a:off x="357158" y="1285866"/>
            <a:ext cx="301407" cy="2143140"/>
          </a:xfrm>
          <a:prstGeom prst="rect">
            <a:avLst/>
          </a:prstGeom>
          <a:solidFill>
            <a:srgbClr val="F19E2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2355850" rtl="0" eaLnBrk="1" fontAlgn="base" latinLnBrk="0" hangingPunct="1">
              <a:lnSpc>
                <a:spcPct val="100000"/>
              </a:lnSpc>
              <a:spcBef>
                <a:spcPct val="0"/>
              </a:spcBef>
              <a:spcAft>
                <a:spcPct val="0"/>
              </a:spcAft>
              <a:buClrTx/>
              <a:buSzTx/>
              <a:buFontTx/>
              <a:buNone/>
              <a:tabLst/>
            </a:pPr>
            <a:r>
              <a:rPr kumimoji="0" lang="es-ES" sz="1300" b="1" i="0" u="none" strike="noStrike" cap="none" normalizeH="0" baseline="0" dirty="0" smtClean="0">
                <a:ln>
                  <a:noFill/>
                </a:ln>
                <a:solidFill>
                  <a:schemeClr val="tx1"/>
                </a:solidFill>
                <a:effectLst/>
                <a:latin typeface="Tahoma" pitchFamily="34" charset="0"/>
                <a:ea typeface="Tahoma" pitchFamily="34" charset="0"/>
                <a:cs typeface="Tahoma" pitchFamily="34" charset="0"/>
              </a:rPr>
              <a:t>RESULTADOS</a:t>
            </a:r>
          </a:p>
        </p:txBody>
      </p:sp>
      <p:graphicFrame>
        <p:nvGraphicFramePr>
          <p:cNvPr id="4" name="3 Tabla"/>
          <p:cNvGraphicFramePr>
            <a:graphicFrameLocks noGrp="1"/>
          </p:cNvGraphicFramePr>
          <p:nvPr/>
        </p:nvGraphicFramePr>
        <p:xfrm>
          <a:off x="928662" y="71419"/>
          <a:ext cx="3214710" cy="4949122"/>
        </p:xfrm>
        <a:graphic>
          <a:graphicData uri="http://schemas.openxmlformats.org/drawingml/2006/table">
            <a:tbl>
              <a:tblPr firstRow="1" bandRow="1">
                <a:tableStyleId>{17292A2E-F333-43FB-9621-5CBBE7FDCDCB}</a:tableStyleId>
              </a:tblPr>
              <a:tblGrid>
                <a:gridCol w="1609319"/>
                <a:gridCol w="1605391"/>
              </a:tblGrid>
              <a:tr h="371037">
                <a:tc>
                  <a:txBody>
                    <a:bodyPr/>
                    <a:lstStyle/>
                    <a:p>
                      <a:pPr algn="ctr"/>
                      <a:endParaRPr lang="es-ES" sz="1000" dirty="0" smtClean="0">
                        <a:ln>
                          <a:solidFill>
                            <a:schemeClr val="tx1"/>
                          </a:solidFill>
                        </a:ln>
                        <a:solidFill>
                          <a:schemeClr val="tx1"/>
                        </a:solidFill>
                        <a:latin typeface="Tahoma" pitchFamily="34" charset="0"/>
                        <a:ea typeface="Tahoma" pitchFamily="34" charset="0"/>
                        <a:cs typeface="Tahoma" pitchFamily="34" charset="0"/>
                      </a:endParaRPr>
                    </a:p>
                    <a:p>
                      <a:pPr algn="ctr"/>
                      <a:r>
                        <a:rPr lang="es-ES" sz="1000" b="0" dirty="0" smtClean="0">
                          <a:ln>
                            <a:solidFill>
                              <a:schemeClr val="tx1"/>
                            </a:solidFill>
                          </a:ln>
                          <a:solidFill>
                            <a:schemeClr val="tx1"/>
                          </a:solidFill>
                          <a:latin typeface="Tahoma" pitchFamily="34" charset="0"/>
                          <a:ea typeface="Tahoma" pitchFamily="34" charset="0"/>
                          <a:cs typeface="Tahoma" pitchFamily="34" charset="0"/>
                        </a:rPr>
                        <a:t>2019</a:t>
                      </a:r>
                      <a:endParaRPr lang="es-ES" sz="1000" b="0" dirty="0">
                        <a:ln>
                          <a:solidFill>
                            <a:schemeClr val="tx1"/>
                          </a:solidFill>
                        </a:ln>
                        <a:solidFill>
                          <a:schemeClr val="tx1"/>
                        </a:solidFill>
                        <a:latin typeface="Tahoma" pitchFamily="34" charset="0"/>
                        <a:ea typeface="Tahoma" pitchFamily="34" charset="0"/>
                        <a:cs typeface="Tahoma" pitchFamily="34" charset="0"/>
                      </a:endParaRPr>
                    </a:p>
                  </a:txBody>
                  <a:tcPr>
                    <a:lnL w="12700" cap="flat" cmpd="sng" algn="ctr">
                      <a:solidFill>
                        <a:srgbClr val="F19E2F"/>
                      </a:solidFill>
                      <a:prstDash val="solid"/>
                      <a:round/>
                      <a:headEnd type="none" w="med" len="med"/>
                      <a:tailEnd type="none" w="med" len="med"/>
                    </a:lnL>
                    <a:lnR w="12700" cap="flat" cmpd="sng" algn="ctr">
                      <a:solidFill>
                        <a:srgbClr val="F19E2F"/>
                      </a:solidFill>
                      <a:prstDash val="solid"/>
                      <a:round/>
                      <a:headEnd type="none" w="med" len="med"/>
                      <a:tailEnd type="none" w="med" len="med"/>
                    </a:lnR>
                    <a:lnT w="12700" cap="flat" cmpd="sng" algn="ctr">
                      <a:solidFill>
                        <a:srgbClr val="F19E2F"/>
                      </a:solidFill>
                      <a:prstDash val="solid"/>
                      <a:round/>
                      <a:headEnd type="none" w="med" len="med"/>
                      <a:tailEnd type="none" w="med" len="med"/>
                    </a:lnT>
                    <a:lnB w="12700" cap="flat" cmpd="sng" algn="ctr">
                      <a:solidFill>
                        <a:srgbClr val="F19E2F"/>
                      </a:solidFill>
                      <a:prstDash val="solid"/>
                      <a:round/>
                      <a:headEnd type="none" w="med" len="med"/>
                      <a:tailEnd type="none" w="med" len="med"/>
                    </a:lnB>
                    <a:lnTlToBr w="12700" cmpd="sng">
                      <a:noFill/>
                      <a:prstDash val="solid"/>
                    </a:lnTlToBr>
                    <a:lnBlToTr w="12700" cmpd="sng">
                      <a:noFill/>
                      <a:prstDash val="solid"/>
                    </a:lnBlToTr>
                    <a:solidFill>
                      <a:srgbClr val="F19E2F"/>
                    </a:solidFill>
                  </a:tcPr>
                </a:tc>
                <a:tc>
                  <a:txBody>
                    <a:bodyPr/>
                    <a:lstStyle/>
                    <a:p>
                      <a:pPr algn="ctr"/>
                      <a:endParaRPr lang="es-ES" sz="1000" dirty="0" smtClean="0">
                        <a:ln>
                          <a:solidFill>
                            <a:schemeClr val="tx1"/>
                          </a:solidFill>
                        </a:ln>
                        <a:solidFill>
                          <a:schemeClr val="tx1"/>
                        </a:solidFill>
                        <a:latin typeface="Tahoma" pitchFamily="34" charset="0"/>
                        <a:ea typeface="Tahoma" pitchFamily="34" charset="0"/>
                        <a:cs typeface="Tahoma" pitchFamily="34" charset="0"/>
                      </a:endParaRPr>
                    </a:p>
                    <a:p>
                      <a:pPr algn="ctr"/>
                      <a:r>
                        <a:rPr lang="es-ES" sz="1000" b="0" dirty="0" smtClean="0">
                          <a:ln>
                            <a:solidFill>
                              <a:schemeClr val="tx1"/>
                            </a:solidFill>
                          </a:ln>
                          <a:solidFill>
                            <a:schemeClr val="tx1"/>
                          </a:solidFill>
                          <a:latin typeface="Tahoma" pitchFamily="34" charset="0"/>
                          <a:ea typeface="Tahoma" pitchFamily="34" charset="0"/>
                          <a:cs typeface="Tahoma" pitchFamily="34" charset="0"/>
                        </a:rPr>
                        <a:t>2020</a:t>
                      </a:r>
                      <a:endParaRPr lang="es-ES" sz="1000" b="0" dirty="0">
                        <a:ln>
                          <a:solidFill>
                            <a:schemeClr val="tx1"/>
                          </a:solidFill>
                        </a:ln>
                        <a:solidFill>
                          <a:schemeClr val="tx1"/>
                        </a:solidFill>
                        <a:latin typeface="Tahoma" pitchFamily="34" charset="0"/>
                        <a:ea typeface="Tahoma" pitchFamily="34" charset="0"/>
                        <a:cs typeface="Tahoma" pitchFamily="34" charset="0"/>
                      </a:endParaRPr>
                    </a:p>
                  </a:txBody>
                  <a:tcPr>
                    <a:lnL w="12700" cap="flat" cmpd="sng" algn="ctr">
                      <a:solidFill>
                        <a:srgbClr val="F19E2F"/>
                      </a:solidFill>
                      <a:prstDash val="solid"/>
                      <a:round/>
                      <a:headEnd type="none" w="med" len="med"/>
                      <a:tailEnd type="none" w="med" len="med"/>
                    </a:lnL>
                    <a:lnR w="12700" cap="flat" cmpd="sng" algn="ctr">
                      <a:solidFill>
                        <a:srgbClr val="F19E2F"/>
                      </a:solidFill>
                      <a:prstDash val="solid"/>
                      <a:round/>
                      <a:headEnd type="none" w="med" len="med"/>
                      <a:tailEnd type="none" w="med" len="med"/>
                    </a:lnR>
                    <a:lnT w="12700" cap="flat" cmpd="sng" algn="ctr">
                      <a:solidFill>
                        <a:srgbClr val="F19E2F"/>
                      </a:solidFill>
                      <a:prstDash val="solid"/>
                      <a:round/>
                      <a:headEnd type="none" w="med" len="med"/>
                      <a:tailEnd type="none" w="med" len="med"/>
                    </a:lnT>
                    <a:lnB w="12700" cap="flat" cmpd="sng" algn="ctr">
                      <a:solidFill>
                        <a:srgbClr val="F19E2F"/>
                      </a:solidFill>
                      <a:prstDash val="solid"/>
                      <a:round/>
                      <a:headEnd type="none" w="med" len="med"/>
                      <a:tailEnd type="none" w="med" len="med"/>
                    </a:lnB>
                    <a:lnTlToBr w="12700" cmpd="sng">
                      <a:noFill/>
                      <a:prstDash val="solid"/>
                    </a:lnTlToBr>
                    <a:lnBlToTr w="12700" cmpd="sng">
                      <a:noFill/>
                      <a:prstDash val="solid"/>
                    </a:lnBlToTr>
                    <a:solidFill>
                      <a:srgbClr val="F19E2F"/>
                    </a:solidFill>
                  </a:tcPr>
                </a:tc>
              </a:tr>
              <a:tr h="414781">
                <a:tc>
                  <a:txBody>
                    <a:bodyPr/>
                    <a:lstStyle/>
                    <a:p>
                      <a:pPr algn="ctr"/>
                      <a:endParaRPr lang="es-ES" sz="1000" b="0" dirty="0" smtClean="0">
                        <a:ln>
                          <a:solidFill>
                            <a:schemeClr val="tx1"/>
                          </a:solidFill>
                        </a:ln>
                        <a:solidFill>
                          <a:schemeClr val="tx1"/>
                        </a:solidFill>
                        <a:latin typeface="Tahoma" pitchFamily="34" charset="0"/>
                        <a:ea typeface="Tahoma" pitchFamily="34" charset="0"/>
                        <a:cs typeface="Tahoma" pitchFamily="34" charset="0"/>
                      </a:endParaRPr>
                    </a:p>
                    <a:p>
                      <a:pPr algn="ctr"/>
                      <a:r>
                        <a:rPr lang="es-ES" sz="1000" b="0" dirty="0" smtClean="0">
                          <a:ln>
                            <a:solidFill>
                              <a:schemeClr val="tx1"/>
                            </a:solidFill>
                          </a:ln>
                          <a:solidFill>
                            <a:schemeClr val="tx1"/>
                          </a:solidFill>
                          <a:latin typeface="Tahoma" pitchFamily="34" charset="0"/>
                          <a:ea typeface="Tahoma" pitchFamily="34" charset="0"/>
                          <a:cs typeface="Tahoma" pitchFamily="34" charset="0"/>
                        </a:rPr>
                        <a:t>92</a:t>
                      </a:r>
                      <a:r>
                        <a:rPr lang="es-ES" sz="1000" b="0" baseline="0" dirty="0" smtClean="0">
                          <a:ln>
                            <a:solidFill>
                              <a:schemeClr val="tx1"/>
                            </a:solidFill>
                          </a:ln>
                          <a:solidFill>
                            <a:schemeClr val="tx1"/>
                          </a:solidFill>
                          <a:latin typeface="Tahoma" pitchFamily="34" charset="0"/>
                          <a:ea typeface="Tahoma" pitchFamily="34" charset="0"/>
                          <a:cs typeface="Tahoma" pitchFamily="34" charset="0"/>
                        </a:rPr>
                        <a:t>  nuevos diagnósticos</a:t>
                      </a:r>
                      <a:endParaRPr lang="es-ES" sz="1000" b="0" dirty="0">
                        <a:ln>
                          <a:solidFill>
                            <a:schemeClr val="tx1"/>
                          </a:solidFill>
                        </a:ln>
                        <a:solidFill>
                          <a:schemeClr val="tx1"/>
                        </a:solidFill>
                        <a:latin typeface="Tahoma" pitchFamily="34" charset="0"/>
                        <a:ea typeface="Tahoma" pitchFamily="34" charset="0"/>
                        <a:cs typeface="Tahoma" pitchFamily="34" charset="0"/>
                      </a:endParaRPr>
                    </a:p>
                  </a:txBody>
                  <a:tcPr>
                    <a:lnL w="12700" cap="flat" cmpd="sng" algn="ctr">
                      <a:solidFill>
                        <a:srgbClr val="F19E2F"/>
                      </a:solidFill>
                      <a:prstDash val="solid"/>
                      <a:round/>
                      <a:headEnd type="none" w="med" len="med"/>
                      <a:tailEnd type="none" w="med" len="med"/>
                    </a:lnL>
                    <a:lnR w="12700" cap="flat" cmpd="sng" algn="ctr">
                      <a:solidFill>
                        <a:srgbClr val="F19E2F"/>
                      </a:solidFill>
                      <a:prstDash val="solid"/>
                      <a:round/>
                      <a:headEnd type="none" w="med" len="med"/>
                      <a:tailEnd type="none" w="med" len="med"/>
                    </a:lnR>
                    <a:lnT w="12700" cap="flat" cmpd="sng" algn="ctr">
                      <a:solidFill>
                        <a:srgbClr val="F19E2F"/>
                      </a:solidFill>
                      <a:prstDash val="solid"/>
                      <a:round/>
                      <a:headEnd type="none" w="med" len="med"/>
                      <a:tailEnd type="none" w="med" len="med"/>
                    </a:lnT>
                    <a:lnB w="12700" cap="flat" cmpd="sng" algn="ctr">
                      <a:solidFill>
                        <a:srgbClr val="F19E2F"/>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s-ES" sz="1000" b="0" dirty="0" smtClean="0">
                        <a:ln>
                          <a:solidFill>
                            <a:schemeClr val="tx1"/>
                          </a:solidFill>
                        </a:ln>
                        <a:solidFill>
                          <a:schemeClr val="tx1"/>
                        </a:solidFill>
                        <a:latin typeface="Tahoma" pitchFamily="34" charset="0"/>
                        <a:ea typeface="Tahoma" pitchFamily="34" charset="0"/>
                        <a:cs typeface="Tahoma" pitchFamily="34" charset="0"/>
                      </a:endParaRPr>
                    </a:p>
                    <a:p>
                      <a:pPr algn="ctr"/>
                      <a:r>
                        <a:rPr lang="es-ES" sz="1000" b="0" dirty="0" smtClean="0">
                          <a:ln>
                            <a:solidFill>
                              <a:schemeClr val="tx1"/>
                            </a:solidFill>
                          </a:ln>
                          <a:solidFill>
                            <a:schemeClr val="tx1"/>
                          </a:solidFill>
                          <a:latin typeface="Tahoma" pitchFamily="34" charset="0"/>
                          <a:ea typeface="Tahoma" pitchFamily="34" charset="0"/>
                          <a:cs typeface="Tahoma" pitchFamily="34" charset="0"/>
                        </a:rPr>
                        <a:t>66 nuevos diagnósticos</a:t>
                      </a:r>
                      <a:endParaRPr lang="es-ES" sz="1000" b="0" dirty="0">
                        <a:ln>
                          <a:solidFill>
                            <a:schemeClr val="tx1"/>
                          </a:solidFill>
                        </a:ln>
                        <a:solidFill>
                          <a:schemeClr val="tx1"/>
                        </a:solidFill>
                        <a:latin typeface="Tahoma" pitchFamily="34" charset="0"/>
                        <a:ea typeface="Tahoma" pitchFamily="34" charset="0"/>
                        <a:cs typeface="Tahoma" pitchFamily="34" charset="0"/>
                      </a:endParaRPr>
                    </a:p>
                  </a:txBody>
                  <a:tcPr>
                    <a:lnL w="12700" cap="flat" cmpd="sng" algn="ctr">
                      <a:solidFill>
                        <a:srgbClr val="F19E2F"/>
                      </a:solidFill>
                      <a:prstDash val="solid"/>
                      <a:round/>
                      <a:headEnd type="none" w="med" len="med"/>
                      <a:tailEnd type="none" w="med" len="med"/>
                    </a:lnL>
                    <a:lnR w="12700" cap="flat" cmpd="sng" algn="ctr">
                      <a:solidFill>
                        <a:srgbClr val="F19E2F"/>
                      </a:solidFill>
                      <a:prstDash val="solid"/>
                      <a:round/>
                      <a:headEnd type="none" w="med" len="med"/>
                      <a:tailEnd type="none" w="med" len="med"/>
                    </a:lnR>
                    <a:lnT w="12700" cap="flat" cmpd="sng" algn="ctr">
                      <a:solidFill>
                        <a:srgbClr val="F19E2F"/>
                      </a:solidFill>
                      <a:prstDash val="solid"/>
                      <a:round/>
                      <a:headEnd type="none" w="med" len="med"/>
                      <a:tailEnd type="none" w="med" len="med"/>
                    </a:lnT>
                    <a:lnB w="12700" cap="flat" cmpd="sng" algn="ctr">
                      <a:solidFill>
                        <a:srgbClr val="F19E2F"/>
                      </a:solidFill>
                      <a:prstDash val="solid"/>
                      <a:round/>
                      <a:headEnd type="none" w="med" len="med"/>
                      <a:tailEnd type="none" w="med" len="med"/>
                    </a:lnB>
                    <a:lnTlToBr w="12700" cmpd="sng">
                      <a:noFill/>
                      <a:prstDash val="solid"/>
                    </a:lnTlToBr>
                    <a:lnBlToTr w="12700" cmpd="sng">
                      <a:noFill/>
                      <a:prstDash val="solid"/>
                    </a:lnBlToTr>
                  </a:tcPr>
                </a:tc>
              </a:tr>
              <a:tr h="557639">
                <a:tc gridSpan="2">
                  <a:txBody>
                    <a:bodyPr/>
                    <a:lstStyle/>
                    <a:p>
                      <a:pPr algn="ctr"/>
                      <a:endParaRPr lang="es-ES" sz="1000" b="0" dirty="0" smtClean="0">
                        <a:ln>
                          <a:solidFill>
                            <a:schemeClr val="tx1"/>
                          </a:solidFill>
                        </a:ln>
                        <a:solidFill>
                          <a:schemeClr val="tx1"/>
                        </a:solidFill>
                        <a:latin typeface="Tahoma" pitchFamily="34" charset="0"/>
                        <a:ea typeface="Tahoma" pitchFamily="34" charset="0"/>
                        <a:cs typeface="Tahoma" pitchFamily="34" charset="0"/>
                      </a:endParaRPr>
                    </a:p>
                    <a:p>
                      <a:pPr algn="ctr"/>
                      <a:r>
                        <a:rPr lang="es-ES" sz="1000" b="0" dirty="0" smtClean="0">
                          <a:ln>
                            <a:solidFill>
                              <a:schemeClr val="tx1"/>
                            </a:solidFill>
                          </a:ln>
                          <a:solidFill>
                            <a:schemeClr val="tx1"/>
                          </a:solidFill>
                          <a:latin typeface="Tahoma" pitchFamily="34" charset="0"/>
                          <a:ea typeface="Tahoma" pitchFamily="34" charset="0"/>
                          <a:cs typeface="Tahoma" pitchFamily="34" charset="0"/>
                        </a:rPr>
                        <a:t>81% varones</a:t>
                      </a:r>
                      <a:endParaRPr lang="es-ES" sz="1000" b="0" baseline="0" dirty="0" smtClean="0">
                        <a:ln>
                          <a:solidFill>
                            <a:schemeClr val="tx1"/>
                          </a:solidFill>
                        </a:ln>
                        <a:solidFill>
                          <a:schemeClr val="tx1"/>
                        </a:solidFill>
                        <a:latin typeface="Tahoma" pitchFamily="34" charset="0"/>
                        <a:ea typeface="Tahoma" pitchFamily="34" charset="0"/>
                        <a:cs typeface="Tahoma" pitchFamily="34" charset="0"/>
                      </a:endParaRPr>
                    </a:p>
                    <a:p>
                      <a:pPr algn="ctr"/>
                      <a:r>
                        <a:rPr lang="es-ES" sz="1000" b="0" baseline="0" dirty="0" smtClean="0">
                          <a:ln>
                            <a:solidFill>
                              <a:schemeClr val="tx1"/>
                            </a:solidFill>
                          </a:ln>
                          <a:solidFill>
                            <a:schemeClr val="tx1"/>
                          </a:solidFill>
                          <a:latin typeface="Tahoma" pitchFamily="34" charset="0"/>
                          <a:ea typeface="Tahoma" pitchFamily="34" charset="0"/>
                          <a:cs typeface="Tahoma" pitchFamily="34" charset="0"/>
                        </a:rPr>
                        <a:t>Edad al diagnóstico: 67 años</a:t>
                      </a:r>
                      <a:endParaRPr lang="es-ES" sz="1000" b="0" dirty="0">
                        <a:ln>
                          <a:solidFill>
                            <a:schemeClr val="tx1"/>
                          </a:solidFill>
                        </a:ln>
                        <a:solidFill>
                          <a:schemeClr val="tx1"/>
                        </a:solidFill>
                        <a:latin typeface="Tahoma" pitchFamily="34" charset="0"/>
                        <a:ea typeface="Tahoma" pitchFamily="34" charset="0"/>
                        <a:cs typeface="Tahoma" pitchFamily="34" charset="0"/>
                      </a:endParaRPr>
                    </a:p>
                  </a:txBody>
                  <a:tcPr>
                    <a:lnL w="12700" cap="flat" cmpd="sng" algn="ctr">
                      <a:solidFill>
                        <a:srgbClr val="F19E2F"/>
                      </a:solidFill>
                      <a:prstDash val="solid"/>
                      <a:round/>
                      <a:headEnd type="none" w="med" len="med"/>
                      <a:tailEnd type="none" w="med" len="med"/>
                    </a:lnL>
                    <a:lnR w="12700" cap="flat" cmpd="sng" algn="ctr">
                      <a:solidFill>
                        <a:srgbClr val="F19E2F"/>
                      </a:solidFill>
                      <a:prstDash val="solid"/>
                      <a:round/>
                      <a:headEnd type="none" w="med" len="med"/>
                      <a:tailEnd type="none" w="med" len="med"/>
                    </a:lnR>
                    <a:lnT w="12700" cap="flat" cmpd="sng" algn="ctr">
                      <a:solidFill>
                        <a:srgbClr val="F19E2F"/>
                      </a:solidFill>
                      <a:prstDash val="solid"/>
                      <a:round/>
                      <a:headEnd type="none" w="med" len="med"/>
                      <a:tailEnd type="none" w="med" len="med"/>
                    </a:lnT>
                    <a:lnB w="12700" cap="flat" cmpd="sng" algn="ctr">
                      <a:solidFill>
                        <a:srgbClr val="F19E2F"/>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s-ES"/>
                    </a:p>
                  </a:txBody>
                  <a:tcPr/>
                </a:tc>
              </a:tr>
              <a:tr h="1237328">
                <a:tc>
                  <a:txBody>
                    <a:bodyPr/>
                    <a:lstStyle/>
                    <a:p>
                      <a:pPr algn="ctr"/>
                      <a:endParaRPr lang="es-ES" sz="1000" b="0" dirty="0" smtClean="0">
                        <a:ln>
                          <a:solidFill>
                            <a:schemeClr val="tx1"/>
                          </a:solidFill>
                        </a:ln>
                        <a:solidFill>
                          <a:schemeClr val="tx1"/>
                        </a:solidFill>
                        <a:latin typeface="Tahoma" pitchFamily="34" charset="0"/>
                        <a:ea typeface="Tahoma" pitchFamily="34" charset="0"/>
                        <a:cs typeface="Tahoma" pitchFamily="34" charset="0"/>
                      </a:endParaRPr>
                    </a:p>
                    <a:p>
                      <a:pPr algn="ctr"/>
                      <a:r>
                        <a:rPr lang="es-ES" sz="1000" b="0" dirty="0" smtClean="0">
                          <a:ln>
                            <a:solidFill>
                              <a:schemeClr val="tx1"/>
                            </a:solidFill>
                          </a:ln>
                          <a:solidFill>
                            <a:schemeClr val="tx1"/>
                          </a:solidFill>
                          <a:latin typeface="Tahoma" pitchFamily="34" charset="0"/>
                          <a:ea typeface="Tahoma" pitchFamily="34" charset="0"/>
                          <a:cs typeface="Tahoma" pitchFamily="34" charset="0"/>
                        </a:rPr>
                        <a:t>Motivo de consulta:</a:t>
                      </a:r>
                    </a:p>
                    <a:p>
                      <a:pPr algn="ctr">
                        <a:buFontTx/>
                        <a:buChar char="-"/>
                      </a:pPr>
                      <a:r>
                        <a:rPr lang="es-ES" sz="1000" b="0" dirty="0" smtClean="0">
                          <a:ln>
                            <a:solidFill>
                              <a:schemeClr val="tx1"/>
                            </a:solidFill>
                          </a:ln>
                          <a:solidFill>
                            <a:schemeClr val="tx1"/>
                          </a:solidFill>
                          <a:latin typeface="Tahoma" pitchFamily="34" charset="0"/>
                          <a:ea typeface="Tahoma" pitchFamily="34" charset="0"/>
                          <a:cs typeface="Tahoma" pitchFamily="34" charset="0"/>
                        </a:rPr>
                        <a:t> Hallazgo radiológico (30%)</a:t>
                      </a:r>
                    </a:p>
                    <a:p>
                      <a:pPr algn="ctr">
                        <a:buFontTx/>
                        <a:buChar char="-"/>
                      </a:pPr>
                      <a:r>
                        <a:rPr lang="es-ES" sz="1000" b="0" dirty="0" smtClean="0">
                          <a:ln>
                            <a:solidFill>
                              <a:schemeClr val="tx1"/>
                            </a:solidFill>
                          </a:ln>
                          <a:solidFill>
                            <a:schemeClr val="tx1"/>
                          </a:solidFill>
                          <a:latin typeface="Tahoma" pitchFamily="34" charset="0"/>
                          <a:ea typeface="Tahoma" pitchFamily="34" charset="0"/>
                          <a:cs typeface="Tahoma" pitchFamily="34" charset="0"/>
                        </a:rPr>
                        <a:t> Hemoptisis (13%)</a:t>
                      </a:r>
                    </a:p>
                    <a:p>
                      <a:pPr algn="ctr">
                        <a:buFontTx/>
                        <a:buChar char="-"/>
                      </a:pPr>
                      <a:r>
                        <a:rPr lang="es-ES" sz="1000" b="0" dirty="0" smtClean="0">
                          <a:ln>
                            <a:solidFill>
                              <a:schemeClr val="tx1"/>
                            </a:solidFill>
                          </a:ln>
                          <a:solidFill>
                            <a:schemeClr val="tx1"/>
                          </a:solidFill>
                          <a:latin typeface="Tahoma" pitchFamily="34" charset="0"/>
                          <a:ea typeface="Tahoma" pitchFamily="34" charset="0"/>
                          <a:cs typeface="Tahoma" pitchFamily="34" charset="0"/>
                        </a:rPr>
                        <a:t>Tos</a:t>
                      </a:r>
                      <a:r>
                        <a:rPr lang="es-ES" sz="1000" b="0" baseline="0" dirty="0" smtClean="0">
                          <a:ln>
                            <a:solidFill>
                              <a:schemeClr val="tx1"/>
                            </a:solidFill>
                          </a:ln>
                          <a:solidFill>
                            <a:schemeClr val="tx1"/>
                          </a:solidFill>
                          <a:latin typeface="Tahoma" pitchFamily="34" charset="0"/>
                          <a:ea typeface="Tahoma" pitchFamily="34" charset="0"/>
                          <a:cs typeface="Tahoma" pitchFamily="34" charset="0"/>
                        </a:rPr>
                        <a:t> (12%)</a:t>
                      </a:r>
                    </a:p>
                    <a:p>
                      <a:pPr algn="ctr">
                        <a:buFontTx/>
                        <a:buChar char="-"/>
                      </a:pPr>
                      <a:r>
                        <a:rPr lang="es-ES" sz="1000" b="0" baseline="0" dirty="0" smtClean="0">
                          <a:ln>
                            <a:solidFill>
                              <a:schemeClr val="tx1"/>
                            </a:solidFill>
                          </a:ln>
                          <a:solidFill>
                            <a:schemeClr val="tx1"/>
                          </a:solidFill>
                          <a:latin typeface="Tahoma" pitchFamily="34" charset="0"/>
                          <a:ea typeface="Tahoma" pitchFamily="34" charset="0"/>
                          <a:cs typeface="Tahoma" pitchFamily="34" charset="0"/>
                        </a:rPr>
                        <a:t> Sd constitucional (10.9%)</a:t>
                      </a:r>
                      <a:endParaRPr lang="es-ES" sz="1000" b="0" dirty="0">
                        <a:ln>
                          <a:solidFill>
                            <a:schemeClr val="tx1"/>
                          </a:solidFill>
                        </a:ln>
                        <a:solidFill>
                          <a:schemeClr val="tx1"/>
                        </a:solidFill>
                        <a:latin typeface="Tahoma" pitchFamily="34" charset="0"/>
                        <a:ea typeface="Tahoma" pitchFamily="34" charset="0"/>
                        <a:cs typeface="Tahoma" pitchFamily="34" charset="0"/>
                      </a:endParaRPr>
                    </a:p>
                  </a:txBody>
                  <a:tcPr>
                    <a:lnL w="12700" cap="flat" cmpd="sng" algn="ctr">
                      <a:solidFill>
                        <a:srgbClr val="F19E2F"/>
                      </a:solidFill>
                      <a:prstDash val="solid"/>
                      <a:round/>
                      <a:headEnd type="none" w="med" len="med"/>
                      <a:tailEnd type="none" w="med" len="med"/>
                    </a:lnL>
                    <a:lnR w="12700" cap="flat" cmpd="sng" algn="ctr">
                      <a:solidFill>
                        <a:srgbClr val="F19E2F"/>
                      </a:solidFill>
                      <a:prstDash val="solid"/>
                      <a:round/>
                      <a:headEnd type="none" w="med" len="med"/>
                      <a:tailEnd type="none" w="med" len="med"/>
                    </a:lnR>
                    <a:lnT w="12700" cap="flat" cmpd="sng" algn="ctr">
                      <a:solidFill>
                        <a:srgbClr val="F19E2F"/>
                      </a:solidFill>
                      <a:prstDash val="solid"/>
                      <a:round/>
                      <a:headEnd type="none" w="med" len="med"/>
                      <a:tailEnd type="none" w="med" len="med"/>
                    </a:lnT>
                    <a:lnB w="12700" cap="flat" cmpd="sng" algn="ctr">
                      <a:solidFill>
                        <a:srgbClr val="F19E2F"/>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1769455" rtl="0" eaLnBrk="1" fontAlgn="auto" latinLnBrk="0" hangingPunct="1">
                        <a:lnSpc>
                          <a:spcPct val="100000"/>
                        </a:lnSpc>
                        <a:spcBef>
                          <a:spcPts val="0"/>
                        </a:spcBef>
                        <a:spcAft>
                          <a:spcPts val="0"/>
                        </a:spcAft>
                        <a:buClrTx/>
                        <a:buSzTx/>
                        <a:buFontTx/>
                        <a:buNone/>
                        <a:tabLst/>
                        <a:defRPr/>
                      </a:pPr>
                      <a:endParaRPr lang="es-ES" sz="1000" b="0" dirty="0" smtClean="0">
                        <a:ln>
                          <a:solidFill>
                            <a:schemeClr val="tx1"/>
                          </a:solidFill>
                        </a:ln>
                        <a:solidFill>
                          <a:schemeClr val="tx1"/>
                        </a:solidFill>
                        <a:latin typeface="Tahoma" pitchFamily="34" charset="0"/>
                        <a:ea typeface="Tahoma" pitchFamily="34" charset="0"/>
                        <a:cs typeface="Tahoma" pitchFamily="34" charset="0"/>
                      </a:endParaRPr>
                    </a:p>
                    <a:p>
                      <a:pPr marL="0" marR="0" indent="0" algn="ctr" defTabSz="1769455" rtl="0" eaLnBrk="1" fontAlgn="auto" latinLnBrk="0" hangingPunct="1">
                        <a:lnSpc>
                          <a:spcPct val="100000"/>
                        </a:lnSpc>
                        <a:spcBef>
                          <a:spcPts val="0"/>
                        </a:spcBef>
                        <a:spcAft>
                          <a:spcPts val="0"/>
                        </a:spcAft>
                        <a:buClrTx/>
                        <a:buSzTx/>
                        <a:buFontTx/>
                        <a:buNone/>
                        <a:tabLst/>
                        <a:defRPr/>
                      </a:pPr>
                      <a:r>
                        <a:rPr lang="es-ES" sz="1000" b="0" dirty="0" smtClean="0">
                          <a:ln>
                            <a:solidFill>
                              <a:schemeClr val="tx1"/>
                            </a:solidFill>
                          </a:ln>
                          <a:solidFill>
                            <a:schemeClr val="tx1"/>
                          </a:solidFill>
                          <a:latin typeface="Tahoma" pitchFamily="34" charset="0"/>
                          <a:ea typeface="Tahoma" pitchFamily="34" charset="0"/>
                          <a:cs typeface="Tahoma" pitchFamily="34" charset="0"/>
                        </a:rPr>
                        <a:t>Motivo de consulta:</a:t>
                      </a:r>
                    </a:p>
                    <a:p>
                      <a:pPr marL="0" marR="0" indent="0" algn="ctr" defTabSz="1769455" rtl="0" eaLnBrk="1" fontAlgn="auto" latinLnBrk="0" hangingPunct="1">
                        <a:lnSpc>
                          <a:spcPct val="100000"/>
                        </a:lnSpc>
                        <a:spcBef>
                          <a:spcPts val="0"/>
                        </a:spcBef>
                        <a:spcAft>
                          <a:spcPts val="0"/>
                        </a:spcAft>
                        <a:buClrTx/>
                        <a:buSzTx/>
                        <a:buFontTx/>
                        <a:buChar char="-"/>
                        <a:tabLst/>
                        <a:defRPr/>
                      </a:pPr>
                      <a:r>
                        <a:rPr lang="es-ES" sz="1000" b="0" dirty="0" smtClean="0">
                          <a:ln>
                            <a:solidFill>
                              <a:schemeClr val="tx1"/>
                            </a:solidFill>
                          </a:ln>
                          <a:solidFill>
                            <a:schemeClr val="tx1"/>
                          </a:solidFill>
                          <a:latin typeface="Tahoma" pitchFamily="34" charset="0"/>
                          <a:ea typeface="Tahoma" pitchFamily="34" charset="0"/>
                          <a:cs typeface="Tahoma" pitchFamily="34" charset="0"/>
                        </a:rPr>
                        <a:t> Hallazgo radiológico (30%)</a:t>
                      </a:r>
                    </a:p>
                    <a:p>
                      <a:pPr marL="0" marR="0" indent="0" algn="ctr" defTabSz="1769455" rtl="0" eaLnBrk="1" fontAlgn="auto" latinLnBrk="0" hangingPunct="1">
                        <a:lnSpc>
                          <a:spcPct val="100000"/>
                        </a:lnSpc>
                        <a:spcBef>
                          <a:spcPts val="0"/>
                        </a:spcBef>
                        <a:spcAft>
                          <a:spcPts val="0"/>
                        </a:spcAft>
                        <a:buClrTx/>
                        <a:buSzTx/>
                        <a:buFontTx/>
                        <a:buChar char="-"/>
                        <a:tabLst/>
                        <a:defRPr/>
                      </a:pPr>
                      <a:r>
                        <a:rPr lang="es-ES" sz="1000" b="0" baseline="0" dirty="0" smtClean="0">
                          <a:ln>
                            <a:solidFill>
                              <a:schemeClr val="tx1"/>
                            </a:solidFill>
                          </a:ln>
                          <a:solidFill>
                            <a:schemeClr val="tx1"/>
                          </a:solidFill>
                          <a:latin typeface="Tahoma" pitchFamily="34" charset="0"/>
                          <a:ea typeface="Tahoma" pitchFamily="34" charset="0"/>
                          <a:cs typeface="Tahoma" pitchFamily="34" charset="0"/>
                        </a:rPr>
                        <a:t> Tos (16.7%)</a:t>
                      </a:r>
                    </a:p>
                    <a:p>
                      <a:pPr marL="0" marR="0" indent="0" algn="ctr" defTabSz="1769455" rtl="0" eaLnBrk="1" fontAlgn="auto" latinLnBrk="0" hangingPunct="1">
                        <a:lnSpc>
                          <a:spcPct val="100000"/>
                        </a:lnSpc>
                        <a:spcBef>
                          <a:spcPts val="0"/>
                        </a:spcBef>
                        <a:spcAft>
                          <a:spcPts val="0"/>
                        </a:spcAft>
                        <a:buClrTx/>
                        <a:buSzTx/>
                        <a:buFontTx/>
                        <a:buChar char="-"/>
                        <a:tabLst/>
                        <a:defRPr/>
                      </a:pPr>
                      <a:r>
                        <a:rPr lang="es-ES" sz="1000" b="0" baseline="0" dirty="0" smtClean="0">
                          <a:ln>
                            <a:solidFill>
                              <a:schemeClr val="tx1"/>
                            </a:solidFill>
                          </a:ln>
                          <a:solidFill>
                            <a:schemeClr val="tx1"/>
                          </a:solidFill>
                          <a:latin typeface="Tahoma" pitchFamily="34" charset="0"/>
                          <a:ea typeface="Tahoma" pitchFamily="34" charset="0"/>
                          <a:cs typeface="Tahoma" pitchFamily="34" charset="0"/>
                        </a:rPr>
                        <a:t> Disnea (12.1%)</a:t>
                      </a:r>
                    </a:p>
                    <a:p>
                      <a:pPr marL="0" marR="0" indent="0" algn="ctr" defTabSz="1769455" rtl="0" eaLnBrk="1" fontAlgn="auto" latinLnBrk="0" hangingPunct="1">
                        <a:lnSpc>
                          <a:spcPct val="100000"/>
                        </a:lnSpc>
                        <a:spcBef>
                          <a:spcPts val="0"/>
                        </a:spcBef>
                        <a:spcAft>
                          <a:spcPts val="0"/>
                        </a:spcAft>
                        <a:buClrTx/>
                        <a:buSzTx/>
                        <a:buFontTx/>
                        <a:buChar char="-"/>
                        <a:tabLst/>
                        <a:defRPr/>
                      </a:pPr>
                      <a:r>
                        <a:rPr lang="es-ES" sz="1000" b="0" baseline="0" dirty="0" smtClean="0">
                          <a:ln>
                            <a:solidFill>
                              <a:schemeClr val="tx1"/>
                            </a:solidFill>
                          </a:ln>
                          <a:solidFill>
                            <a:schemeClr val="tx1"/>
                          </a:solidFill>
                          <a:latin typeface="Tahoma" pitchFamily="34" charset="0"/>
                          <a:ea typeface="Tahoma" pitchFamily="34" charset="0"/>
                          <a:cs typeface="Tahoma" pitchFamily="34" charset="0"/>
                        </a:rPr>
                        <a:t> Seguimiento de otro Ca (10.6%)</a:t>
                      </a:r>
                      <a:endParaRPr lang="es-ES" sz="1000" b="0" dirty="0" smtClean="0">
                        <a:ln>
                          <a:solidFill>
                            <a:schemeClr val="tx1"/>
                          </a:solidFill>
                        </a:ln>
                        <a:solidFill>
                          <a:schemeClr val="tx1"/>
                        </a:solidFill>
                        <a:latin typeface="Tahoma" pitchFamily="34" charset="0"/>
                        <a:ea typeface="Tahoma" pitchFamily="34" charset="0"/>
                        <a:cs typeface="Tahoma" pitchFamily="34" charset="0"/>
                      </a:endParaRPr>
                    </a:p>
                    <a:p>
                      <a:pPr algn="ctr"/>
                      <a:endParaRPr lang="es-ES" sz="1000" b="0" dirty="0">
                        <a:ln>
                          <a:solidFill>
                            <a:schemeClr val="tx1"/>
                          </a:solidFill>
                        </a:ln>
                        <a:solidFill>
                          <a:schemeClr val="tx1"/>
                        </a:solidFill>
                        <a:latin typeface="Tahoma" pitchFamily="34" charset="0"/>
                        <a:ea typeface="Tahoma" pitchFamily="34" charset="0"/>
                        <a:cs typeface="Tahoma" pitchFamily="34" charset="0"/>
                      </a:endParaRPr>
                    </a:p>
                  </a:txBody>
                  <a:tcPr>
                    <a:lnL w="12700" cap="flat" cmpd="sng" algn="ctr">
                      <a:solidFill>
                        <a:srgbClr val="F19E2F"/>
                      </a:solidFill>
                      <a:prstDash val="solid"/>
                      <a:round/>
                      <a:headEnd type="none" w="med" len="med"/>
                      <a:tailEnd type="none" w="med" len="med"/>
                    </a:lnL>
                    <a:lnR w="12700" cap="flat" cmpd="sng" algn="ctr">
                      <a:solidFill>
                        <a:srgbClr val="F19E2F"/>
                      </a:solidFill>
                      <a:prstDash val="solid"/>
                      <a:round/>
                      <a:headEnd type="none" w="med" len="med"/>
                      <a:tailEnd type="none" w="med" len="med"/>
                    </a:lnR>
                    <a:lnT w="12700" cap="flat" cmpd="sng" algn="ctr">
                      <a:solidFill>
                        <a:srgbClr val="F19E2F"/>
                      </a:solidFill>
                      <a:prstDash val="solid"/>
                      <a:round/>
                      <a:headEnd type="none" w="med" len="med"/>
                      <a:tailEnd type="none" w="med" len="med"/>
                    </a:lnT>
                    <a:lnB w="12700" cap="flat" cmpd="sng" algn="ctr">
                      <a:solidFill>
                        <a:srgbClr val="F19E2F"/>
                      </a:solidFill>
                      <a:prstDash val="solid"/>
                      <a:round/>
                      <a:headEnd type="none" w="med" len="med"/>
                      <a:tailEnd type="none" w="med" len="med"/>
                    </a:lnB>
                    <a:lnTlToBr w="12700" cmpd="sng">
                      <a:noFill/>
                      <a:prstDash val="solid"/>
                    </a:lnTlToBr>
                    <a:lnBlToTr w="12700" cmpd="sng">
                      <a:noFill/>
                      <a:prstDash val="solid"/>
                    </a:lnBlToTr>
                  </a:tcPr>
                </a:tc>
              </a:tr>
              <a:tr h="706343">
                <a:tc gridSpan="2">
                  <a:txBody>
                    <a:bodyPr/>
                    <a:lstStyle/>
                    <a:p>
                      <a:pPr algn="ctr"/>
                      <a:r>
                        <a:rPr lang="es-ES" sz="1000" b="0" dirty="0" smtClean="0">
                          <a:ln>
                            <a:solidFill>
                              <a:schemeClr val="tx1"/>
                            </a:solidFill>
                          </a:ln>
                          <a:solidFill>
                            <a:schemeClr val="tx1"/>
                          </a:solidFill>
                          <a:latin typeface="Tahoma" pitchFamily="34" charset="0"/>
                          <a:ea typeface="Tahoma" pitchFamily="34" charset="0"/>
                          <a:cs typeface="Tahoma" pitchFamily="34" charset="0"/>
                        </a:rPr>
                        <a:t>Ca epidermoide</a:t>
                      </a:r>
                      <a:r>
                        <a:rPr lang="es-ES" sz="1000" b="0" baseline="0" dirty="0" smtClean="0">
                          <a:ln>
                            <a:solidFill>
                              <a:schemeClr val="tx1"/>
                            </a:solidFill>
                          </a:ln>
                          <a:solidFill>
                            <a:schemeClr val="tx1"/>
                          </a:solidFill>
                          <a:latin typeface="Tahoma" pitchFamily="34" charset="0"/>
                          <a:ea typeface="Tahoma" pitchFamily="34" charset="0"/>
                          <a:cs typeface="Tahoma" pitchFamily="34" charset="0"/>
                        </a:rPr>
                        <a:t> (38%)</a:t>
                      </a:r>
                    </a:p>
                    <a:p>
                      <a:pPr algn="ctr"/>
                      <a:r>
                        <a:rPr lang="es-ES" sz="1000" b="0" baseline="0" dirty="0" smtClean="0">
                          <a:ln>
                            <a:solidFill>
                              <a:schemeClr val="tx1"/>
                            </a:solidFill>
                          </a:ln>
                          <a:solidFill>
                            <a:schemeClr val="tx1"/>
                          </a:solidFill>
                          <a:latin typeface="Tahoma" pitchFamily="34" charset="0"/>
                          <a:ea typeface="Tahoma" pitchFamily="34" charset="0"/>
                          <a:cs typeface="Tahoma" pitchFamily="34" charset="0"/>
                        </a:rPr>
                        <a:t>Adenocarcinoma (30%)</a:t>
                      </a:r>
                    </a:p>
                    <a:p>
                      <a:pPr algn="ctr"/>
                      <a:r>
                        <a:rPr lang="es-ES" sz="1000" b="0" baseline="0" dirty="0" smtClean="0">
                          <a:ln>
                            <a:solidFill>
                              <a:schemeClr val="tx1"/>
                            </a:solidFill>
                          </a:ln>
                          <a:solidFill>
                            <a:schemeClr val="tx1"/>
                          </a:solidFill>
                          <a:latin typeface="Tahoma" pitchFamily="34" charset="0"/>
                          <a:ea typeface="Tahoma" pitchFamily="34" charset="0"/>
                          <a:cs typeface="Tahoma" pitchFamily="34" charset="0"/>
                        </a:rPr>
                        <a:t>Ca microcítico (20%)</a:t>
                      </a:r>
                    </a:p>
                    <a:p>
                      <a:pPr algn="ctr"/>
                      <a:r>
                        <a:rPr lang="es-ES" sz="1000" b="0" baseline="0" dirty="0" smtClean="0">
                          <a:ln>
                            <a:solidFill>
                              <a:schemeClr val="tx1"/>
                            </a:solidFill>
                          </a:ln>
                          <a:solidFill>
                            <a:schemeClr val="tx1"/>
                          </a:solidFill>
                          <a:latin typeface="Tahoma" pitchFamily="34" charset="0"/>
                          <a:ea typeface="Tahoma" pitchFamily="34" charset="0"/>
                          <a:cs typeface="Tahoma" pitchFamily="34" charset="0"/>
                        </a:rPr>
                        <a:t>Ca no microcítico (9%)</a:t>
                      </a:r>
                      <a:endParaRPr lang="es-ES" sz="1000" b="0" dirty="0">
                        <a:ln>
                          <a:solidFill>
                            <a:schemeClr val="tx1"/>
                          </a:solidFill>
                        </a:ln>
                        <a:solidFill>
                          <a:schemeClr val="tx1"/>
                        </a:solidFill>
                        <a:latin typeface="Tahoma" pitchFamily="34" charset="0"/>
                        <a:ea typeface="Tahoma" pitchFamily="34" charset="0"/>
                        <a:cs typeface="Tahoma" pitchFamily="34" charset="0"/>
                      </a:endParaRPr>
                    </a:p>
                  </a:txBody>
                  <a:tcPr>
                    <a:lnL w="12700" cap="flat" cmpd="sng" algn="ctr">
                      <a:solidFill>
                        <a:srgbClr val="F19E2F"/>
                      </a:solidFill>
                      <a:prstDash val="solid"/>
                      <a:round/>
                      <a:headEnd type="none" w="med" len="med"/>
                      <a:tailEnd type="none" w="med" len="med"/>
                    </a:lnL>
                    <a:lnR w="12700" cap="flat" cmpd="sng" algn="ctr">
                      <a:solidFill>
                        <a:srgbClr val="F19E2F"/>
                      </a:solidFill>
                      <a:prstDash val="solid"/>
                      <a:round/>
                      <a:headEnd type="none" w="med" len="med"/>
                      <a:tailEnd type="none" w="med" len="med"/>
                    </a:lnR>
                    <a:lnT w="12700" cap="flat" cmpd="sng" algn="ctr">
                      <a:solidFill>
                        <a:srgbClr val="F19E2F"/>
                      </a:solidFill>
                      <a:prstDash val="solid"/>
                      <a:round/>
                      <a:headEnd type="none" w="med" len="med"/>
                      <a:tailEnd type="none" w="med" len="med"/>
                    </a:lnT>
                    <a:lnB w="12700" cap="flat" cmpd="sng" algn="ctr">
                      <a:solidFill>
                        <a:srgbClr val="F19E2F"/>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s-ES"/>
                    </a:p>
                  </a:txBody>
                  <a:tcPr/>
                </a:tc>
              </a:tr>
              <a:tr h="639581">
                <a:tc>
                  <a:txBody>
                    <a:bodyPr/>
                    <a:lstStyle/>
                    <a:p>
                      <a:pPr algn="ctr">
                        <a:buFontTx/>
                        <a:buChar char="-"/>
                      </a:pPr>
                      <a:endParaRPr lang="es-ES" sz="1000" b="0" dirty="0" smtClean="0">
                        <a:ln>
                          <a:solidFill>
                            <a:schemeClr val="tx1"/>
                          </a:solidFill>
                        </a:ln>
                        <a:solidFill>
                          <a:schemeClr val="tx1"/>
                        </a:solidFill>
                        <a:latin typeface="Tahoma" pitchFamily="34" charset="0"/>
                        <a:ea typeface="Tahoma" pitchFamily="34" charset="0"/>
                        <a:cs typeface="Tahoma" pitchFamily="34" charset="0"/>
                      </a:endParaRPr>
                    </a:p>
                    <a:p>
                      <a:pPr algn="ctr">
                        <a:buFontTx/>
                        <a:buChar char="-"/>
                      </a:pPr>
                      <a:r>
                        <a:rPr lang="es-ES" sz="1000" b="0" dirty="0" smtClean="0">
                          <a:ln>
                            <a:solidFill>
                              <a:schemeClr val="tx1"/>
                            </a:solidFill>
                          </a:ln>
                          <a:solidFill>
                            <a:schemeClr val="tx1"/>
                          </a:solidFill>
                          <a:latin typeface="Tahoma" pitchFamily="34" charset="0"/>
                          <a:ea typeface="Tahoma" pitchFamily="34" charset="0"/>
                          <a:cs typeface="Tahoma" pitchFamily="34" charset="0"/>
                        </a:rPr>
                        <a:t> Estadío</a:t>
                      </a:r>
                      <a:r>
                        <a:rPr lang="es-ES" sz="1000" b="0" baseline="0" dirty="0" smtClean="0">
                          <a:ln>
                            <a:solidFill>
                              <a:schemeClr val="tx1"/>
                            </a:solidFill>
                          </a:ln>
                          <a:solidFill>
                            <a:schemeClr val="tx1"/>
                          </a:solidFill>
                          <a:latin typeface="Tahoma" pitchFamily="34" charset="0"/>
                          <a:ea typeface="Tahoma" pitchFamily="34" charset="0"/>
                          <a:cs typeface="Tahoma" pitchFamily="34" charset="0"/>
                        </a:rPr>
                        <a:t> IV (54%)</a:t>
                      </a:r>
                    </a:p>
                    <a:p>
                      <a:pPr algn="ctr">
                        <a:buFontTx/>
                        <a:buChar char="-"/>
                      </a:pPr>
                      <a:r>
                        <a:rPr lang="es-ES" sz="1000" b="0" baseline="0" dirty="0" smtClean="0">
                          <a:ln>
                            <a:solidFill>
                              <a:schemeClr val="tx1"/>
                            </a:solidFill>
                          </a:ln>
                          <a:solidFill>
                            <a:schemeClr val="tx1"/>
                          </a:solidFill>
                          <a:latin typeface="Tahoma" pitchFamily="34" charset="0"/>
                          <a:ea typeface="Tahoma" pitchFamily="34" charset="0"/>
                          <a:cs typeface="Tahoma" pitchFamily="34" charset="0"/>
                        </a:rPr>
                        <a:t> Estadío IIIA (15.2%)</a:t>
                      </a:r>
                    </a:p>
                    <a:p>
                      <a:pPr algn="ctr">
                        <a:buFontTx/>
                        <a:buChar char="-"/>
                      </a:pPr>
                      <a:r>
                        <a:rPr lang="es-ES" sz="1000" b="0" baseline="0" dirty="0" smtClean="0">
                          <a:ln>
                            <a:solidFill>
                              <a:schemeClr val="tx1"/>
                            </a:solidFill>
                          </a:ln>
                          <a:solidFill>
                            <a:schemeClr val="tx1"/>
                          </a:solidFill>
                          <a:latin typeface="Tahoma" pitchFamily="34" charset="0"/>
                          <a:ea typeface="Tahoma" pitchFamily="34" charset="0"/>
                          <a:cs typeface="Tahoma" pitchFamily="34" charset="0"/>
                        </a:rPr>
                        <a:t> Estadío IIB (7.6%)</a:t>
                      </a:r>
                      <a:endParaRPr lang="es-ES" sz="1000" b="0" dirty="0">
                        <a:ln>
                          <a:solidFill>
                            <a:schemeClr val="tx1"/>
                          </a:solidFill>
                        </a:ln>
                        <a:solidFill>
                          <a:schemeClr val="tx1"/>
                        </a:solidFill>
                        <a:latin typeface="Tahoma" pitchFamily="34" charset="0"/>
                        <a:ea typeface="Tahoma" pitchFamily="34" charset="0"/>
                        <a:cs typeface="Tahoma" pitchFamily="34" charset="0"/>
                      </a:endParaRPr>
                    </a:p>
                  </a:txBody>
                  <a:tcPr>
                    <a:lnL w="12700" cap="flat" cmpd="sng" algn="ctr">
                      <a:solidFill>
                        <a:srgbClr val="F19E2F"/>
                      </a:solidFill>
                      <a:prstDash val="solid"/>
                      <a:round/>
                      <a:headEnd type="none" w="med" len="med"/>
                      <a:tailEnd type="none" w="med" len="med"/>
                    </a:lnL>
                    <a:lnR w="12700" cap="flat" cmpd="sng" algn="ctr">
                      <a:solidFill>
                        <a:srgbClr val="F19E2F"/>
                      </a:solidFill>
                      <a:prstDash val="solid"/>
                      <a:round/>
                      <a:headEnd type="none" w="med" len="med"/>
                      <a:tailEnd type="none" w="med" len="med"/>
                    </a:lnR>
                    <a:lnT w="12700" cap="flat" cmpd="sng" algn="ctr">
                      <a:solidFill>
                        <a:srgbClr val="F19E2F"/>
                      </a:solidFill>
                      <a:prstDash val="solid"/>
                      <a:round/>
                      <a:headEnd type="none" w="med" len="med"/>
                      <a:tailEnd type="none" w="med" len="med"/>
                    </a:lnT>
                    <a:lnB w="12700" cap="flat" cmpd="sng" algn="ctr">
                      <a:solidFill>
                        <a:srgbClr val="F19E2F"/>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1769455" rtl="0" eaLnBrk="1" fontAlgn="auto" latinLnBrk="0" hangingPunct="1">
                        <a:lnSpc>
                          <a:spcPct val="100000"/>
                        </a:lnSpc>
                        <a:spcBef>
                          <a:spcPts val="0"/>
                        </a:spcBef>
                        <a:spcAft>
                          <a:spcPts val="0"/>
                        </a:spcAft>
                        <a:buClrTx/>
                        <a:buSzTx/>
                        <a:buFontTx/>
                        <a:buChar char="-"/>
                        <a:tabLst/>
                        <a:defRPr/>
                      </a:pPr>
                      <a:endParaRPr lang="es-ES" sz="1000" b="0" dirty="0" smtClean="0">
                        <a:ln>
                          <a:solidFill>
                            <a:schemeClr val="tx1"/>
                          </a:solidFill>
                        </a:ln>
                        <a:solidFill>
                          <a:schemeClr val="tx1"/>
                        </a:solidFill>
                        <a:latin typeface="Tahoma" pitchFamily="34" charset="0"/>
                        <a:ea typeface="Tahoma" pitchFamily="34" charset="0"/>
                        <a:cs typeface="Tahoma" pitchFamily="34" charset="0"/>
                      </a:endParaRPr>
                    </a:p>
                    <a:p>
                      <a:pPr marL="0" marR="0" indent="0" algn="ctr" defTabSz="1769455" rtl="0" eaLnBrk="1" fontAlgn="auto" latinLnBrk="0" hangingPunct="1">
                        <a:lnSpc>
                          <a:spcPct val="100000"/>
                        </a:lnSpc>
                        <a:spcBef>
                          <a:spcPts val="0"/>
                        </a:spcBef>
                        <a:spcAft>
                          <a:spcPts val="0"/>
                        </a:spcAft>
                        <a:buClrTx/>
                        <a:buSzTx/>
                        <a:buFontTx/>
                        <a:buChar char="-"/>
                        <a:tabLst/>
                        <a:defRPr/>
                      </a:pPr>
                      <a:r>
                        <a:rPr lang="es-ES" sz="1000" b="0" dirty="0" smtClean="0">
                          <a:ln>
                            <a:solidFill>
                              <a:schemeClr val="tx1"/>
                            </a:solidFill>
                          </a:ln>
                          <a:solidFill>
                            <a:schemeClr val="tx1"/>
                          </a:solidFill>
                          <a:latin typeface="Tahoma" pitchFamily="34" charset="0"/>
                          <a:ea typeface="Tahoma" pitchFamily="34" charset="0"/>
                          <a:cs typeface="Tahoma" pitchFamily="34" charset="0"/>
                        </a:rPr>
                        <a:t> Estadío</a:t>
                      </a:r>
                      <a:r>
                        <a:rPr lang="es-ES" sz="1000" b="0" baseline="0" dirty="0" smtClean="0">
                          <a:ln>
                            <a:solidFill>
                              <a:schemeClr val="tx1"/>
                            </a:solidFill>
                          </a:ln>
                          <a:solidFill>
                            <a:schemeClr val="tx1"/>
                          </a:solidFill>
                          <a:latin typeface="Tahoma" pitchFamily="34" charset="0"/>
                          <a:ea typeface="Tahoma" pitchFamily="34" charset="0"/>
                          <a:cs typeface="Tahoma" pitchFamily="34" charset="0"/>
                        </a:rPr>
                        <a:t> IV (54%)</a:t>
                      </a:r>
                    </a:p>
                    <a:p>
                      <a:pPr marL="0" marR="0" indent="0" algn="ctr" defTabSz="1769455" rtl="0" eaLnBrk="1" fontAlgn="auto" latinLnBrk="0" hangingPunct="1">
                        <a:lnSpc>
                          <a:spcPct val="100000"/>
                        </a:lnSpc>
                        <a:spcBef>
                          <a:spcPts val="0"/>
                        </a:spcBef>
                        <a:spcAft>
                          <a:spcPts val="0"/>
                        </a:spcAft>
                        <a:buClrTx/>
                        <a:buSzTx/>
                        <a:buFontTx/>
                        <a:buChar char="-"/>
                        <a:tabLst/>
                        <a:defRPr/>
                      </a:pPr>
                      <a:r>
                        <a:rPr lang="es-ES" sz="1000" b="0" baseline="0" dirty="0" smtClean="0">
                          <a:ln>
                            <a:solidFill>
                              <a:schemeClr val="tx1"/>
                            </a:solidFill>
                          </a:ln>
                          <a:solidFill>
                            <a:schemeClr val="tx1"/>
                          </a:solidFill>
                          <a:latin typeface="Tahoma" pitchFamily="34" charset="0"/>
                          <a:ea typeface="Tahoma" pitchFamily="34" charset="0"/>
                          <a:cs typeface="Tahoma" pitchFamily="34" charset="0"/>
                        </a:rPr>
                        <a:t> Estadío IA (15.2%)</a:t>
                      </a:r>
                    </a:p>
                    <a:p>
                      <a:pPr marL="0" marR="0" indent="0" algn="ctr" defTabSz="1769455" rtl="0" eaLnBrk="1" fontAlgn="auto" latinLnBrk="0" hangingPunct="1">
                        <a:lnSpc>
                          <a:spcPct val="100000"/>
                        </a:lnSpc>
                        <a:spcBef>
                          <a:spcPts val="0"/>
                        </a:spcBef>
                        <a:spcAft>
                          <a:spcPts val="0"/>
                        </a:spcAft>
                        <a:buClrTx/>
                        <a:buSzTx/>
                        <a:buFontTx/>
                        <a:buChar char="-"/>
                        <a:tabLst/>
                        <a:defRPr/>
                      </a:pPr>
                      <a:r>
                        <a:rPr lang="es-ES" sz="1000" b="0" baseline="0" dirty="0" smtClean="0">
                          <a:ln>
                            <a:solidFill>
                              <a:schemeClr val="tx1"/>
                            </a:solidFill>
                          </a:ln>
                          <a:solidFill>
                            <a:schemeClr val="tx1"/>
                          </a:solidFill>
                          <a:latin typeface="Tahoma" pitchFamily="34" charset="0"/>
                          <a:ea typeface="Tahoma" pitchFamily="34" charset="0"/>
                          <a:cs typeface="Tahoma" pitchFamily="34" charset="0"/>
                        </a:rPr>
                        <a:t> Estadío IIIA (15.2%)</a:t>
                      </a:r>
                    </a:p>
                    <a:p>
                      <a:endParaRPr lang="es-ES" sz="1000" b="0" dirty="0">
                        <a:solidFill>
                          <a:schemeClr val="tx1"/>
                        </a:solidFill>
                        <a:latin typeface="Tahoma" pitchFamily="34" charset="0"/>
                        <a:ea typeface="Tahoma" pitchFamily="34" charset="0"/>
                        <a:cs typeface="Tahoma" pitchFamily="34" charset="0"/>
                      </a:endParaRPr>
                    </a:p>
                  </a:txBody>
                  <a:tcPr>
                    <a:lnL w="12700" cap="flat" cmpd="sng" algn="ctr">
                      <a:solidFill>
                        <a:srgbClr val="F19E2F"/>
                      </a:solidFill>
                      <a:prstDash val="solid"/>
                      <a:round/>
                      <a:headEnd type="none" w="med" len="med"/>
                      <a:tailEnd type="none" w="med" len="med"/>
                    </a:lnL>
                    <a:lnR w="12700" cap="flat" cmpd="sng" algn="ctr">
                      <a:solidFill>
                        <a:srgbClr val="F19E2F"/>
                      </a:solidFill>
                      <a:prstDash val="solid"/>
                      <a:round/>
                      <a:headEnd type="none" w="med" len="med"/>
                      <a:tailEnd type="none" w="med" len="med"/>
                    </a:lnR>
                    <a:lnT w="12700" cap="flat" cmpd="sng" algn="ctr">
                      <a:solidFill>
                        <a:srgbClr val="F19E2F"/>
                      </a:solidFill>
                      <a:prstDash val="solid"/>
                      <a:round/>
                      <a:headEnd type="none" w="med" len="med"/>
                      <a:tailEnd type="none" w="med" len="med"/>
                    </a:lnT>
                    <a:lnB w="12700" cap="flat" cmpd="sng" algn="ctr">
                      <a:solidFill>
                        <a:srgbClr val="F19E2F"/>
                      </a:solidFill>
                      <a:prstDash val="solid"/>
                      <a:round/>
                      <a:headEnd type="none" w="med" len="med"/>
                      <a:tailEnd type="none" w="med" len="med"/>
                    </a:lnB>
                    <a:lnTlToBr w="12700" cmpd="sng">
                      <a:noFill/>
                      <a:prstDash val="solid"/>
                    </a:lnTlToBr>
                    <a:lnBlToTr w="12700" cmpd="sng">
                      <a:noFill/>
                      <a:prstDash val="solid"/>
                    </a:lnBlToTr>
                  </a:tcPr>
                </a:tc>
              </a:tr>
              <a:tr h="557639">
                <a:tc>
                  <a:txBody>
                    <a:bodyPr/>
                    <a:lstStyle/>
                    <a:p>
                      <a:pPr algn="ctr"/>
                      <a:endParaRPr lang="es-ES" sz="1000" b="0" dirty="0" smtClean="0">
                        <a:ln>
                          <a:solidFill>
                            <a:schemeClr val="tx1"/>
                          </a:solidFill>
                        </a:ln>
                        <a:solidFill>
                          <a:schemeClr val="tx1"/>
                        </a:solidFill>
                        <a:latin typeface="Tahoma" pitchFamily="34" charset="0"/>
                        <a:ea typeface="Tahoma" pitchFamily="34" charset="0"/>
                        <a:cs typeface="Tahoma" pitchFamily="34" charset="0"/>
                      </a:endParaRPr>
                    </a:p>
                    <a:p>
                      <a:pPr algn="ctr"/>
                      <a:r>
                        <a:rPr lang="es-ES" sz="1000" b="0" dirty="0" smtClean="0">
                          <a:ln>
                            <a:solidFill>
                              <a:schemeClr val="tx1"/>
                            </a:solidFill>
                          </a:ln>
                          <a:solidFill>
                            <a:schemeClr val="tx1"/>
                          </a:solidFill>
                          <a:latin typeface="Tahoma" pitchFamily="34" charset="0"/>
                          <a:ea typeface="Tahoma" pitchFamily="34" charset="0"/>
                          <a:cs typeface="Tahoma" pitchFamily="34" charset="0"/>
                        </a:rPr>
                        <a:t>60.9%</a:t>
                      </a:r>
                      <a:r>
                        <a:rPr lang="es-ES" sz="1000" b="0" baseline="0" dirty="0" smtClean="0">
                          <a:ln>
                            <a:solidFill>
                              <a:schemeClr val="tx1"/>
                            </a:solidFill>
                          </a:ln>
                          <a:solidFill>
                            <a:schemeClr val="tx1"/>
                          </a:solidFill>
                          <a:latin typeface="Tahoma" pitchFamily="34" charset="0"/>
                          <a:ea typeface="Tahoma" pitchFamily="34" charset="0"/>
                          <a:cs typeface="Tahoma" pitchFamily="34" charset="0"/>
                        </a:rPr>
                        <a:t> fallecidos                   (tras 1.5 años)</a:t>
                      </a:r>
                      <a:endParaRPr lang="es-ES" sz="1000" b="0" dirty="0">
                        <a:ln>
                          <a:solidFill>
                            <a:schemeClr val="tx1"/>
                          </a:solidFill>
                        </a:ln>
                        <a:solidFill>
                          <a:schemeClr val="tx1"/>
                        </a:solidFill>
                        <a:latin typeface="Tahoma" pitchFamily="34" charset="0"/>
                        <a:ea typeface="Tahoma" pitchFamily="34" charset="0"/>
                        <a:cs typeface="Tahoma" pitchFamily="34" charset="0"/>
                      </a:endParaRPr>
                    </a:p>
                  </a:txBody>
                  <a:tcPr>
                    <a:lnL w="12700" cap="flat" cmpd="sng" algn="ctr">
                      <a:solidFill>
                        <a:srgbClr val="F19E2F"/>
                      </a:solidFill>
                      <a:prstDash val="solid"/>
                      <a:round/>
                      <a:headEnd type="none" w="med" len="med"/>
                      <a:tailEnd type="none" w="med" len="med"/>
                    </a:lnL>
                    <a:lnR w="12700" cap="flat" cmpd="sng" algn="ctr">
                      <a:solidFill>
                        <a:srgbClr val="F19E2F"/>
                      </a:solidFill>
                      <a:prstDash val="solid"/>
                      <a:round/>
                      <a:headEnd type="none" w="med" len="med"/>
                      <a:tailEnd type="none" w="med" len="med"/>
                    </a:lnR>
                    <a:lnT w="12700" cap="flat" cmpd="sng" algn="ctr">
                      <a:solidFill>
                        <a:srgbClr val="F19E2F"/>
                      </a:solidFill>
                      <a:prstDash val="solid"/>
                      <a:round/>
                      <a:headEnd type="none" w="med" len="med"/>
                      <a:tailEnd type="none" w="med" len="med"/>
                    </a:lnT>
                    <a:lnB w="12700" cap="flat" cmpd="sng" algn="ctr">
                      <a:solidFill>
                        <a:srgbClr val="F19E2F"/>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s-ES" sz="1000" b="0" dirty="0" smtClean="0">
                        <a:solidFill>
                          <a:schemeClr val="tx1"/>
                        </a:solidFill>
                        <a:latin typeface="Tahoma" pitchFamily="34" charset="0"/>
                        <a:ea typeface="Tahoma" pitchFamily="34" charset="0"/>
                        <a:cs typeface="Tahoma" pitchFamily="34" charset="0"/>
                      </a:endParaRPr>
                    </a:p>
                    <a:p>
                      <a:pPr marL="0" marR="0" indent="0" algn="ctr" defTabSz="1769455" rtl="0" eaLnBrk="1" fontAlgn="auto" latinLnBrk="0" hangingPunct="1">
                        <a:lnSpc>
                          <a:spcPct val="100000"/>
                        </a:lnSpc>
                        <a:spcBef>
                          <a:spcPts val="0"/>
                        </a:spcBef>
                        <a:spcAft>
                          <a:spcPts val="0"/>
                        </a:spcAft>
                        <a:buClrTx/>
                        <a:buSzTx/>
                        <a:buFontTx/>
                        <a:buNone/>
                        <a:tabLst/>
                        <a:defRPr/>
                      </a:pPr>
                      <a:r>
                        <a:rPr lang="es-ES" sz="1000" b="0" dirty="0" smtClean="0">
                          <a:ln>
                            <a:solidFill>
                              <a:schemeClr val="tx1"/>
                            </a:solidFill>
                          </a:ln>
                          <a:solidFill>
                            <a:schemeClr val="tx1"/>
                          </a:solidFill>
                          <a:latin typeface="Tahoma" pitchFamily="34" charset="0"/>
                          <a:ea typeface="Tahoma" pitchFamily="34" charset="0"/>
                          <a:cs typeface="Tahoma" pitchFamily="34" charset="0"/>
                        </a:rPr>
                        <a:t>30.3%</a:t>
                      </a:r>
                      <a:r>
                        <a:rPr lang="es-ES" sz="1000" b="0" baseline="0" dirty="0" smtClean="0">
                          <a:ln>
                            <a:solidFill>
                              <a:schemeClr val="tx1"/>
                            </a:solidFill>
                          </a:ln>
                          <a:solidFill>
                            <a:schemeClr val="tx1"/>
                          </a:solidFill>
                          <a:latin typeface="Tahoma" pitchFamily="34" charset="0"/>
                          <a:ea typeface="Tahoma" pitchFamily="34" charset="0"/>
                          <a:cs typeface="Tahoma" pitchFamily="34" charset="0"/>
                        </a:rPr>
                        <a:t> fallecidos                   (tras 6 meses)</a:t>
                      </a:r>
                      <a:endParaRPr lang="es-ES" sz="1000" b="0" dirty="0" smtClean="0">
                        <a:ln>
                          <a:solidFill>
                            <a:schemeClr val="tx1"/>
                          </a:solidFill>
                        </a:ln>
                        <a:solidFill>
                          <a:schemeClr val="tx1"/>
                        </a:solidFill>
                        <a:latin typeface="Tahoma" pitchFamily="34" charset="0"/>
                        <a:ea typeface="Tahoma" pitchFamily="34" charset="0"/>
                        <a:cs typeface="Tahoma" pitchFamily="34" charset="0"/>
                      </a:endParaRPr>
                    </a:p>
                  </a:txBody>
                  <a:tcPr>
                    <a:lnL w="12700" cap="flat" cmpd="sng" algn="ctr">
                      <a:solidFill>
                        <a:srgbClr val="F19E2F"/>
                      </a:solidFill>
                      <a:prstDash val="solid"/>
                      <a:round/>
                      <a:headEnd type="none" w="med" len="med"/>
                      <a:tailEnd type="none" w="med" len="med"/>
                    </a:lnL>
                    <a:lnR w="12700" cap="flat" cmpd="sng" algn="ctr">
                      <a:solidFill>
                        <a:srgbClr val="F19E2F"/>
                      </a:solidFill>
                      <a:prstDash val="solid"/>
                      <a:round/>
                      <a:headEnd type="none" w="med" len="med"/>
                      <a:tailEnd type="none" w="med" len="med"/>
                    </a:lnR>
                    <a:lnT w="12700" cap="flat" cmpd="sng" algn="ctr">
                      <a:solidFill>
                        <a:srgbClr val="F19E2F"/>
                      </a:solidFill>
                      <a:prstDash val="solid"/>
                      <a:round/>
                      <a:headEnd type="none" w="med" len="med"/>
                      <a:tailEnd type="none" w="med" len="med"/>
                    </a:lnT>
                    <a:lnB w="12700" cap="flat" cmpd="sng" algn="ctr">
                      <a:solidFill>
                        <a:srgbClr val="F19E2F"/>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5" name="4 Rectángulo"/>
          <p:cNvSpPr/>
          <p:nvPr/>
        </p:nvSpPr>
        <p:spPr bwMode="auto">
          <a:xfrm>
            <a:off x="4643438" y="357172"/>
            <a:ext cx="1628705" cy="285752"/>
          </a:xfrm>
          <a:prstGeom prst="rect">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2355850" rtl="0" eaLnBrk="1" fontAlgn="base" latinLnBrk="0" hangingPunct="1">
              <a:lnSpc>
                <a:spcPct val="100000"/>
              </a:lnSpc>
              <a:spcBef>
                <a:spcPct val="0"/>
              </a:spcBef>
              <a:spcAft>
                <a:spcPct val="0"/>
              </a:spcAft>
              <a:buClrTx/>
              <a:buSzTx/>
              <a:buFontTx/>
              <a:buNone/>
              <a:tabLst/>
            </a:pPr>
            <a:r>
              <a:rPr kumimoji="0" lang="es-ES" sz="1300" b="1" i="0" u="none" strike="noStrike" cap="none" normalizeH="0" baseline="0" dirty="0" smtClean="0">
                <a:ln>
                  <a:noFill/>
                </a:ln>
                <a:solidFill>
                  <a:schemeClr val="bg1"/>
                </a:solidFill>
                <a:effectLst/>
                <a:latin typeface="Tahoma" pitchFamily="34" charset="0"/>
                <a:ea typeface="Tahoma" pitchFamily="34" charset="0"/>
                <a:cs typeface="Tahoma" pitchFamily="34" charset="0"/>
              </a:rPr>
              <a:t>CONCLUSIONES</a:t>
            </a:r>
          </a:p>
        </p:txBody>
      </p:sp>
      <p:sp>
        <p:nvSpPr>
          <p:cNvPr id="6" name="5 Rectángulo redondeado"/>
          <p:cNvSpPr/>
          <p:nvPr/>
        </p:nvSpPr>
        <p:spPr bwMode="auto">
          <a:xfrm>
            <a:off x="4572000" y="1071552"/>
            <a:ext cx="3929090" cy="3329172"/>
          </a:xfrm>
          <a:prstGeom prst="roundRect">
            <a:avLst/>
          </a:prstGeom>
          <a:solidFill>
            <a:srgbClr val="FFD9D9"/>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just"/>
            <a:r>
              <a:rPr lang="es-ES" sz="1300" dirty="0" smtClean="0">
                <a:latin typeface="Tahoma" pitchFamily="34" charset="0"/>
                <a:ea typeface="Tahoma" pitchFamily="34" charset="0"/>
                <a:cs typeface="Tahoma" pitchFamily="34" charset="0"/>
              </a:rPr>
              <a:t>Durante la 1ª ola de pandemia se observó:</a:t>
            </a:r>
          </a:p>
          <a:p>
            <a:pPr algn="just"/>
            <a:endParaRPr lang="es-ES" sz="1300" dirty="0" smtClean="0">
              <a:latin typeface="Tahoma" pitchFamily="34" charset="0"/>
              <a:ea typeface="Tahoma" pitchFamily="34" charset="0"/>
              <a:cs typeface="Tahoma" pitchFamily="34" charset="0"/>
            </a:endParaRPr>
          </a:p>
          <a:p>
            <a:pPr algn="just">
              <a:buFont typeface="Wingdings" pitchFamily="2" charset="2"/>
              <a:buChar char="Ø"/>
            </a:pPr>
            <a:r>
              <a:rPr lang="es-ES" sz="1300" dirty="0" smtClean="0">
                <a:latin typeface="Tahoma" pitchFamily="34" charset="0"/>
                <a:ea typeface="Tahoma" pitchFamily="34" charset="0"/>
                <a:cs typeface="Tahoma" pitchFamily="34" charset="0"/>
              </a:rPr>
              <a:t> Una disminución del 28,3% en los casos de CP diagnosticados frente al mismo periodo del año anterior. </a:t>
            </a:r>
          </a:p>
          <a:p>
            <a:pPr algn="just">
              <a:buFont typeface="Wingdings" pitchFamily="2" charset="2"/>
              <a:buChar char="Ø"/>
            </a:pPr>
            <a:endParaRPr lang="es-ES" sz="1300" dirty="0" smtClean="0">
              <a:latin typeface="Tahoma" pitchFamily="34" charset="0"/>
              <a:ea typeface="Tahoma" pitchFamily="34" charset="0"/>
              <a:cs typeface="Tahoma" pitchFamily="34" charset="0"/>
            </a:endParaRPr>
          </a:p>
          <a:p>
            <a:pPr algn="just">
              <a:buFont typeface="Wingdings" pitchFamily="2" charset="2"/>
              <a:buChar char="Ø"/>
            </a:pPr>
            <a:r>
              <a:rPr lang="es-ES" sz="1300" dirty="0" smtClean="0">
                <a:latin typeface="Tahoma" pitchFamily="34" charset="0"/>
                <a:ea typeface="Tahoma" pitchFamily="34" charset="0"/>
                <a:cs typeface="Tahoma" pitchFamily="34" charset="0"/>
              </a:rPr>
              <a:t> Los pacientes diagnosticados presentaban con más frecuencia tos y disnea, y es posible que la sospecha de padecer la infección por SARS-Cov2 fuese el motivo de su consulta. </a:t>
            </a:r>
          </a:p>
          <a:p>
            <a:pPr algn="just">
              <a:buFont typeface="Wingdings" pitchFamily="2" charset="2"/>
              <a:buChar char="Ø"/>
            </a:pPr>
            <a:endParaRPr lang="es-ES" sz="1300" dirty="0" smtClean="0">
              <a:latin typeface="Tahoma" pitchFamily="34" charset="0"/>
              <a:ea typeface="Tahoma" pitchFamily="34" charset="0"/>
              <a:cs typeface="Tahoma" pitchFamily="34" charset="0"/>
            </a:endParaRPr>
          </a:p>
          <a:p>
            <a:pPr algn="just">
              <a:buFont typeface="Wingdings" pitchFamily="2" charset="2"/>
              <a:buChar char="Ø"/>
            </a:pPr>
            <a:r>
              <a:rPr lang="es-ES" sz="1300" dirty="0" smtClean="0">
                <a:latin typeface="Tahoma" pitchFamily="34" charset="0"/>
                <a:ea typeface="Tahoma" pitchFamily="34" charset="0"/>
                <a:cs typeface="Tahoma" pitchFamily="34" charset="0"/>
              </a:rPr>
              <a:t> El miedo a acudir a los hospitales, así como la interrupción de la prestación habitual de servicios, son posibles explicaciones a este hecho.</a:t>
            </a:r>
          </a:p>
          <a:p>
            <a:pPr marL="0" marR="0" indent="0" algn="l" defTabSz="2355850" rtl="0" eaLnBrk="1" fontAlgn="base" latinLnBrk="0" hangingPunct="1">
              <a:lnSpc>
                <a:spcPct val="100000"/>
              </a:lnSpc>
              <a:spcBef>
                <a:spcPct val="0"/>
              </a:spcBef>
              <a:spcAft>
                <a:spcPct val="0"/>
              </a:spcAft>
              <a:buClrTx/>
              <a:buSzTx/>
              <a:buFontTx/>
              <a:buNone/>
              <a:tabLst/>
            </a:pPr>
            <a:endParaRPr kumimoji="0" lang="es-ES" sz="1200" b="0" i="0" u="none" strike="noStrike" cap="none" normalizeH="0" baseline="0" dirty="0" smtClean="0">
              <a:ln>
                <a:noFill/>
              </a:ln>
              <a:solidFill>
                <a:schemeClr val="tx1"/>
              </a:solidFill>
              <a:effectLst/>
              <a:latin typeface="Arial" charset="0"/>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TotalTime>
  <Words>507</Words>
  <Application>Microsoft Office PowerPoint</Application>
  <PresentationFormat>Presentación en pantalla (16:9)</PresentationFormat>
  <Paragraphs>69</Paragraphs>
  <Slides>2</Slides>
  <Notes>0</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Diapositiva 1</vt:lpstr>
      <vt:lpstr>Diapositiva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Usuario</cp:lastModifiedBy>
  <cp:revision>12</cp:revision>
  <dcterms:created xsi:type="dcterms:W3CDTF">2021-06-21T11:13:42Z</dcterms:created>
  <dcterms:modified xsi:type="dcterms:W3CDTF">2021-08-24T12:00:53Z</dcterms:modified>
</cp:coreProperties>
</file>