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9462" autoAdjust="0"/>
  </p:normalViewPr>
  <p:slideViewPr>
    <p:cSldViewPr>
      <p:cViewPr>
        <p:scale>
          <a:sx n="90" d="100"/>
          <a:sy n="90" d="100"/>
        </p:scale>
        <p:origin x="-816" y="-2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26/08/2021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 bwMode="auto">
          <a:xfrm>
            <a:off x="1214414" y="214296"/>
            <a:ext cx="664373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5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¿EXISTEN DIFERENCIAS EN EL PERFIL CLÍNICO</a:t>
            </a:r>
            <a:r>
              <a:rPr kumimoji="0" lang="es-ES" sz="1500" b="1" i="0" u="none" strike="noStrike" cap="none" normalizeH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DE PACIENTES EN TRATAMIENTO CON ANTIFIBRÓTICOS</a:t>
            </a:r>
            <a:r>
              <a:rPr lang="es-ES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EN FUNCIÓN DEL SEXO</a:t>
            </a:r>
            <a:r>
              <a:rPr kumimoji="0" lang="es-ES" sz="1500" b="1" i="0" u="none" strike="noStrike" cap="none" normalizeH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  <a:endParaRPr kumimoji="0" lang="es-ES" sz="1500" b="1" i="0" u="none" strike="noStrike" cap="none" normalizeH="0" baseline="0" dirty="0" smtClean="0">
              <a:ln>
                <a:noFill/>
              </a:ln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00100" y="928676"/>
            <a:ext cx="7143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ea typeface="Tahoma" pitchFamily="34" charset="0"/>
                <a:cs typeface="Tahoma" pitchFamily="34" charset="0"/>
              </a:rPr>
              <a:t>José Antonio Durán Cueto¹ , Berman Stalin Barragán Pérez¹, Jaime Corral Peñafiel</a:t>
            </a:r>
            <a:r>
              <a:rPr lang="es-ES" sz="900" dirty="0" smtClean="0">
                <a:latin typeface="Calibri"/>
                <a:ea typeface="Tahoma" pitchFamily="34" charset="0"/>
                <a:cs typeface="Calibri"/>
              </a:rPr>
              <a:t>¹¯²¯³</a:t>
            </a:r>
            <a:r>
              <a:rPr lang="es-ES" sz="900" dirty="0" smtClean="0">
                <a:ea typeface="Tahoma" pitchFamily="34" charset="0"/>
                <a:cs typeface="Tahoma" pitchFamily="34" charset="0"/>
              </a:rPr>
              <a:t>, Amanda Paula Arenas Polo¹, Marta Cebrián Romero¹, Carlos Cabanillas Díez-Madroñero¹, María Estrella Ruíz Carretero¹, Celia Montaño Montaño¹, Celia De Dios Calama¹, Juan Antonio Riesco Miranda</a:t>
            </a:r>
            <a:r>
              <a:rPr lang="es-ES" sz="900" dirty="0" smtClean="0">
                <a:latin typeface="Calibri"/>
                <a:ea typeface="Tahoma" pitchFamily="34" charset="0"/>
                <a:cs typeface="Calibri"/>
              </a:rPr>
              <a:t>¹¯³</a:t>
            </a:r>
            <a:r>
              <a:rPr lang="es-ES" sz="900" dirty="0" smtClean="0">
                <a:ea typeface="Tahoma" pitchFamily="34" charset="0"/>
                <a:cs typeface="Tahoma" pitchFamily="34" charset="0"/>
              </a:rPr>
              <a:t>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s-ES" sz="900" dirty="0" smtClean="0">
                <a:ea typeface="Tahoma" pitchFamily="34" charset="0"/>
                <a:cs typeface="Tahoma" pitchFamily="34" charset="0"/>
              </a:rPr>
              <a:t>Servicio de Neumología. Hospital San Pedro de Alcántara, Cáceres, España.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s-ES" sz="900" dirty="0" smtClean="0">
                <a:ea typeface="Tahoma" pitchFamily="34" charset="0"/>
                <a:cs typeface="Tahoma" pitchFamily="34" charset="0"/>
              </a:rPr>
              <a:t>INUBE.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s-ES" sz="900" dirty="0" smtClean="0">
                <a:ea typeface="Tahoma" pitchFamily="34" charset="0"/>
                <a:cs typeface="Tahoma" pitchFamily="34" charset="0"/>
              </a:rPr>
              <a:t>CIBERES, Madrid, España.</a:t>
            </a:r>
            <a:endParaRPr lang="es-ES" sz="9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3 Rectángulo"/>
          <p:cNvSpPr/>
          <p:nvPr/>
        </p:nvSpPr>
        <p:spPr bwMode="auto">
          <a:xfrm>
            <a:off x="285720" y="1714494"/>
            <a:ext cx="1571636" cy="285752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endParaRPr kumimoji="0" lang="es-ES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 bwMode="auto">
          <a:xfrm>
            <a:off x="214282" y="2285998"/>
            <a:ext cx="4214841" cy="1285884"/>
          </a:xfrm>
          <a:prstGeom prst="roundRect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v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Los fármacos antifibróticos han supuesto una revolución para el tratamiento de ciertas EPID al aumentar la supervivencia, consiguiendo últimamente nuevas indicaciones para su empleo.</a:t>
            </a:r>
          </a:p>
          <a:p>
            <a:pPr algn="just">
              <a:buFont typeface="Wingdings" pitchFamily="2" charset="2"/>
              <a:buChar char="v"/>
            </a:pPr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Estas enfermedades presentan epidemiología diversa con respecto al sexo.</a:t>
            </a:r>
          </a:p>
        </p:txBody>
      </p:sp>
      <p:sp>
        <p:nvSpPr>
          <p:cNvPr id="7" name="6 Rectángulo"/>
          <p:cNvSpPr/>
          <p:nvPr/>
        </p:nvSpPr>
        <p:spPr bwMode="auto">
          <a:xfrm>
            <a:off x="4929190" y="1714494"/>
            <a:ext cx="1571636" cy="28575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3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s-ES" sz="1300" b="1" baseline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kumimoji="0" lang="es-ES" sz="13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TODOLOGÍA</a:t>
            </a:r>
            <a:endParaRPr kumimoji="0" lang="es-ES" sz="13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 bwMode="auto">
          <a:xfrm>
            <a:off x="4857752" y="2143122"/>
            <a:ext cx="4000528" cy="1714512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1000" dirty="0" smtClean="0"/>
              <a:t>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Estudio descriptivo retrospectivo sobre una base de datos creada al efecto a partir del listado de farmacia de nuestro hospital de pacientes en tratamiento antifibrótico en los últimos 6 años. </a:t>
            </a:r>
          </a:p>
          <a:p>
            <a:pPr algn="just"/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Recogida de variables epidemiológicas, clínico-terapéuticas y pronósticas.</a:t>
            </a:r>
          </a:p>
          <a:p>
            <a:pPr algn="just"/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Análisis estadístico mediante el programa PASW Statistics 18.</a:t>
            </a:r>
          </a:p>
          <a:p>
            <a:pPr marL="0" marR="0" indent="0" algn="l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4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10 Rectángulo redondeado"/>
          <p:cNvSpPr/>
          <p:nvPr/>
        </p:nvSpPr>
        <p:spPr bwMode="auto">
          <a:xfrm>
            <a:off x="1643042" y="4143386"/>
            <a:ext cx="5786478" cy="642942"/>
          </a:xfrm>
          <a:prstGeom prst="roundRect">
            <a:avLst/>
          </a:prstGeom>
          <a:solidFill>
            <a:srgbClr val="FDFD5F"/>
          </a:solidFill>
          <a:ln w="952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indent="0" algn="ctr" defTabSz="2355850" eaLnBrk="1" hangingPunct="1"/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objetivo de nuestro estudio es definir si existen diferencias entre los pacientes en tratamiento antifibrótico con respecto al sexo.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 bwMode="auto">
          <a:xfrm>
            <a:off x="357158" y="1285866"/>
            <a:ext cx="301407" cy="2143140"/>
          </a:xfrm>
          <a:prstGeom prst="rect">
            <a:avLst/>
          </a:prstGeom>
          <a:solidFill>
            <a:srgbClr val="F19E2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RESULTADOS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928662" y="63901"/>
          <a:ext cx="3500462" cy="5064835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752370"/>
                <a:gridCol w="1748092"/>
              </a:tblGrid>
              <a:tr h="526731">
                <a:tc gridSpan="2">
                  <a:txBody>
                    <a:bodyPr/>
                    <a:lstStyle/>
                    <a:p>
                      <a:pPr algn="ctr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80 pacientes</a:t>
                      </a:r>
                    </a:p>
                    <a:p>
                      <a:pPr algn="l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</a:t>
                      </a:r>
                    </a:p>
                    <a:p>
                      <a:pPr algn="l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               72 % Varones                                       27 % Mujeres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E2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E2F"/>
                    </a:solidFill>
                  </a:tcPr>
                </a:tc>
              </a:tr>
              <a:tr h="222233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73 años</a:t>
                      </a: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76 años</a:t>
                      </a:r>
                      <a:endParaRPr lang="es-ES" sz="9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8912"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5%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Fumadores</a:t>
                      </a:r>
                    </a:p>
                    <a:p>
                      <a:pPr algn="ctr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15% No fumadores</a:t>
                      </a:r>
                    </a:p>
                    <a:p>
                      <a:pPr algn="ctr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80% Exfumadores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9%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Fumadoras</a:t>
                      </a:r>
                    </a:p>
                    <a:p>
                      <a:pPr algn="ctr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82% No fumadoras</a:t>
                      </a:r>
                    </a:p>
                    <a:p>
                      <a:pPr algn="ctr"/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9% Exfumadoras</a:t>
                      </a:r>
                      <a:endParaRPr lang="es-ES" sz="9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55591"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HTA (57%).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DLP (51%).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DM (33%).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EPOC (19%).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HTA (54%).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DLP (41%).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Alteraciones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PSQ (32%).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Antecedentes reumatológicos (23%), sobre todo ES.</a:t>
                      </a:r>
                      <a:endParaRPr lang="es-ES" sz="9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8116">
                <a:tc gridSpan="2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Diagnóstico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más frecuente: FPI (63%) en ambos grupos.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endParaRPr lang="es-ES" sz="95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5061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Otros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dx: CFPE (19%).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Otros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</a:t>
                      </a: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x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: Enf fibrosante progresiva (23%).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572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60% Pirfenidona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40%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Nintedanib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59% Pirfenidona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41%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Nintedanib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572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43% requirió cambio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de medicación por intolerancia.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63% requirió cambio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de medicación por intolerancia.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2233">
                <a:tc gridSpan="2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Efectos secundarios más frecuentes: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Diarrea (25%) y náuseas (17%)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33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Necesidad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de ingreso: 41%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Necesidad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de ingreso: 36%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572">
                <a:tc gridSpan="2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Motivo</a:t>
                      </a: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ingreso: Ag EPID (22%) e ICC (8%).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Mortalidad: 32% en ambos grupos.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950" b="0" baseline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86913">
                <a:tc gridSpan="2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Significación estadística al relacionar aumento de mortalidad con necesidad y número de ingresos, así como que el motivo fuese Ag de EPID (independientemente del sexo). 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es-ES" sz="9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El cambio de medicación en mujeres produce aumento de mortalidad.</a:t>
                      </a:r>
                      <a:endParaRPr lang="es-ES" sz="90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 bwMode="auto">
          <a:xfrm>
            <a:off x="4643438" y="357172"/>
            <a:ext cx="1628705" cy="285752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3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</a:p>
        </p:txBody>
      </p:sp>
      <p:sp>
        <p:nvSpPr>
          <p:cNvPr id="6" name="5 Rectángulo redondeado"/>
          <p:cNvSpPr/>
          <p:nvPr/>
        </p:nvSpPr>
        <p:spPr bwMode="auto">
          <a:xfrm>
            <a:off x="4643438" y="1000114"/>
            <a:ext cx="4143404" cy="3214710"/>
          </a:xfrm>
          <a:prstGeom prst="roundRect">
            <a:avLst/>
          </a:prstGeom>
          <a:solidFill>
            <a:srgbClr val="FFD9D9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Ø"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En nuestra serie predominan los varones.</a:t>
            </a:r>
          </a:p>
          <a:p>
            <a:pPr algn="just">
              <a:buFont typeface="Wingdings" pitchFamily="2" charset="2"/>
              <a:buChar char="Ø"/>
            </a:pPr>
            <a:endParaRPr lang="es-ES" sz="1200" dirty="0" smtClean="0">
              <a:latin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El perfil clínico de varones en tratamiento antifibrótico es</a:t>
            </a:r>
            <a:r>
              <a:rPr kumimoji="0" lang="es-E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un paciente de 73 años, exfumador, con diagnóstico de FPI y qu</a:t>
            </a:r>
            <a:r>
              <a:rPr lang="es-ES" sz="1200" dirty="0" smtClean="0">
                <a:latin typeface="Arial" charset="0"/>
              </a:rPr>
              <a:t>e toma pirfenidona.</a:t>
            </a:r>
          </a:p>
          <a:p>
            <a:pPr algn="just">
              <a:buFont typeface="Wingdings" pitchFamily="2" charset="2"/>
              <a:buChar char="Ø"/>
            </a:pP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kumimoji="0" lang="es-E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s-E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El perfil clínico de mujeres en tratamiento antifibrótico es una paciente de 76 años, nunca fumadora, con diagnóstico de FPI y que toma pirfenidona. </a:t>
            </a:r>
          </a:p>
          <a:p>
            <a:pPr algn="just">
              <a:buFont typeface="Wingdings" pitchFamily="2" charset="2"/>
              <a:buChar char="Ø"/>
            </a:pPr>
            <a:endParaRPr lang="es-ES" sz="1200" baseline="0" dirty="0" smtClean="0">
              <a:latin typeface="Arial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kumimoji="0" lang="es-E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No existen diferencias en el pronóstico pero sí en el tratamiento, sobre todo en la tolerancia a los mismos y necesidad de cambio (mayor en mujeres), provocando esto un aumento de mortalidad en ellas.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7 Abrir llave"/>
          <p:cNvSpPr/>
          <p:nvPr/>
        </p:nvSpPr>
        <p:spPr>
          <a:xfrm rot="5400000">
            <a:off x="2678894" y="-464365"/>
            <a:ext cx="71439" cy="1571638"/>
          </a:xfrm>
          <a:prstGeom prst="leftBrace">
            <a:avLst>
              <a:gd name="adj1" fmla="val 8333"/>
              <a:gd name="adj2" fmla="val 5372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526</Words>
  <Application>Microsoft Office PowerPoint</Application>
  <PresentationFormat>Presentación en pantalla (16:9)</PresentationFormat>
  <Paragraphs>61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39</cp:revision>
  <dcterms:created xsi:type="dcterms:W3CDTF">2021-06-21T11:13:42Z</dcterms:created>
  <dcterms:modified xsi:type="dcterms:W3CDTF">2021-08-26T10:28:37Z</dcterms:modified>
</cp:coreProperties>
</file>