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>
      <p:cViewPr>
        <p:scale>
          <a:sx n="164" d="100"/>
          <a:sy n="164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9.9095015165501774E-2"/>
          <c:y val="4.03605115297587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PROCEDENCIA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7F2-0241-8F1D-320B1EF8363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7F2-0241-8F1D-320B1EF836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893-4E46-BD6A-8E1C948146F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7F2-0241-8F1D-320B1EF8363C}"/>
              </c:ext>
            </c:extLst>
          </c:dPt>
          <c:dLbls>
            <c:dLbl>
              <c:idx val="2"/>
              <c:layout>
                <c:manualLayout>
                  <c:x val="8.1930831545155319E-2"/>
                  <c:y val="0.1192300855460503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893-4E46-BD6A-8E1C948146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P. COVID</c:v>
                </c:pt>
                <c:pt idx="1">
                  <c:v>URG</c:v>
                </c:pt>
                <c:pt idx="2">
                  <c:v>UCI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 formatCode="0%">
                  <c:v>0.79</c:v>
                </c:pt>
                <c:pt idx="1">
                  <c:v>0.125</c:v>
                </c:pt>
                <c:pt idx="2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3-4E46-BD6A-8E1C948146F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S"/>
              <a:t>P. RESPIRATORIA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45,1%</a:t>
                    </a:r>
                  </a:p>
                  <a:p>
                    <a:r>
                      <a:rPr lang="en-US" dirty="0"/>
                      <a:t>(10)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E5F-5F45-8EBC-38B6485146A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  <a:p>
                    <a:r>
                      <a:rPr lang="en-US" dirty="0"/>
                      <a:t>(4)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E5F-5F45-8EBC-38B6485146A0}"/>
                </c:ext>
              </c:extLst>
            </c:dLbl>
            <c:dLbl>
              <c:idx val="2"/>
              <c:layout>
                <c:manualLayout>
                  <c:x val="3.0903616175001373E-2"/>
                  <c:y val="-5.9827082458783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31,8%</a:t>
                    </a:r>
                  </a:p>
                  <a:p>
                    <a:r>
                      <a:rPr lang="en-US" dirty="0"/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E5F-5F45-8EBC-38B6485146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EPOC</c:v>
                </c:pt>
                <c:pt idx="1">
                  <c:v>ASMA</c:v>
                </c:pt>
                <c:pt idx="2">
                  <c:v>SAHS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0.45100000000000001</c:v>
                </c:pt>
                <c:pt idx="1">
                  <c:v>0.18099999999999999</c:v>
                </c:pt>
                <c:pt idx="2">
                  <c:v>0.318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C-4249-8A35-D54DF3B650E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EPOC</c:v>
                </c:pt>
                <c:pt idx="1">
                  <c:v>ASMA</c:v>
                </c:pt>
                <c:pt idx="2">
                  <c:v>SAHS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FDAC-4249-8A35-D54DF3B650ED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EPOC</c:v>
                </c:pt>
                <c:pt idx="1">
                  <c:v>ASMA</c:v>
                </c:pt>
                <c:pt idx="2">
                  <c:v>SAHS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FDAC-4249-8A35-D54DF3B650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10290799"/>
        <c:axId val="1286169967"/>
        <c:axId val="0"/>
      </c:bar3DChart>
      <c:catAx>
        <c:axId val="1210290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86169967"/>
        <c:crosses val="autoZero"/>
        <c:auto val="1"/>
        <c:lblAlgn val="ctr"/>
        <c:lblOffset val="100"/>
        <c:noMultiLvlLbl val="0"/>
      </c:catAx>
      <c:valAx>
        <c:axId val="1286169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10290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dirty="0"/>
              <a:t>P.</a:t>
            </a:r>
            <a:r>
              <a:rPr lang="es-ES" sz="1800" baseline="0" dirty="0"/>
              <a:t> CARDIOVASCULAR</a:t>
            </a:r>
            <a:endParaRPr lang="es-ES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8A2B8AD-84AA-B64E-BC8A-A73FAF26395D}" type="VALUE">
                      <a:rPr lang="en-US" smtClean="0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n-US" dirty="0">
                      <a:solidFill>
                        <a:schemeClr val="tx1"/>
                      </a:solidFill>
                    </a:endParaRPr>
                  </a:p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(65)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A3D-E24C-BDAE-EED2DDA217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9E06885-B4FA-8E47-A513-A20968F1C4D3}" type="VALUE">
                      <a:rPr lang="en-US" smtClean="0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n-US">
                      <a:solidFill>
                        <a:schemeClr val="tx1"/>
                      </a:solidFill>
                    </a:endParaRPr>
                  </a:p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(71)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A3D-E24C-BDAE-EED2DDA217F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B0149D3-AD4B-5748-955E-1AE22103285A}" type="VALUE">
                      <a:rPr lang="en-US" noProof="0" smtClean="0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n-US" noProof="0">
                      <a:solidFill>
                        <a:schemeClr val="tx1"/>
                      </a:solidFill>
                    </a:endParaRPr>
                  </a:p>
                  <a:p>
                    <a:r>
                      <a:rPr lang="en-US" noProof="0">
                        <a:solidFill>
                          <a:schemeClr val="tx1"/>
                        </a:solidFill>
                      </a:rPr>
                      <a:t>(47)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A3D-E24C-BDAE-EED2DDA217F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FC77F93-C768-CA4E-985A-08BB59F1BDF9}" type="VALUE">
                      <a:rPr lang="en-US" smtClean="0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n-US" dirty="0">
                      <a:solidFill>
                        <a:schemeClr val="tx1"/>
                      </a:solidFill>
                    </a:endParaRPr>
                  </a:p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(21)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A3D-E24C-BDAE-EED2DDA21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OBESO</c:v>
                </c:pt>
                <c:pt idx="1">
                  <c:v>HTA</c:v>
                </c:pt>
                <c:pt idx="2">
                  <c:v>DM</c:v>
                </c:pt>
                <c:pt idx="3">
                  <c:v>CARDIOPATIA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0.45400000000000001</c:v>
                </c:pt>
                <c:pt idx="1">
                  <c:v>0.496</c:v>
                </c:pt>
                <c:pt idx="2">
                  <c:v>0.32800000000000001</c:v>
                </c:pt>
                <c:pt idx="3">
                  <c:v>0.14599999999999999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2-844F-8D2E-30CC422903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OBESO</c:v>
                </c:pt>
                <c:pt idx="1">
                  <c:v>HTA</c:v>
                </c:pt>
                <c:pt idx="2">
                  <c:v>DM</c:v>
                </c:pt>
                <c:pt idx="3">
                  <c:v>CARDIOPATIA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59C2-844F-8D2E-30CC422903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OBESO</c:v>
                </c:pt>
                <c:pt idx="1">
                  <c:v>HTA</c:v>
                </c:pt>
                <c:pt idx="2">
                  <c:v>DM</c:v>
                </c:pt>
                <c:pt idx="3">
                  <c:v>CARDIOPATIA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59C2-844F-8D2E-30CC422903F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905794111"/>
        <c:axId val="890030127"/>
      </c:barChart>
      <c:catAx>
        <c:axId val="905794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90030127"/>
        <c:crosses val="autoZero"/>
        <c:auto val="1"/>
        <c:lblAlgn val="ctr"/>
        <c:lblOffset val="100"/>
        <c:noMultiLvlLbl val="0"/>
      </c:catAx>
      <c:valAx>
        <c:axId val="890030127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90579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/>
              <a:t>COMPLICACIONES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3,4%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89BE-9F41-BD71-FEB5C04E000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2,8%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9BE-9F41-BD71-FEB5C04E000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0,7%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9BE-9F41-BD71-FEB5C04E000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0,7%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9BE-9F41-BD71-FEB5C04E000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0,7%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9BE-9F41-BD71-FEB5C04E00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TEP</c:v>
                </c:pt>
                <c:pt idx="1">
                  <c:v>FA</c:v>
                </c:pt>
                <c:pt idx="2">
                  <c:v>IAM</c:v>
                </c:pt>
                <c:pt idx="3">
                  <c:v>ICC</c:v>
                </c:pt>
                <c:pt idx="4">
                  <c:v>FLU AUR</c:v>
                </c:pt>
                <c:pt idx="5">
                  <c:v>TSV</c:v>
                </c:pt>
                <c:pt idx="6">
                  <c:v>MIOPERICADITIS</c:v>
                </c:pt>
              </c:strCache>
            </c:strRef>
          </c:cat>
          <c:val>
            <c:numRef>
              <c:f>Hoja1!$B$2:$B$8</c:f>
              <c:numCache>
                <c:formatCode>0.00%</c:formatCode>
                <c:ptCount val="7"/>
                <c:pt idx="0" formatCode="0%">
                  <c:v>0.06</c:v>
                </c:pt>
                <c:pt idx="1">
                  <c:v>3.4000000000000002E-2</c:v>
                </c:pt>
                <c:pt idx="2" formatCode="0%">
                  <c:v>0.08</c:v>
                </c:pt>
                <c:pt idx="3">
                  <c:v>2.8000000000000001E-2</c:v>
                </c:pt>
                <c:pt idx="4">
                  <c:v>7.0000000000000001E-3</c:v>
                </c:pt>
                <c:pt idx="5">
                  <c:v>7.0000000000000001E-3</c:v>
                </c:pt>
                <c:pt idx="6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E-9F41-BD71-FEB5C04E000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TEP</c:v>
                </c:pt>
                <c:pt idx="1">
                  <c:v>FA</c:v>
                </c:pt>
                <c:pt idx="2">
                  <c:v>IAM</c:v>
                </c:pt>
                <c:pt idx="3">
                  <c:v>ICC</c:v>
                </c:pt>
                <c:pt idx="4">
                  <c:v>FLU AUR</c:v>
                </c:pt>
                <c:pt idx="5">
                  <c:v>TSV</c:v>
                </c:pt>
                <c:pt idx="6">
                  <c:v>MIOPERICADITIS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89BE-9F41-BD71-FEB5C04E000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TEP</c:v>
                </c:pt>
                <c:pt idx="1">
                  <c:v>FA</c:v>
                </c:pt>
                <c:pt idx="2">
                  <c:v>IAM</c:v>
                </c:pt>
                <c:pt idx="3">
                  <c:v>ICC</c:v>
                </c:pt>
                <c:pt idx="4">
                  <c:v>FLU AUR</c:v>
                </c:pt>
                <c:pt idx="5">
                  <c:v>TSV</c:v>
                </c:pt>
                <c:pt idx="6">
                  <c:v>MIOPERICADITIS</c:v>
                </c:pt>
              </c:strCache>
            </c:strRef>
          </c:cat>
          <c:val>
            <c:numRef>
              <c:f>Hoja1!$D$2:$D$8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89BE-9F41-BD71-FEB5C04E000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908833631"/>
        <c:axId val="928379375"/>
      </c:barChart>
      <c:catAx>
        <c:axId val="908833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28379375"/>
        <c:crosses val="autoZero"/>
        <c:auto val="1"/>
        <c:lblAlgn val="ctr"/>
        <c:lblOffset val="100"/>
        <c:noMultiLvlLbl val="0"/>
      </c:catAx>
      <c:valAx>
        <c:axId val="928379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8833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1A2-E048-BE45-EE7F96972D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71A2-E048-BE45-EE7F96972D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1A2-E048-BE45-EE7F96972D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71A2-E048-BE45-EE7F96972D9C}"/>
              </c:ext>
            </c:extLst>
          </c:dPt>
          <c:dLbls>
            <c:dLbl>
              <c:idx val="0"/>
              <c:layout>
                <c:manualLayout>
                  <c:x val="-0.20501502538136981"/>
                  <c:y val="7.19568485446061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39,1%</a:t>
                    </a:r>
                  </a:p>
                  <a:p>
                    <a:pPr>
                      <a:defRPr/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(56)</a:t>
                    </a:r>
                  </a:p>
                </c:rich>
              </c:tx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1A2-E048-BE45-EE7F96972D9C}"/>
                </c:ext>
              </c:extLst>
            </c:dLbl>
            <c:dLbl>
              <c:idx val="1"/>
              <c:layout>
                <c:manualLayout>
                  <c:x val="0.14952085066996501"/>
                  <c:y val="-0.19755270247750251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>
                        <a:solidFill>
                          <a:schemeClr val="tx1"/>
                        </a:solidFill>
                      </a:rPr>
                      <a:t>31,4%</a:t>
                    </a:r>
                  </a:p>
                  <a:p>
                    <a:r>
                      <a:rPr lang="en-US" sz="1100" dirty="0">
                        <a:solidFill>
                          <a:schemeClr val="tx1"/>
                        </a:solidFill>
                      </a:rPr>
                      <a:t>(45)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1A2-E048-BE45-EE7F96972D9C}"/>
                </c:ext>
              </c:extLst>
            </c:dLbl>
            <c:dLbl>
              <c:idx val="2"/>
              <c:layout>
                <c:manualLayout>
                  <c:x val="8.311224678739397E-2"/>
                  <c:y val="4.1279463572147901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>
                        <a:solidFill>
                          <a:schemeClr val="tx1"/>
                        </a:solidFill>
                      </a:rPr>
                      <a:t>15,3%</a:t>
                    </a:r>
                  </a:p>
                  <a:p>
                    <a:r>
                      <a:rPr lang="en-US" sz="1100" dirty="0">
                        <a:solidFill>
                          <a:schemeClr val="tx1"/>
                        </a:solidFill>
                      </a:rPr>
                      <a:t>(22)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1A2-E048-BE45-EE7F96972D9C}"/>
                </c:ext>
              </c:extLst>
            </c:dLbl>
            <c:dLbl>
              <c:idx val="3"/>
              <c:layout>
                <c:manualLayout>
                  <c:x val="0.10869495981927932"/>
                  <c:y val="0.11637730216355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13,9%</a:t>
                    </a:r>
                  </a:p>
                  <a:p>
                    <a:pPr>
                      <a:defRPr/>
                    </a:pPr>
                    <a:r>
                      <a:rPr lang="en-US" sz="1100" dirty="0">
                        <a:solidFill>
                          <a:schemeClr val="tx1"/>
                        </a:solidFill>
                      </a:rPr>
                      <a:t>(20)</a:t>
                    </a:r>
                  </a:p>
                </c:rich>
              </c:tx>
              <c:spPr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1A2-E048-BE45-EE7F96972D9C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P. COVID</c:v>
                </c:pt>
                <c:pt idx="1">
                  <c:v>UCI</c:v>
                </c:pt>
                <c:pt idx="2">
                  <c:v>ALTA DOM</c:v>
                </c:pt>
                <c:pt idx="3">
                  <c:v>EXITUS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0.39100000000000001</c:v>
                </c:pt>
                <c:pt idx="1">
                  <c:v>0.314</c:v>
                </c:pt>
                <c:pt idx="2">
                  <c:v>0.153</c:v>
                </c:pt>
                <c:pt idx="3">
                  <c:v>0.13900000000000001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2-E048-BE45-EE7F96972D9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30/8/21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B374A1C-6281-9E43-94DB-6753632BDED5}"/>
              </a:ext>
            </a:extLst>
          </p:cNvPr>
          <p:cNvSpPr txBox="1"/>
          <p:nvPr/>
        </p:nvSpPr>
        <p:spPr>
          <a:xfrm>
            <a:off x="503548" y="981282"/>
            <a:ext cx="81369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C. González Pérez, P. Muñoz Zara, M.P. Lobato de la Sierra, Á. Cabeza Serrano, </a:t>
            </a:r>
            <a:r>
              <a:rPr lang="es-ES" sz="800" dirty="0" err="1"/>
              <a:t>J.G.Soto</a:t>
            </a:r>
            <a:r>
              <a:rPr lang="es-ES" sz="800" dirty="0"/>
              <a:t> Campos. Servicio de Neumología. Hospital Universitario Jerez de la Frontera. Jerez de la Frontera. Cádiz  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F3C5B4D5-7638-1946-8247-132361416DE2}"/>
              </a:ext>
            </a:extLst>
          </p:cNvPr>
          <p:cNvSpPr/>
          <p:nvPr/>
        </p:nvSpPr>
        <p:spPr>
          <a:xfrm>
            <a:off x="107504" y="84350"/>
            <a:ext cx="8928992" cy="8937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NUESTRA EXPERIENCIA EN EL HOSPITAL DE JEREZ DE LA FRONTERA EN EL MANEJO DE PACIENTES COVID-19 EN LA UNIDAD DE CUIDADOS RESPIRATORIOS INTERMEDIOS. </a:t>
            </a:r>
          </a:p>
        </p:txBody>
      </p:sp>
      <p:sp>
        <p:nvSpPr>
          <p:cNvPr id="11" name="Recortar rectángulo de esquina del mismo lado 10">
            <a:extLst>
              <a:ext uri="{FF2B5EF4-FFF2-40B4-BE49-F238E27FC236}">
                <a16:creationId xmlns:a16="http://schemas.microsoft.com/office/drawing/2014/main" id="{5A81CCCF-211A-B94E-9AEC-87CDE5718252}"/>
              </a:ext>
            </a:extLst>
          </p:cNvPr>
          <p:cNvSpPr/>
          <p:nvPr/>
        </p:nvSpPr>
        <p:spPr>
          <a:xfrm>
            <a:off x="107504" y="1364387"/>
            <a:ext cx="2232248" cy="360040"/>
          </a:xfrm>
          <a:prstGeom prst="snip2Same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4C517-531B-5545-8991-7D54B6821D7E}"/>
              </a:ext>
            </a:extLst>
          </p:cNvPr>
          <p:cNvSpPr txBox="1"/>
          <p:nvPr/>
        </p:nvSpPr>
        <p:spPr>
          <a:xfrm>
            <a:off x="611560" y="1797220"/>
            <a:ext cx="273630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Creamos la UCRI, denominada planta “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NeumoCOVID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” como una estrategia para mejorar la atención integral de pacientes con neumonía por SARS-CoV2 que, por su complejidad, requerían una monitorización-vigilancia estrecha y un soporte respiratorio no invasivo.</a:t>
            </a:r>
          </a:p>
          <a:p>
            <a:endParaRPr lang="es-ES" dirty="0"/>
          </a:p>
        </p:txBody>
      </p:sp>
      <p:sp>
        <p:nvSpPr>
          <p:cNvPr id="14" name="Recortar rectángulo de esquina del mismo lado 13">
            <a:extLst>
              <a:ext uri="{FF2B5EF4-FFF2-40B4-BE49-F238E27FC236}">
                <a16:creationId xmlns:a16="http://schemas.microsoft.com/office/drawing/2014/main" id="{FA3C2D72-1B3A-8F4A-8627-BDB41A1317A0}"/>
              </a:ext>
            </a:extLst>
          </p:cNvPr>
          <p:cNvSpPr/>
          <p:nvPr/>
        </p:nvSpPr>
        <p:spPr>
          <a:xfrm>
            <a:off x="5148064" y="1342258"/>
            <a:ext cx="1944216" cy="360040"/>
          </a:xfrm>
          <a:prstGeom prst="snip2Same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28E1205-952A-F94F-93BF-4135A181E676}"/>
              </a:ext>
            </a:extLst>
          </p:cNvPr>
          <p:cNvSpPr txBox="1"/>
          <p:nvPr/>
        </p:nvSpPr>
        <p:spPr>
          <a:xfrm>
            <a:off x="5328084" y="1793003"/>
            <a:ext cx="35283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descriptivo, de carácter retrospectivo. 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Noviembre de 2020 - Marzo de 2021</a:t>
            </a:r>
          </a:p>
        </p:txBody>
      </p:sp>
      <p:sp>
        <p:nvSpPr>
          <p:cNvPr id="18" name="Recortar rectángulo de esquina del mismo lado 17">
            <a:extLst>
              <a:ext uri="{FF2B5EF4-FFF2-40B4-BE49-F238E27FC236}">
                <a16:creationId xmlns:a16="http://schemas.microsoft.com/office/drawing/2014/main" id="{9D7B24AC-4FDA-834F-B7A0-E3ADE8F0C27F}"/>
              </a:ext>
            </a:extLst>
          </p:cNvPr>
          <p:cNvSpPr/>
          <p:nvPr/>
        </p:nvSpPr>
        <p:spPr>
          <a:xfrm>
            <a:off x="5151403" y="2976063"/>
            <a:ext cx="2041381" cy="360040"/>
          </a:xfrm>
          <a:prstGeom prst="snip2Same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89DBA03-B996-3C49-B7BB-1945AFE6278C}"/>
              </a:ext>
            </a:extLst>
          </p:cNvPr>
          <p:cNvSpPr txBox="1"/>
          <p:nvPr/>
        </p:nvSpPr>
        <p:spPr>
          <a:xfrm>
            <a:off x="5508106" y="380543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143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5742C924-C96E-234A-BEF2-8789A85BB2B5}"/>
              </a:ext>
            </a:extLst>
          </p:cNvPr>
          <p:cNvCxnSpPr>
            <a:cxnSpLocks/>
          </p:cNvCxnSpPr>
          <p:nvPr/>
        </p:nvCxnSpPr>
        <p:spPr>
          <a:xfrm flipV="1">
            <a:off x="6030174" y="3870857"/>
            <a:ext cx="288032" cy="97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B5AC8BF5-FE86-F944-99BE-2D2D6B35F6B9}"/>
              </a:ext>
            </a:extLst>
          </p:cNvPr>
          <p:cNvCxnSpPr>
            <a:cxnSpLocks/>
          </p:cNvCxnSpPr>
          <p:nvPr/>
        </p:nvCxnSpPr>
        <p:spPr>
          <a:xfrm>
            <a:off x="6030174" y="4033551"/>
            <a:ext cx="283840" cy="112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Femenino - Wikipedia, la enciclopedia libre">
            <a:extLst>
              <a:ext uri="{FF2B5EF4-FFF2-40B4-BE49-F238E27FC236}">
                <a16:creationId xmlns:a16="http://schemas.microsoft.com/office/drawing/2014/main" id="{8C1C1DD1-9DD1-0846-94D4-573E9D7CA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7952" y="3484608"/>
            <a:ext cx="312794" cy="48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imbolo hombre">
            <a:extLst>
              <a:ext uri="{FF2B5EF4-FFF2-40B4-BE49-F238E27FC236}">
                <a16:creationId xmlns:a16="http://schemas.microsoft.com/office/drawing/2014/main" id="{5D4FDC18-1F5A-B645-B0D1-0E6FEDBBA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952" y="397470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4FB1091E-66A3-B243-8D10-82448FFEB7FC}"/>
              </a:ext>
            </a:extLst>
          </p:cNvPr>
          <p:cNvSpPr txBox="1"/>
          <p:nvPr/>
        </p:nvSpPr>
        <p:spPr>
          <a:xfrm>
            <a:off x="6650746" y="3561516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33.5%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10F133D-DA6B-7D43-99DF-25AFB3659B12}"/>
              </a:ext>
            </a:extLst>
          </p:cNvPr>
          <p:cNvSpPr txBox="1"/>
          <p:nvPr/>
        </p:nvSpPr>
        <p:spPr>
          <a:xfrm>
            <a:off x="6722754" y="4143986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66.4%</a:t>
            </a:r>
          </a:p>
        </p:txBody>
      </p:sp>
      <p:pic>
        <p:nvPicPr>
          <p:cNvPr id="27" name="Picture 8" descr="Ilustración Del Personaje De Dibujos Animados Con El Humo Del Cigarrillo  Ilustraciones Vectoriales, Clip Art Vectorizado Libre De Derechos. Image  16392813.">
            <a:extLst>
              <a:ext uri="{FF2B5EF4-FFF2-40B4-BE49-F238E27FC236}">
                <a16:creationId xmlns:a16="http://schemas.microsoft.com/office/drawing/2014/main" id="{EEC26CB5-3F8F-4841-B161-BB52C0FB1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27" y="4162218"/>
            <a:ext cx="915566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92DBD78B-D04C-264B-8BB2-F3F14F505265}"/>
              </a:ext>
            </a:extLst>
          </p:cNvPr>
          <p:cNvSpPr/>
          <p:nvPr/>
        </p:nvSpPr>
        <p:spPr>
          <a:xfrm>
            <a:off x="5148064" y="4600769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44%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ortar rectángulo de esquina del mismo lado 14">
            <a:extLst>
              <a:ext uri="{FF2B5EF4-FFF2-40B4-BE49-F238E27FC236}">
                <a16:creationId xmlns:a16="http://schemas.microsoft.com/office/drawing/2014/main" id="{AD1C627D-E395-6C40-93E2-75879DD2E7A2}"/>
              </a:ext>
            </a:extLst>
          </p:cNvPr>
          <p:cNvSpPr/>
          <p:nvPr/>
        </p:nvSpPr>
        <p:spPr>
          <a:xfrm>
            <a:off x="6807035" y="2355726"/>
            <a:ext cx="2088232" cy="360040"/>
          </a:xfrm>
          <a:prstGeom prst="snip2Same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DD05259-41D3-2945-B3EF-8E621E885C5F}"/>
              </a:ext>
            </a:extLst>
          </p:cNvPr>
          <p:cNvSpPr txBox="1"/>
          <p:nvPr/>
        </p:nvSpPr>
        <p:spPr>
          <a:xfrm>
            <a:off x="6048164" y="2859782"/>
            <a:ext cx="30627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Varón de 63 años, procedente de planta COVID, con antecedente de tabaquismo y obesidad.</a:t>
            </a:r>
          </a:p>
          <a:p>
            <a:pPr marL="285750" indent="-285750" algn="just">
              <a:buFontTx/>
              <a:buChar char="-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Alta efectividad =&gt; evitándose las IOT en un 68% y las complicaciones asociadas a la estancia en UCI.  </a:t>
            </a:r>
          </a:p>
          <a:p>
            <a:endParaRPr lang="es-ES" dirty="0"/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C71E4513-2101-984B-91EB-4E1130AB60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1194585"/>
              </p:ext>
            </p:extLst>
          </p:nvPr>
        </p:nvGraphicFramePr>
        <p:xfrm>
          <a:off x="33131" y="51470"/>
          <a:ext cx="194658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CuadroTexto 26">
            <a:extLst>
              <a:ext uri="{FF2B5EF4-FFF2-40B4-BE49-F238E27FC236}">
                <a16:creationId xmlns:a16="http://schemas.microsoft.com/office/drawing/2014/main" id="{2AAC7AFA-6F2C-E940-AEDC-0936CC0809B5}"/>
              </a:ext>
            </a:extLst>
          </p:cNvPr>
          <p:cNvSpPr txBox="1"/>
          <p:nvPr/>
        </p:nvSpPr>
        <p:spPr>
          <a:xfrm>
            <a:off x="467544" y="1697781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SAFI 185.3</a:t>
            </a: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14476ACB-3DE5-3147-B8B2-520A685EEF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1524525"/>
              </p:ext>
            </p:extLst>
          </p:nvPr>
        </p:nvGraphicFramePr>
        <p:xfrm>
          <a:off x="2442495" y="195486"/>
          <a:ext cx="2876686" cy="191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DF6786F6-7389-6A41-B461-48FB2E2D7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348154"/>
              </p:ext>
            </p:extLst>
          </p:nvPr>
        </p:nvGraphicFramePr>
        <p:xfrm>
          <a:off x="5904148" y="195486"/>
          <a:ext cx="313234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Gráfico 33">
            <a:extLst>
              <a:ext uri="{FF2B5EF4-FFF2-40B4-BE49-F238E27FC236}">
                <a16:creationId xmlns:a16="http://schemas.microsoft.com/office/drawing/2014/main" id="{0B66E2EF-E024-BA47-AF10-80731ECD9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2279707"/>
              </p:ext>
            </p:extLst>
          </p:nvPr>
        </p:nvGraphicFramePr>
        <p:xfrm>
          <a:off x="33130" y="2355727"/>
          <a:ext cx="2954694" cy="2160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5" name="Gráfico 34">
            <a:extLst>
              <a:ext uri="{FF2B5EF4-FFF2-40B4-BE49-F238E27FC236}">
                <a16:creationId xmlns:a16="http://schemas.microsoft.com/office/drawing/2014/main" id="{E46CA170-8742-9D4B-90B1-1D7049E0A8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5410598"/>
              </p:ext>
            </p:extLst>
          </p:nvPr>
        </p:nvGraphicFramePr>
        <p:xfrm>
          <a:off x="3131840" y="2355726"/>
          <a:ext cx="2772309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3924</TotalTime>
  <Words>246</Words>
  <Application>Microsoft Macintosh PowerPoint</Application>
  <PresentationFormat>Presentación en pantalla (16:9)</PresentationFormat>
  <Paragraphs>48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10</cp:revision>
  <dcterms:created xsi:type="dcterms:W3CDTF">2021-06-21T11:13:42Z</dcterms:created>
  <dcterms:modified xsi:type="dcterms:W3CDTF">2021-08-31T15:39:39Z</dcterms:modified>
</cp:coreProperties>
</file>