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25/08/2021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 bwMode="auto">
          <a:xfrm>
            <a:off x="1214414" y="214296"/>
            <a:ext cx="6643734" cy="6429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normalizeH="0" baseline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PERFIL CLÍNICO</a:t>
            </a:r>
            <a:r>
              <a:rPr kumimoji="0" lang="es-ES" sz="1600" b="1" i="0" u="none" strike="noStrike" cap="none" normalizeH="0" dirty="0" smtClean="0">
                <a:ln>
                  <a:noFill/>
                </a:ln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DE PACIENTES EN TRATAMIENTO CON ANTIFIBRÓTICOS, ¿INFLUYE EL HÁBITO TABÁQUICO?</a:t>
            </a:r>
            <a:endParaRPr kumimoji="0" lang="es-ES" sz="1600" b="1" i="0" u="none" strike="noStrike" cap="none" normalizeH="0" baseline="0" dirty="0" smtClean="0">
              <a:ln>
                <a:noFill/>
              </a:ln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00100" y="928676"/>
            <a:ext cx="7143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dirty="0" smtClean="0">
                <a:ea typeface="Tahoma" pitchFamily="34" charset="0"/>
                <a:cs typeface="Tahoma" pitchFamily="34" charset="0"/>
              </a:rPr>
              <a:t>José Antonio Durán Cueto¹ , Berman Stalin Barragán Pérez¹, Jaime Corral Peñafiel</a:t>
            </a:r>
            <a:r>
              <a:rPr lang="es-ES" sz="900" dirty="0" smtClean="0">
                <a:latin typeface="Calibri"/>
                <a:ea typeface="Tahoma" pitchFamily="34" charset="0"/>
                <a:cs typeface="Calibri"/>
              </a:rPr>
              <a:t>¹¯²¯³</a:t>
            </a:r>
            <a:r>
              <a:rPr lang="es-ES" sz="900" dirty="0" smtClean="0">
                <a:ea typeface="Tahoma" pitchFamily="34" charset="0"/>
                <a:cs typeface="Tahoma" pitchFamily="34" charset="0"/>
              </a:rPr>
              <a:t>, Marta Cebrián Romero¹, Amanda Paula Arenas Polo¹ , Carlos Cabanillas Díez-Madroñero¹, Celia De Dios Calama¹, Celia Montaño Montaño¹, María Estrella Ruíz Carretero¹, Juan Antonio Riesco Miranda</a:t>
            </a:r>
            <a:r>
              <a:rPr lang="es-ES" sz="900" dirty="0" smtClean="0">
                <a:latin typeface="Calibri"/>
                <a:ea typeface="Tahoma" pitchFamily="34" charset="0"/>
                <a:cs typeface="Calibri"/>
              </a:rPr>
              <a:t>¹¯³</a:t>
            </a:r>
            <a:r>
              <a:rPr lang="es-ES" sz="900" dirty="0" smtClean="0">
                <a:ea typeface="Tahoma" pitchFamily="34" charset="0"/>
                <a:cs typeface="Tahoma" pitchFamily="34" charset="0"/>
              </a:rPr>
              <a:t>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s-ES" sz="900" dirty="0" smtClean="0">
                <a:ea typeface="Tahoma" pitchFamily="34" charset="0"/>
                <a:cs typeface="Tahoma" pitchFamily="34" charset="0"/>
              </a:rPr>
              <a:t>Servicio de Neumología. Hospital San Pedro de Alcántara, Cáceres, España.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s-ES" sz="900" dirty="0" smtClean="0">
                <a:ea typeface="Tahoma" pitchFamily="34" charset="0"/>
                <a:cs typeface="Tahoma" pitchFamily="34" charset="0"/>
              </a:rPr>
              <a:t>INUBE.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s-ES" sz="900" dirty="0" smtClean="0">
                <a:ea typeface="Tahoma" pitchFamily="34" charset="0"/>
                <a:cs typeface="Tahoma" pitchFamily="34" charset="0"/>
              </a:rPr>
              <a:t>CIBERES, Madrid, España.</a:t>
            </a:r>
            <a:endParaRPr lang="es-ES" sz="9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3 Rectángulo"/>
          <p:cNvSpPr/>
          <p:nvPr/>
        </p:nvSpPr>
        <p:spPr bwMode="auto">
          <a:xfrm>
            <a:off x="285720" y="1714494"/>
            <a:ext cx="1571636" cy="285752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3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endParaRPr kumimoji="0" lang="es-ES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 bwMode="auto">
          <a:xfrm>
            <a:off x="214282" y="2214560"/>
            <a:ext cx="4214841" cy="1500198"/>
          </a:xfrm>
          <a:prstGeom prst="roundRect">
            <a:avLst/>
          </a:prstGeom>
          <a:noFill/>
          <a:ln w="952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v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Es conocido el efecto deletéreo del tabaquismo sobre el parénquima pulmonar.</a:t>
            </a:r>
          </a:p>
          <a:p>
            <a:pPr algn="just">
              <a:buFont typeface="Wingdings" pitchFamily="2" charset="2"/>
              <a:buChar char="v"/>
            </a:pPr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Las alteraciones que produce el tabaco a veces pueden asociarse a EPID.</a:t>
            </a:r>
          </a:p>
          <a:p>
            <a:pPr algn="just">
              <a:buFont typeface="Wingdings" pitchFamily="2" charset="2"/>
              <a:buChar char="v"/>
            </a:pPr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Los fármacos antifibróticos han supuesto una revolución para el tratamiento de estas enfermedades.</a:t>
            </a:r>
          </a:p>
        </p:txBody>
      </p:sp>
      <p:sp>
        <p:nvSpPr>
          <p:cNvPr id="7" name="6 Rectángulo"/>
          <p:cNvSpPr/>
          <p:nvPr/>
        </p:nvSpPr>
        <p:spPr bwMode="auto">
          <a:xfrm>
            <a:off x="4929190" y="1714494"/>
            <a:ext cx="1571636" cy="28575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3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M</a:t>
            </a:r>
            <a:r>
              <a:rPr lang="es-ES" sz="1300" b="1" baseline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kumimoji="0" lang="es-ES" sz="13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TODOLOGÍA</a:t>
            </a:r>
            <a:endParaRPr kumimoji="0" lang="es-ES" sz="13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 bwMode="auto">
          <a:xfrm>
            <a:off x="4857752" y="2143122"/>
            <a:ext cx="4000528" cy="1714512"/>
          </a:xfrm>
          <a:prstGeom prst="roundRect">
            <a:avLst/>
          </a:prstGeom>
          <a:noFill/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1000" dirty="0" smtClean="0"/>
              <a:t>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Estudio descriptivo retrospectivo sobre una base de datos creada al efecto a partir de la recogida de todos los pacientes en tratamiento antifibrótico de nuestro hospital en los últimos 6 años. </a:t>
            </a:r>
          </a:p>
          <a:p>
            <a:pPr algn="just"/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Recogida de variables epidemiológicas, clínico-terapéuticas y pronósticas.</a:t>
            </a:r>
          </a:p>
          <a:p>
            <a:pPr algn="just"/>
            <a:endParaRPr lang="es-ES" sz="10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Análisis estadístico mediante el programa PASW Statistics 18.</a:t>
            </a:r>
          </a:p>
          <a:p>
            <a:pPr marL="0" marR="0" indent="0" algn="l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4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10 Rectángulo redondeado"/>
          <p:cNvSpPr/>
          <p:nvPr/>
        </p:nvSpPr>
        <p:spPr bwMode="auto">
          <a:xfrm>
            <a:off x="1643042" y="4143386"/>
            <a:ext cx="5786478" cy="642942"/>
          </a:xfrm>
          <a:prstGeom prst="roundRect">
            <a:avLst/>
          </a:prstGeom>
          <a:solidFill>
            <a:srgbClr val="FDFD5F"/>
          </a:solidFill>
          <a:ln w="9525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lvl="1" indent="0" algn="ctr" defTabSz="2355850" eaLnBrk="1" hangingPunct="1"/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Objetivo: ¿Existen diferencias entre los pacientes en tratamiento antifibrótico con respecto al hábito tabáquico?</a:t>
            </a:r>
            <a:endParaRPr kumimoji="0" lang="es-E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 bwMode="auto">
          <a:xfrm>
            <a:off x="357158" y="1285866"/>
            <a:ext cx="301407" cy="2143140"/>
          </a:xfrm>
          <a:prstGeom prst="rect">
            <a:avLst/>
          </a:prstGeom>
          <a:solidFill>
            <a:srgbClr val="F19E2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RESULTADOS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928662" y="0"/>
          <a:ext cx="3500462" cy="5151455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752370"/>
                <a:gridCol w="1748092"/>
              </a:tblGrid>
              <a:tr h="792835"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80 pacientes</a:t>
                      </a:r>
                    </a:p>
                    <a:p>
                      <a:pPr algn="l"/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</a:t>
                      </a:r>
                    </a:p>
                    <a:p>
                      <a:pPr algn="l"/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        5 fumadores (6%)</a:t>
                      </a:r>
                    </a:p>
                    <a:p>
                      <a:pPr algn="l"/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       48 exfumadores (60%)                        27 no fumadores (34%)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E2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E2F"/>
                    </a:solidFill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93% Varones</a:t>
                      </a:r>
                    </a:p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7% Mujeres</a:t>
                      </a: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33 % Varones</a:t>
                      </a:r>
                    </a:p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66% Mujeres</a:t>
                      </a:r>
                      <a:endParaRPr lang="es-ES" sz="95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700"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71 años</a:t>
                      </a: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80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años</a:t>
                      </a:r>
                      <a:endParaRPr lang="es-ES" sz="95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84"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28% fallecidos</a:t>
                      </a: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40% fallecidos</a:t>
                      </a:r>
                    </a:p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Causa: EPID (22%).</a:t>
                      </a:r>
                      <a:endParaRPr lang="es-ES" sz="95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9700">
                <a:tc gridSpan="2"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Comorbilidades: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HTA y DLP en ambos. Seguido por: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1268">
                <a:tc>
                  <a:txBody>
                    <a:bodyPr/>
                    <a:lstStyle/>
                    <a:p>
                      <a:pPr algn="ctr">
                        <a:buFontTx/>
                        <a:buChar char="-"/>
                      </a:pPr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Infarto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(24%).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EPOC (21%).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Cáncer (19%).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- Alteraciones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PSQ (33%).</a:t>
                      </a:r>
                      <a:endParaRPr lang="es-ES" sz="95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2051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Dx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principal: FPI. Seguido por: CFPE (23%).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Dx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principal: FPI. Seguido por: Enf fibrosante progresiva (19%).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endParaRPr lang="es-ES" sz="95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84">
                <a:tc gridSpan="2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Pirfenidona (60%),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Nintedanib (40%) (necesidad de ajuste de medicación en la mitad de los pacientes)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20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Necesidad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de ingreso: 32%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Motivo: Ag EPID (22%) y bronquitis (10%).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>
                        <a:buFontTx/>
                        <a:buNone/>
                      </a:pP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5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Necesidad</a:t>
                      </a: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 de ingreso: 52%</a:t>
                      </a:r>
                    </a:p>
                    <a:p>
                      <a:pPr algn="ctr"/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Motivo: Ag EPID (22%) e ICC (8%).</a:t>
                      </a:r>
                      <a:endParaRPr lang="es-ES" sz="95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3775">
                <a:tc gridSpan="2"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s-ES" sz="95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+mn-lt"/>
                          <a:ea typeface="Tahoma" pitchFamily="34" charset="0"/>
                          <a:cs typeface="Tahoma" pitchFamily="34" charset="0"/>
                        </a:rPr>
                        <a:t>Significación estadística al relacionar aumento de mortalidad con ingresos. Se detectó mayor mortalidad en fumadores relacionada con cardiopatía (ICC e IAM). No diferencias al comparar mortalidad con tabaquismo.</a:t>
                      </a:r>
                      <a:endParaRPr lang="es-ES" sz="950" b="0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+mn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9E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 bwMode="auto">
          <a:xfrm>
            <a:off x="4643438" y="357172"/>
            <a:ext cx="1628705" cy="285752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2355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3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</a:p>
        </p:txBody>
      </p:sp>
      <p:sp>
        <p:nvSpPr>
          <p:cNvPr id="6" name="5 Rectángulo redondeado"/>
          <p:cNvSpPr/>
          <p:nvPr/>
        </p:nvSpPr>
        <p:spPr bwMode="auto">
          <a:xfrm>
            <a:off x="4643438" y="857238"/>
            <a:ext cx="4143404" cy="3571900"/>
          </a:xfrm>
          <a:prstGeom prst="roundRect">
            <a:avLst/>
          </a:prstGeom>
          <a:solidFill>
            <a:srgbClr val="FFD9D9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just">
              <a:buFont typeface="Wingdings" pitchFamily="2" charset="2"/>
              <a:buChar char="Ø"/>
            </a:pPr>
            <a:r>
              <a:rPr lang="es-E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perfil clínico de no fumadores son varones de 80 años, con antecedente de HTA y DLP; diagnosticados de FPI, que realizan tratamiento con pirfenidona e ingresan por agudización de EPID.</a:t>
            </a:r>
          </a:p>
          <a:p>
            <a:pPr algn="just">
              <a:buFont typeface="Wingdings" pitchFamily="2" charset="2"/>
              <a:buChar char="Ø"/>
            </a:pPr>
            <a:endParaRPr lang="es-ES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El perfil  clínico de fumadores (actuales o previmente) son varones de 71 años, con antecedente de EPOC, IAM y cáncer, además de HTA y DLP; diagnosticados de FPI, que realizan tratamiento con pirfenidona y con mayor mortalidad debido a patología cardio-vascular.</a:t>
            </a:r>
          </a:p>
          <a:p>
            <a:pPr algn="just"/>
            <a:endParaRPr lang="es-ES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kumimoji="0" lang="es-ES" sz="13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es-ES" sz="13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Había más fallecidos en el grupo de no fumadores, probablemente por la diferencia de edad con respecto a los fumadores.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7 Abrir llave"/>
          <p:cNvSpPr/>
          <p:nvPr/>
        </p:nvSpPr>
        <p:spPr>
          <a:xfrm rot="5400000">
            <a:off x="2678894" y="-535803"/>
            <a:ext cx="71439" cy="1571638"/>
          </a:xfrm>
          <a:prstGeom prst="leftBrace">
            <a:avLst>
              <a:gd name="adj1" fmla="val 8333"/>
              <a:gd name="adj2" fmla="val 5372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504</Words>
  <Application>Microsoft Office PowerPoint</Application>
  <PresentationFormat>Presentación en pantalla (16:9)</PresentationFormat>
  <Paragraphs>51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27</cp:revision>
  <dcterms:created xsi:type="dcterms:W3CDTF">2021-06-21T11:13:42Z</dcterms:created>
  <dcterms:modified xsi:type="dcterms:W3CDTF">2021-08-25T16:20:43Z</dcterms:modified>
</cp:coreProperties>
</file>