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59368E89-A703-4DDB-BD76-9CA5E29931B7}">
          <p14:sldIdLst>
            <p14:sldId id="256"/>
          </p14:sldIdLst>
        </p14:section>
        <p14:section name="Sección sin título" id="{14713F22-7139-4B82-B382-0317A022195E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n-US" sz="1600" b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DE CONSULTA</a:t>
            </a:r>
            <a:endParaRPr lang="en-US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8239798752519563"/>
          <c:y val="1.29140899457074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5710139349596078"/>
          <c:y val="0.10366537951591519"/>
          <c:w val="0.51351238751249861"/>
          <c:h val="0.8312140831712298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Motivo de consulta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0.1302045804434428"/>
                  <c:y val="2.750437921590255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0690617709143428"/>
                  <c:y val="-0.267111072399810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974574253654351"/>
                  <c:y val="-0.2713871226857900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063796482930468"/>
                  <c:y val="-0.1925968508356802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5974891678702366"/>
                  <c:y val="4.25352030891617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AOS </c:v>
                </c:pt>
                <c:pt idx="1">
                  <c:v>Ca Pulmón</c:v>
                </c:pt>
                <c:pt idx="2">
                  <c:v>EPOC</c:v>
                </c:pt>
                <c:pt idx="3">
                  <c:v>COVID </c:v>
                </c:pt>
                <c:pt idx="4">
                  <c:v>Otros 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0.11</c:v>
                </c:pt>
                <c:pt idx="2">
                  <c:v>0.1</c:v>
                </c:pt>
                <c:pt idx="3">
                  <c:v>0.05</c:v>
                </c:pt>
                <c:pt idx="4">
                  <c:v>0.24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0">
                <a:latin typeface="Arial" panose="020B0604020202020204" pitchFamily="34" charset="0"/>
                <a:cs typeface="Arial" panose="020B0604020202020204" pitchFamily="34" charset="0"/>
              </a:rPr>
              <a:t>JUICIO CLÍNICO </a:t>
            </a:r>
          </a:p>
        </c:rich>
      </c:tx>
      <c:layout>
        <c:manualLayout>
          <c:xMode val="edge"/>
          <c:yMode val="edge"/>
          <c:x val="0.23738744963009162"/>
          <c:y val="1.17120307318543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594265378568267"/>
          <c:y val="0"/>
          <c:w val="0.78418682923311922"/>
          <c:h val="0.71520111808621933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JUICIO CLÍNICO 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5"/>
              <c:layout>
                <c:manualLayout>
                  <c:x val="-8.9441904144128753E-2"/>
                  <c:y val="-0.1315308515543261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Hoja1!$A$2:$A$8</c:f>
              <c:strCache>
                <c:ptCount val="7"/>
                <c:pt idx="0">
                  <c:v>AOS</c:v>
                </c:pt>
                <c:pt idx="1">
                  <c:v>Sospecha Ca. Pulmón </c:v>
                </c:pt>
                <c:pt idx="2">
                  <c:v>EPOC </c:v>
                </c:pt>
                <c:pt idx="3">
                  <c:v>COVID</c:v>
                </c:pt>
                <c:pt idx="4">
                  <c:v>Asma</c:v>
                </c:pt>
                <c:pt idx="5">
                  <c:v>E. Intersticial</c:v>
                </c:pt>
                <c:pt idx="6">
                  <c:v>Otros </c:v>
                </c:pt>
              </c:strCache>
            </c:strRef>
          </c:cat>
          <c:val>
            <c:numRef>
              <c:f>Hoja1!$B$2:$B$8</c:f>
              <c:numCache>
                <c:formatCode>0%</c:formatCode>
                <c:ptCount val="7"/>
                <c:pt idx="0">
                  <c:v>0.21406249999999999</c:v>
                </c:pt>
                <c:pt idx="1">
                  <c:v>6.8750000000000006E-2</c:v>
                </c:pt>
                <c:pt idx="2">
                  <c:v>6.4062499999999994E-2</c:v>
                </c:pt>
                <c:pt idx="3">
                  <c:v>4.3749999999999997E-2</c:v>
                </c:pt>
                <c:pt idx="4">
                  <c:v>0.04</c:v>
                </c:pt>
                <c:pt idx="5">
                  <c:v>0.03</c:v>
                </c:pt>
                <c:pt idx="6">
                  <c:v>0.57999999999999996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3655900881270502E-2"/>
          <c:y val="0.53776478072742095"/>
          <c:w val="0.91810219888152733"/>
          <c:h val="0.234605533241120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E861C-750B-4B94-9080-7E00C33BC8A8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9E79A-5F6D-4EA4-AE0B-A0BB57EE64B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54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9E79A-5F6D-4EA4-AE0B-A0BB57EE64B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0545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79E79A-5F6D-4EA4-AE0B-A0BB57EE64B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4366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10/09/2021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75656" y="51470"/>
            <a:ext cx="61607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TELECONSULTA COMO HERRAMIENTA DE RELACIÓN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NEUMOLOGÍA Y ATENCIÓN PRIMARIA </a:t>
            </a:r>
            <a:endParaRPr kumimoji="0" lang="es-ES" altLang="es-ES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-285107" y="653184"/>
            <a:ext cx="9217024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Autores: </a:t>
            </a:r>
            <a:r>
              <a:rPr lang="es-E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Elena </a:t>
            </a:r>
            <a:r>
              <a:rPr lang="es-ES" sz="1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Viciana</a:t>
            </a: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Martín, José Antonio Delgado </a:t>
            </a:r>
            <a:r>
              <a:rPr lang="es-ES" sz="1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Torralbo</a:t>
            </a: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Virginia </a:t>
            </a:r>
            <a:r>
              <a:rPr lang="es-ES" sz="1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Almadana</a:t>
            </a: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Pacheco, Rut </a:t>
            </a:r>
            <a:r>
              <a:rPr lang="es-ES" sz="1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Ayerbe</a:t>
            </a: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García, </a:t>
            </a: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Agustín </a:t>
            </a:r>
            <a:r>
              <a:rPr lang="es-ES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S. Valido </a:t>
            </a: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Morales </a:t>
            </a:r>
            <a:endParaRPr lang="es-E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2"/>
          <p:cNvSpPr txBox="1"/>
          <p:nvPr/>
        </p:nvSpPr>
        <p:spPr>
          <a:xfrm>
            <a:off x="179511" y="962982"/>
            <a:ext cx="2204812" cy="3552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6058" y="1379456"/>
            <a:ext cx="9036496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actualidad la </a:t>
            </a:r>
            <a:r>
              <a:rPr lang="es-ES" sz="14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Telemedicina</a:t>
            </a: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 cobrado mayor relevancia ante la pandemia COVID 19, que ha limitado el acceso de los pacientes a los centros sanitarios. Se muestra también como una herramienta de interés para fomentar la relación entre </a:t>
            </a:r>
            <a:r>
              <a:rPr lang="es-ES" sz="14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Atención Primaria (AP)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s-ES" sz="14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Especializada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4"/>
          <p:cNvSpPr txBox="1"/>
          <p:nvPr/>
        </p:nvSpPr>
        <p:spPr>
          <a:xfrm>
            <a:off x="179511" y="2179318"/>
            <a:ext cx="2218511" cy="3552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18565" y="2573761"/>
            <a:ext cx="8576699" cy="35580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Evaluar 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resultados de un programa de </a:t>
            </a:r>
            <a:r>
              <a:rPr lang="es-E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teleconsulta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(TC) específico dirigido a </a:t>
            </a: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</a:t>
            </a:r>
            <a:r>
              <a:rPr lang="es-ES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s-E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92728" y="2955528"/>
            <a:ext cx="2218511" cy="3860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Material y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18565" y="3343305"/>
            <a:ext cx="753662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observacional retrospectivo de TC remetidas desde Atención Primaria a Neumología mediante una plataforma específica creada para este </a:t>
            </a: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288766" y="388803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20/09/2019</a:t>
            </a:r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3707904" y="3881309"/>
            <a:ext cx="1136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15/03/2021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1600" dirty="0"/>
          </a:p>
        </p:txBody>
      </p:sp>
      <p:cxnSp>
        <p:nvCxnSpPr>
          <p:cNvPr id="14" name="Conector recto de flecha 13"/>
          <p:cNvCxnSpPr/>
          <p:nvPr/>
        </p:nvCxnSpPr>
        <p:spPr>
          <a:xfrm>
            <a:off x="2483768" y="4041922"/>
            <a:ext cx="108012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1301983" y="4189393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Proyecto piloto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54 centros de salud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Patologías clave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Criterios comunes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471" t="-85884" r="149471" b="119085"/>
          <a:stretch/>
        </p:blipFill>
        <p:spPr bwMode="auto">
          <a:xfrm>
            <a:off x="1588" y="1203598"/>
            <a:ext cx="3202260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600" y="3901882"/>
            <a:ext cx="2507124" cy="1081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7504" y="66859"/>
            <a:ext cx="1649930" cy="3552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298312" y="62136"/>
            <a:ext cx="360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Tiempo de respuesta: </a:t>
            </a:r>
            <a:r>
              <a:rPr lang="en-US" sz="1600" u="sng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&lt; 2 d</a:t>
            </a:r>
            <a:r>
              <a:rPr lang="es-ES" sz="1600" u="sng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ías</a:t>
            </a:r>
            <a:endParaRPr lang="es-E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868297" y="5147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/>
              <a:t>Total </a:t>
            </a:r>
            <a:r>
              <a:rPr lang="es-E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TC</a:t>
            </a:r>
            <a:r>
              <a:rPr lang="es-ES" u="sng" dirty="0" smtClean="0"/>
              <a:t>: 775</a:t>
            </a:r>
            <a:endParaRPr lang="es-ES" u="sng" dirty="0"/>
          </a:p>
        </p:txBody>
      </p:sp>
      <p:sp>
        <p:nvSpPr>
          <p:cNvPr id="5" name="CuadroTexto 4"/>
          <p:cNvSpPr txBox="1"/>
          <p:nvPr/>
        </p:nvSpPr>
        <p:spPr>
          <a:xfrm>
            <a:off x="3429173" y="4674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lang="es-ES" u="sng" dirty="0" smtClean="0"/>
              <a:t> C. Salud: </a:t>
            </a:r>
            <a:r>
              <a:rPr lang="es-E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endParaRPr lang="es-E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Gráfico 22"/>
          <p:cNvGraphicFramePr/>
          <p:nvPr>
            <p:extLst>
              <p:ext uri="{D42A27DB-BD31-4B8C-83A1-F6EECF244321}">
                <p14:modId xmlns:p14="http://schemas.microsoft.com/office/powerpoint/2010/main" val="1503596655"/>
              </p:ext>
            </p:extLst>
          </p:nvPr>
        </p:nvGraphicFramePr>
        <p:xfrm>
          <a:off x="-1188640" y="953778"/>
          <a:ext cx="5040560" cy="2583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Gráfico 26"/>
          <p:cNvGraphicFramePr/>
          <p:nvPr>
            <p:extLst>
              <p:ext uri="{D42A27DB-BD31-4B8C-83A1-F6EECF244321}">
                <p14:modId xmlns:p14="http://schemas.microsoft.com/office/powerpoint/2010/main" val="333145284"/>
              </p:ext>
            </p:extLst>
          </p:nvPr>
        </p:nvGraphicFramePr>
        <p:xfrm>
          <a:off x="2483768" y="953778"/>
          <a:ext cx="3480997" cy="360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484199"/>
              </p:ext>
            </p:extLst>
          </p:nvPr>
        </p:nvGraphicFramePr>
        <p:xfrm>
          <a:off x="6216352" y="1347614"/>
          <a:ext cx="2615952" cy="213306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07976"/>
                <a:gridCol w="1307976"/>
              </a:tblGrid>
              <a:tr h="355064">
                <a:tc>
                  <a:txBody>
                    <a:bodyPr/>
                    <a:lstStyle/>
                    <a:p>
                      <a:r>
                        <a:rPr lang="es-E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Cita</a:t>
                      </a:r>
                      <a:r>
                        <a:rPr lang="es-ES" sz="14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36,5% </a:t>
                      </a:r>
                      <a:endParaRPr lang="es-E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Alta directa</a:t>
                      </a:r>
                      <a:r>
                        <a:rPr lang="es-E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25,8%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Cierre administrativo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10,2%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cumple criterios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7,5%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6444208" y="953778"/>
            <a:ext cx="19698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RESOLUCIÓN TC 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12" name="Rectángulo 11"/>
          <p:cNvSpPr/>
          <p:nvPr/>
        </p:nvSpPr>
        <p:spPr>
          <a:xfrm>
            <a:off x="1868297" y="509080"/>
            <a:ext cx="3531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50.7% </a:t>
            </a:r>
            <a:r>
              <a:rPr lang="es-ES" sz="1600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visitas</a:t>
            </a:r>
            <a:r>
              <a:rPr lang="es-ES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presenciales evitadas </a:t>
            </a:r>
            <a:endParaRPr lang="es-ES" u="sng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07504" y="66859"/>
            <a:ext cx="1649930" cy="3552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07504" y="3706951"/>
            <a:ext cx="1649930" cy="3552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55576" y="4193470"/>
            <a:ext cx="76328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 TC es una herramienta eficaz para cribar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derivaciones. 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Puede permitir reducir la visita presencial en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aproximadamente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%.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 necesario una formación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adecuada para la correcta cumplimentación de las TC.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231</Words>
  <Application>Microsoft Office PowerPoint</Application>
  <PresentationFormat>Presentación en pantalla (16:9)</PresentationFormat>
  <Paragraphs>46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21</cp:revision>
  <dcterms:created xsi:type="dcterms:W3CDTF">2021-06-21T11:13:42Z</dcterms:created>
  <dcterms:modified xsi:type="dcterms:W3CDTF">2021-09-10T06:15:27Z</dcterms:modified>
</cp:coreProperties>
</file>