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341"/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81"/>
  </p:normalViewPr>
  <p:slideViewPr>
    <p:cSldViewPr>
      <p:cViewPr>
        <p:scale>
          <a:sx n="100" d="100"/>
          <a:sy n="100" d="100"/>
        </p:scale>
        <p:origin x="216" y="5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22/8/21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22/8/21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22/8/21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22/8/21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22/8/21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22/8/21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22/8/21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6721199-24A2-E746-9C43-A8F118B7F91E}"/>
              </a:ext>
            </a:extLst>
          </p:cNvPr>
          <p:cNvSpPr/>
          <p:nvPr/>
        </p:nvSpPr>
        <p:spPr>
          <a:xfrm>
            <a:off x="-25185" y="195486"/>
            <a:ext cx="9036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halkduster" panose="03050602040202020205" pitchFamily="66" charset="77"/>
              </a:rPr>
              <a:t> PANDEMIA COVID-19, ELA Y TELEMEDICINA, UN RETO ASISTENCIAL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79D4338-B119-8F4B-8DA6-64D752F5A87C}"/>
              </a:ext>
            </a:extLst>
          </p:cNvPr>
          <p:cNvSpPr/>
          <p:nvPr/>
        </p:nvSpPr>
        <p:spPr>
          <a:xfrm>
            <a:off x="369257" y="642170"/>
            <a:ext cx="8029005" cy="486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900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N. Pascual Martínez</a:t>
            </a:r>
            <a:r>
              <a:rPr lang="es-ES" sz="900" baseline="30000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r>
              <a:rPr lang="es-ES" sz="900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, C. Gómez Rebollo</a:t>
            </a:r>
            <a:r>
              <a:rPr lang="es-ES" sz="900" baseline="30000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ES" sz="900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, E. Mira Padilla</a:t>
            </a:r>
            <a:r>
              <a:rPr lang="es-ES" sz="900" baseline="30000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ES" sz="900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, P. García Lovera</a:t>
            </a:r>
            <a:r>
              <a:rPr lang="es-ES" sz="900" baseline="30000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ES" sz="900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, C. Muñoz Corroto</a:t>
            </a:r>
            <a:r>
              <a:rPr lang="es-ES" sz="900" baseline="30000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ES" sz="900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, M. Melgar Herrero</a:t>
            </a:r>
            <a:r>
              <a:rPr lang="es-ES" sz="900" baseline="30000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s-ES" sz="900" dirty="0">
              <a:solidFill>
                <a:srgbClr val="007341"/>
              </a:solidFill>
              <a:latin typeface="Chalkduster" panose="03050602040202020205" pitchFamily="66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s-ES" sz="900" i="1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1. UGC Neumología. Hospital Universitario Reina Sofía. Córdoba. 2. IMIBIC</a:t>
            </a:r>
            <a:r>
              <a:rPr lang="es-ES" sz="900" dirty="0">
                <a:solidFill>
                  <a:srgbClr val="007341"/>
                </a:solidFill>
                <a:latin typeface="Chalkduster" panose="03050602040202020205" pitchFamily="66" charset="77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ES" sz="900" dirty="0">
              <a:solidFill>
                <a:srgbClr val="007341"/>
              </a:solidFill>
              <a:latin typeface="Chalkduster" panose="03050602040202020205" pitchFamily="66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78C46E8-B788-F043-8C35-4EFA6D216C77}"/>
              </a:ext>
            </a:extLst>
          </p:cNvPr>
          <p:cNvSpPr/>
          <p:nvPr/>
        </p:nvSpPr>
        <p:spPr>
          <a:xfrm>
            <a:off x="179512" y="1286329"/>
            <a:ext cx="2376264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800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Durante la pandemia por covid-19 los sistemas sanitarios han debido adaptarse para mantener la calidad de la asistencia y su continuidad en la atención multidisciplinar de los pacientes con ELA.</a:t>
            </a:r>
            <a:endParaRPr lang="es-ES" sz="800" dirty="0"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DB68B10-304A-654B-8661-9D95F2795980}"/>
              </a:ext>
            </a:extLst>
          </p:cNvPr>
          <p:cNvSpPr/>
          <p:nvPr/>
        </p:nvSpPr>
        <p:spPr>
          <a:xfrm>
            <a:off x="3023195" y="1285305"/>
            <a:ext cx="2376264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800" b="1" i="1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Hemos analizado </a:t>
            </a:r>
            <a:r>
              <a:rPr lang="es-ES" sz="800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utilidad de la telemedicina para garantizar la continuidad de la atención multidisciplinar de los pacientes con ELA durante la pandemia covid-19</a:t>
            </a:r>
            <a:endParaRPr lang="es-ES" sz="800" dirty="0"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FA28C94-5F4D-A641-B5DA-5E4EC11747EF}"/>
              </a:ext>
            </a:extLst>
          </p:cNvPr>
          <p:cNvSpPr/>
          <p:nvPr/>
        </p:nvSpPr>
        <p:spPr>
          <a:xfrm>
            <a:off x="5866879" y="1286644"/>
            <a:ext cx="3144432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800" i="1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Estudio prospectivo observacional </a:t>
            </a:r>
            <a:r>
              <a:rPr lang="es-ES" sz="800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pacientes ELA seguidos por el equipo multidisciplinar desde </a:t>
            </a:r>
            <a:r>
              <a:rPr lang="es-ES" sz="800" u="sng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16 de Marzo del 2020 al 1 de Febrero del 2021. </a:t>
            </a:r>
            <a:r>
              <a:rPr lang="es-ES" sz="800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 pacientes han podido elegir entre consulta </a:t>
            </a:r>
            <a:r>
              <a:rPr lang="es-ES" sz="800" b="1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presencial</a:t>
            </a:r>
            <a:r>
              <a:rPr lang="es-ES" sz="800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consulta </a:t>
            </a:r>
            <a:r>
              <a:rPr lang="es-ES" sz="800" b="1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</a:t>
            </a:r>
            <a:r>
              <a:rPr lang="es-ES" sz="800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realizada por la </a:t>
            </a:r>
            <a:r>
              <a:rPr lang="es-ES" sz="800" i="1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aplicación web "CIRCUIT”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E1B991BF-DCD9-3A42-B60F-F97446CE829B}"/>
              </a:ext>
            </a:extLst>
          </p:cNvPr>
          <p:cNvSpPr/>
          <p:nvPr/>
        </p:nvSpPr>
        <p:spPr>
          <a:xfrm>
            <a:off x="838656" y="4478927"/>
            <a:ext cx="730881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900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" sz="900" b="1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telemedicina</a:t>
            </a:r>
            <a:r>
              <a:rPr lang="es-ES" sz="900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 factible y nos ayuda a garantizar la continuidad de la atención multidisciplinar en pacientes con ELA en circunstancias en las que la distancia social es prioritaria, con resultados favorables y adecuado nivel de satisfacción de los pacientes.</a:t>
            </a:r>
            <a:br>
              <a:rPr lang="es-ES" sz="900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900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herramientas de </a:t>
            </a:r>
            <a:r>
              <a:rPr lang="es-ES" sz="900" b="1" dirty="0" err="1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teleasistencia</a:t>
            </a:r>
            <a:r>
              <a:rPr lang="es-ES" sz="900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pueden ser útiles en los pacientes con </a:t>
            </a:r>
            <a:r>
              <a:rPr lang="es-ES" sz="900" b="1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movilidad reducida </a:t>
            </a:r>
            <a:r>
              <a:rPr lang="es-ES" sz="900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ES" sz="900" b="1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dificultad de acceso </a:t>
            </a:r>
            <a:r>
              <a:rPr lang="es-ES" sz="900" dirty="0"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 centro hospitalario.</a:t>
            </a:r>
            <a:endParaRPr lang="es-ES" sz="900" dirty="0"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 descr="Diagrama&#10;&#10;Descripción generada automáticamente con confianza baja">
            <a:extLst>
              <a:ext uri="{FF2B5EF4-FFF2-40B4-BE49-F238E27FC236}">
                <a16:creationId xmlns:a16="http://schemas.microsoft.com/office/drawing/2014/main" id="{61A1A88E-5B52-3E4E-BC25-F97DF963E1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95" t="11203" r="24495" b="18551"/>
          <a:stretch/>
        </p:blipFill>
        <p:spPr>
          <a:xfrm>
            <a:off x="7077443" y="2100676"/>
            <a:ext cx="493216" cy="485145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id="{05D4B8B3-BAB7-CF49-BF05-670234DFDDDE}"/>
              </a:ext>
            </a:extLst>
          </p:cNvPr>
          <p:cNvGrpSpPr/>
          <p:nvPr/>
        </p:nvGrpSpPr>
        <p:grpSpPr>
          <a:xfrm>
            <a:off x="3074585" y="2182494"/>
            <a:ext cx="2107815" cy="732714"/>
            <a:chOff x="2968241" y="2637082"/>
            <a:chExt cx="2107815" cy="732714"/>
          </a:xfrm>
        </p:grpSpPr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9D56EFDD-A2E9-204F-A70E-4129384FBC60}"/>
                </a:ext>
              </a:extLst>
            </p:cNvPr>
            <p:cNvSpPr txBox="1"/>
            <p:nvPr/>
          </p:nvSpPr>
          <p:spPr>
            <a:xfrm>
              <a:off x="3704205" y="2691746"/>
              <a:ext cx="4948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b="1" dirty="0">
                  <a:solidFill>
                    <a:srgbClr val="002060"/>
                  </a:solidFill>
                  <a:latin typeface="Avenir Book" panose="02000503020000020003" pitchFamily="2" charset="0"/>
                </a:rPr>
                <a:t>51</a:t>
              </a:r>
            </a:p>
          </p:txBody>
        </p:sp>
        <p:pic>
          <p:nvPicPr>
            <p:cNvPr id="19" name="Imagen 18" descr="Icono&#10;&#10;Descripción generada automáticamente">
              <a:extLst>
                <a:ext uri="{FF2B5EF4-FFF2-40B4-BE49-F238E27FC236}">
                  <a16:creationId xmlns:a16="http://schemas.microsoft.com/office/drawing/2014/main" id="{6042751C-020A-094A-8953-A7A92EE639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380" r="46631"/>
            <a:stretch/>
          </p:blipFill>
          <p:spPr>
            <a:xfrm flipH="1">
              <a:off x="4335302" y="2639670"/>
              <a:ext cx="184662" cy="384885"/>
            </a:xfrm>
            <a:prstGeom prst="rect">
              <a:avLst/>
            </a:prstGeom>
          </p:spPr>
        </p:pic>
        <p:pic>
          <p:nvPicPr>
            <p:cNvPr id="21" name="Imagen 20" descr="Icono&#10;&#10;Descripción generada automáticamente">
              <a:extLst>
                <a:ext uri="{FF2B5EF4-FFF2-40B4-BE49-F238E27FC236}">
                  <a16:creationId xmlns:a16="http://schemas.microsoft.com/office/drawing/2014/main" id="{A1DB919D-0777-C54F-974E-6A2F136C93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8571"/>
            <a:stretch/>
          </p:blipFill>
          <p:spPr>
            <a:xfrm flipH="1">
              <a:off x="2968241" y="2639670"/>
              <a:ext cx="163657" cy="381867"/>
            </a:xfrm>
            <a:prstGeom prst="rect">
              <a:avLst/>
            </a:prstGeom>
          </p:spPr>
        </p:pic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1CB90F42-5B28-1D4B-AAA9-3BC784330999}"/>
                </a:ext>
              </a:extLst>
            </p:cNvPr>
            <p:cNvSpPr/>
            <p:nvPr/>
          </p:nvSpPr>
          <p:spPr>
            <a:xfrm>
              <a:off x="3100432" y="2693980"/>
              <a:ext cx="50526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00" dirty="0">
                  <a:latin typeface="Avenir Book" panose="02000503020000020003" pitchFamily="2" charset="0"/>
                </a:rPr>
                <a:t>54.9%</a:t>
              </a:r>
              <a:endParaRPr lang="es-ES" sz="900" dirty="0">
                <a:latin typeface="Avenir Book" panose="02000503020000020003" pitchFamily="2" charset="0"/>
              </a:endParaRP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E6CC6812-24DF-A642-B7D9-A6854684C2CE}"/>
                </a:ext>
              </a:extLst>
            </p:cNvPr>
            <p:cNvSpPr/>
            <p:nvPr/>
          </p:nvSpPr>
          <p:spPr>
            <a:xfrm>
              <a:off x="4519687" y="2693980"/>
              <a:ext cx="55636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" dirty="0">
                  <a:latin typeface="Avenir Book" panose="02000503020000020003" pitchFamily="2" charset="0"/>
                </a:rPr>
                <a:t>45,1% </a:t>
              </a:r>
              <a:endParaRPr lang="es-ES" sz="900" dirty="0">
                <a:latin typeface="Avenir Book" panose="02000503020000020003" pitchFamily="2" charset="0"/>
              </a:endParaRPr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23FE4165-067B-A34B-B65A-1185156039DB}"/>
                </a:ext>
              </a:extLst>
            </p:cNvPr>
            <p:cNvSpPr/>
            <p:nvPr/>
          </p:nvSpPr>
          <p:spPr>
            <a:xfrm>
              <a:off x="3351448" y="3138964"/>
              <a:ext cx="119455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accent2">
                      <a:lumMod val="75000"/>
                    </a:schemeClr>
                  </a:solidFill>
                  <a:latin typeface="Avenir Book" panose="02000503020000020003" pitchFamily="2" charset="0"/>
                </a:rPr>
                <a:t>56.50+/-13,67 </a:t>
              </a:r>
              <a:r>
                <a:rPr lang="en-US" sz="900" b="1" dirty="0" err="1">
                  <a:solidFill>
                    <a:schemeClr val="accent2">
                      <a:lumMod val="75000"/>
                    </a:schemeClr>
                  </a:solidFill>
                  <a:latin typeface="Avenir Book" panose="02000503020000020003" pitchFamily="2" charset="0"/>
                </a:rPr>
                <a:t>años</a:t>
              </a:r>
              <a:endParaRPr lang="es-ES" sz="900" b="1" dirty="0">
                <a:solidFill>
                  <a:schemeClr val="accent2">
                    <a:lumMod val="75000"/>
                  </a:schemeClr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51D55F86-D322-7847-8478-CCF41D11B969}"/>
                </a:ext>
              </a:extLst>
            </p:cNvPr>
            <p:cNvSpPr/>
            <p:nvPr/>
          </p:nvSpPr>
          <p:spPr>
            <a:xfrm>
              <a:off x="3704204" y="2637082"/>
              <a:ext cx="422837" cy="4146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25" name="Rectángulo 24">
            <a:extLst>
              <a:ext uri="{FF2B5EF4-FFF2-40B4-BE49-F238E27FC236}">
                <a16:creationId xmlns:a16="http://schemas.microsoft.com/office/drawing/2014/main" id="{F67F2EA6-1823-774B-A16B-D5384464A1F8}"/>
              </a:ext>
            </a:extLst>
          </p:cNvPr>
          <p:cNvSpPr/>
          <p:nvPr/>
        </p:nvSpPr>
        <p:spPr>
          <a:xfrm>
            <a:off x="187012" y="2254281"/>
            <a:ext cx="2404182" cy="8880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900" dirty="0">
                <a:latin typeface="Avenir Book" panose="02000503020000020003" pitchFamily="2" charset="0"/>
              </a:rPr>
              <a:t>70.6% </a:t>
            </a:r>
            <a:r>
              <a:rPr lang="en-US" sz="900" b="1" dirty="0">
                <a:latin typeface="Avenir Book" panose="02000503020000020003" pitchFamily="2" charset="0"/>
              </a:rPr>
              <a:t>ELA </a:t>
            </a:r>
            <a:r>
              <a:rPr lang="en-US" sz="900" b="1" dirty="0" err="1">
                <a:latin typeface="Avenir Book" panose="02000503020000020003" pitchFamily="2" charset="0"/>
              </a:rPr>
              <a:t>espinal</a:t>
            </a:r>
            <a:r>
              <a:rPr lang="en-US" sz="900" b="1" dirty="0">
                <a:latin typeface="Avenir Book" panose="02000503020000020003" pitchFamily="2" charset="0"/>
              </a:rPr>
              <a:t> </a:t>
            </a:r>
            <a:r>
              <a:rPr lang="en-US" sz="900" dirty="0">
                <a:latin typeface="Avenir Book" panose="02000503020000020003" pitchFamily="2" charset="0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900" dirty="0">
                <a:latin typeface="Avenir Book" panose="02000503020000020003" pitchFamily="2" charset="0"/>
              </a:rPr>
              <a:t>86.3% </a:t>
            </a:r>
            <a:r>
              <a:rPr lang="en-US" sz="900" b="1" dirty="0">
                <a:latin typeface="Avenir Book" panose="02000503020000020003" pitchFamily="2" charset="0"/>
              </a:rPr>
              <a:t>ELA </a:t>
            </a:r>
            <a:r>
              <a:rPr lang="en-US" sz="900" b="1" dirty="0" err="1">
                <a:latin typeface="Avenir Book" panose="02000503020000020003" pitchFamily="2" charset="0"/>
              </a:rPr>
              <a:t>esporádica</a:t>
            </a:r>
            <a:endParaRPr lang="en-US" sz="900" b="1" dirty="0">
              <a:latin typeface="Avenir Book" panose="02000503020000020003" pitchFamily="2" charset="0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900" b="1" dirty="0">
                <a:latin typeface="Avenir Book" panose="02000503020000020003" pitchFamily="2" charset="0"/>
              </a:rPr>
              <a:t>ALSFRS  </a:t>
            </a:r>
            <a:r>
              <a:rPr lang="en-US" sz="900" dirty="0">
                <a:latin typeface="Avenir Book" panose="02000503020000020003" pitchFamily="2" charset="0"/>
              </a:rPr>
              <a:t>medio</a:t>
            </a:r>
            <a:r>
              <a:rPr lang="en-US" sz="900" b="1" dirty="0">
                <a:latin typeface="Avenir Book" panose="02000503020000020003" pitchFamily="2" charset="0"/>
              </a:rPr>
              <a:t> </a:t>
            </a:r>
            <a:r>
              <a:rPr lang="en-US" sz="900" dirty="0">
                <a:latin typeface="Avenir Book" panose="02000503020000020003" pitchFamily="2" charset="0"/>
              </a:rPr>
              <a:t>: 24.04+/10,14 </a:t>
            </a:r>
            <a:endParaRPr lang="es-ES" sz="900" dirty="0">
              <a:latin typeface="Avenir Book" panose="02000503020000020003" pitchFamily="2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BC636C4-78A0-FB4F-82B1-CA73E6DFCFB3}"/>
              </a:ext>
            </a:extLst>
          </p:cNvPr>
          <p:cNvSpPr/>
          <p:nvPr/>
        </p:nvSpPr>
        <p:spPr>
          <a:xfrm>
            <a:off x="187012" y="3098858"/>
            <a:ext cx="1799275" cy="888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900" dirty="0">
                <a:solidFill>
                  <a:schemeClr val="accent1"/>
                </a:solidFill>
                <a:latin typeface="Avenir Book" panose="02000503020000020003" pitchFamily="2" charset="0"/>
              </a:rPr>
              <a:t>35% </a:t>
            </a:r>
            <a:r>
              <a:rPr lang="en-US" sz="900" b="1" dirty="0" err="1">
                <a:solidFill>
                  <a:schemeClr val="accent1"/>
                </a:solidFill>
                <a:latin typeface="Avenir Book" panose="02000503020000020003" pitchFamily="2" charset="0"/>
              </a:rPr>
              <a:t>uso</a:t>
            </a:r>
            <a:r>
              <a:rPr lang="en-US" sz="900" b="1" dirty="0">
                <a:solidFill>
                  <a:schemeClr val="accent1"/>
                </a:solidFill>
                <a:latin typeface="Avenir Book" panose="02000503020000020003" pitchFamily="2" charset="0"/>
              </a:rPr>
              <a:t> VNI</a:t>
            </a:r>
            <a:endParaRPr lang="en-US" sz="900" dirty="0">
              <a:solidFill>
                <a:schemeClr val="accent1"/>
              </a:solidFill>
              <a:latin typeface="Avenir Book" panose="02000503020000020003" pitchFamily="2" charset="0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900" dirty="0">
                <a:solidFill>
                  <a:schemeClr val="accent1"/>
                </a:solidFill>
                <a:latin typeface="Avenir Book" panose="02000503020000020003" pitchFamily="2" charset="0"/>
              </a:rPr>
              <a:t>23,5% </a:t>
            </a:r>
            <a:r>
              <a:rPr lang="en-US" sz="900" b="1" dirty="0" err="1">
                <a:solidFill>
                  <a:schemeClr val="accent1"/>
                </a:solidFill>
                <a:latin typeface="Avenir Book" panose="02000503020000020003" pitchFamily="2" charset="0"/>
              </a:rPr>
              <a:t>uso</a:t>
            </a:r>
            <a:r>
              <a:rPr lang="en-US" sz="900" b="1" dirty="0">
                <a:solidFill>
                  <a:schemeClr val="accent1"/>
                </a:solidFill>
                <a:latin typeface="Avenir Book" panose="02000503020000020003" pitchFamily="2" charset="0"/>
              </a:rPr>
              <a:t> VNI &gt; 16h </a:t>
            </a:r>
            <a:endParaRPr lang="en-US" sz="900" dirty="0">
              <a:solidFill>
                <a:schemeClr val="accent1"/>
              </a:solidFill>
              <a:latin typeface="Avenir Book" panose="02000503020000020003" pitchFamily="2" charset="0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900" dirty="0">
                <a:solidFill>
                  <a:schemeClr val="accent1"/>
                </a:solidFill>
                <a:latin typeface="Avenir Book" panose="02000503020000020003" pitchFamily="2" charset="0"/>
              </a:rPr>
              <a:t>7,8% </a:t>
            </a:r>
            <a:r>
              <a:rPr lang="en-US" sz="900" b="1" dirty="0" err="1">
                <a:solidFill>
                  <a:schemeClr val="accent1"/>
                </a:solidFill>
                <a:latin typeface="Avenir Book" panose="02000503020000020003" pitchFamily="2" charset="0"/>
              </a:rPr>
              <a:t>traqueotomía</a:t>
            </a:r>
            <a:endParaRPr lang="es-ES" sz="900" dirty="0">
              <a:solidFill>
                <a:schemeClr val="accent1"/>
              </a:solidFill>
              <a:latin typeface="Avenir Book" panose="02000503020000020003" pitchFamily="2" charset="0"/>
            </a:endParaRPr>
          </a:p>
        </p:txBody>
      </p:sp>
      <p:grpSp>
        <p:nvGrpSpPr>
          <p:cNvPr id="47" name="Grupo 46">
            <a:extLst>
              <a:ext uri="{FF2B5EF4-FFF2-40B4-BE49-F238E27FC236}">
                <a16:creationId xmlns:a16="http://schemas.microsoft.com/office/drawing/2014/main" id="{F60194FC-6568-A54B-BE71-87046E1A6AF5}"/>
              </a:ext>
            </a:extLst>
          </p:cNvPr>
          <p:cNvGrpSpPr/>
          <p:nvPr/>
        </p:nvGrpSpPr>
        <p:grpSpPr>
          <a:xfrm>
            <a:off x="2618320" y="3078373"/>
            <a:ext cx="2912449" cy="1418307"/>
            <a:chOff x="6056758" y="2336927"/>
            <a:chExt cx="2485280" cy="1062108"/>
          </a:xfrm>
        </p:grpSpPr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7B83B922-E43C-0D4F-85DC-72D385A8868B}"/>
                </a:ext>
              </a:extLst>
            </p:cNvPr>
            <p:cNvGrpSpPr/>
            <p:nvPr/>
          </p:nvGrpSpPr>
          <p:grpSpPr>
            <a:xfrm>
              <a:off x="6056758" y="2336927"/>
              <a:ext cx="2306549" cy="739186"/>
              <a:chOff x="240307" y="3028182"/>
              <a:chExt cx="2306549" cy="739186"/>
            </a:xfrm>
          </p:grpSpPr>
          <p:pic>
            <p:nvPicPr>
              <p:cNvPr id="9" name="Imagen 8" descr="Un dibujo de un personaje de caricatura&#10;&#10;Descripción generada automáticamente con confianza baja">
                <a:extLst>
                  <a:ext uri="{FF2B5EF4-FFF2-40B4-BE49-F238E27FC236}">
                    <a16:creationId xmlns:a16="http://schemas.microsoft.com/office/drawing/2014/main" id="{44F742D5-3CF7-C946-B95A-32EAF46CC0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0307" y="3028182"/>
                <a:ext cx="739186" cy="739186"/>
              </a:xfrm>
              <a:prstGeom prst="rect">
                <a:avLst/>
              </a:prstGeom>
            </p:spPr>
          </p:pic>
          <p:pic>
            <p:nvPicPr>
              <p:cNvPr id="11" name="Imagen 10" descr="Un dibujo de una cara feliz&#10;&#10;Descripción generada automáticamente con confianza baja">
                <a:extLst>
                  <a:ext uri="{FF2B5EF4-FFF2-40B4-BE49-F238E27FC236}">
                    <a16:creationId xmlns:a16="http://schemas.microsoft.com/office/drawing/2014/main" id="{5A26E455-C9AB-B445-83D1-118BE65DB5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46810" y="3226649"/>
                <a:ext cx="800046" cy="507831"/>
              </a:xfrm>
              <a:prstGeom prst="rect">
                <a:avLst/>
              </a:prstGeom>
            </p:spPr>
          </p:pic>
          <p:sp>
            <p:nvSpPr>
              <p:cNvPr id="3" name="Llamada de flecha izquierda y derecha 2">
                <a:extLst>
                  <a:ext uri="{FF2B5EF4-FFF2-40B4-BE49-F238E27FC236}">
                    <a16:creationId xmlns:a16="http://schemas.microsoft.com/office/drawing/2014/main" id="{819F06B5-0F2A-F14B-A533-4E9E1C12DC68}"/>
                  </a:ext>
                </a:extLst>
              </p:cNvPr>
              <p:cNvSpPr/>
              <p:nvPr/>
            </p:nvSpPr>
            <p:spPr>
              <a:xfrm>
                <a:off x="1115616" y="3436132"/>
                <a:ext cx="494772" cy="133140"/>
              </a:xfrm>
              <a:prstGeom prst="leftRightArrowCallou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ES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</p:grp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E9FDEEE2-F00D-2841-A25E-1E2D71964933}"/>
                </a:ext>
              </a:extLst>
            </p:cNvPr>
            <p:cNvSpPr/>
            <p:nvPr/>
          </p:nvSpPr>
          <p:spPr>
            <a:xfrm>
              <a:off x="7256425" y="2346493"/>
              <a:ext cx="1285613" cy="195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Avenir Book" panose="02000503020000020003" pitchFamily="2" charset="0"/>
                </a:rPr>
                <a:t>22 </a:t>
              </a:r>
              <a:r>
                <a:rPr lang="en-US" sz="1100" dirty="0" err="1">
                  <a:latin typeface="Avenir Book" panose="02000503020000020003" pitchFamily="2" charset="0"/>
                </a:rPr>
                <a:t>consultas</a:t>
              </a:r>
              <a:r>
                <a:rPr lang="en-US" sz="1100" dirty="0">
                  <a:latin typeface="Avenir Book" panose="02000503020000020003" pitchFamily="2" charset="0"/>
                </a:rPr>
                <a:t> </a:t>
              </a:r>
              <a:r>
                <a:rPr lang="en-US" sz="1100" dirty="0" err="1">
                  <a:latin typeface="Avenir Book" panose="02000503020000020003" pitchFamily="2" charset="0"/>
                </a:rPr>
                <a:t>virtuales</a:t>
              </a:r>
              <a:endParaRPr lang="es-ES" sz="1100" dirty="0">
                <a:latin typeface="Avenir Book" panose="02000503020000020003" pitchFamily="2" charset="0"/>
              </a:endParaRPr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BB36F018-55C0-9D4E-ABA2-1E72E738F9A6}"/>
                </a:ext>
              </a:extLst>
            </p:cNvPr>
            <p:cNvSpPr/>
            <p:nvPr/>
          </p:nvSpPr>
          <p:spPr>
            <a:xfrm>
              <a:off x="7730540" y="3168554"/>
              <a:ext cx="624032" cy="2304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400" b="1" dirty="0">
                  <a:latin typeface="Avenir Book" panose="02000503020000020003" pitchFamily="2" charset="0"/>
                </a:rPr>
                <a:t>58,3% </a:t>
              </a:r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43FB4A80-9E22-B14E-8FC2-0C9BE004A0FD}"/>
                </a:ext>
              </a:extLst>
            </p:cNvPr>
            <p:cNvSpPr/>
            <p:nvPr/>
          </p:nvSpPr>
          <p:spPr>
            <a:xfrm>
              <a:off x="6199726" y="3168554"/>
              <a:ext cx="581627" cy="2304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400" b="1" dirty="0">
                  <a:latin typeface="Avenir Book" panose="02000503020000020003" pitchFamily="2" charset="0"/>
                  <a:ea typeface="Times New Roman" panose="02020603050405020304" pitchFamily="18" charset="0"/>
                </a:rPr>
                <a:t>41,7%</a:t>
              </a:r>
              <a:endParaRPr lang="es-ES" sz="1400" b="1" dirty="0">
                <a:latin typeface="Avenir Book" panose="02000503020000020003" pitchFamily="2" charset="0"/>
              </a:endParaRPr>
            </a:p>
          </p:txBody>
        </p:sp>
      </p:grpSp>
      <p:sp>
        <p:nvSpPr>
          <p:cNvPr id="32" name="Rectángulo 31">
            <a:extLst>
              <a:ext uri="{FF2B5EF4-FFF2-40B4-BE49-F238E27FC236}">
                <a16:creationId xmlns:a16="http://schemas.microsoft.com/office/drawing/2014/main" id="{2028EEAA-84C6-9D44-B922-AFD221AA2718}"/>
              </a:ext>
            </a:extLst>
          </p:cNvPr>
          <p:cNvSpPr/>
          <p:nvPr/>
        </p:nvSpPr>
        <p:spPr>
          <a:xfrm>
            <a:off x="7536201" y="2698313"/>
            <a:ext cx="1593706" cy="489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</a:rPr>
              <a:t>Movilidad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</a:rPr>
              <a:t>reducida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</a:rPr>
              <a:t> : 37.7%</a:t>
            </a:r>
          </a:p>
          <a:p>
            <a:pPr>
              <a:lnSpc>
                <a:spcPct val="150000"/>
              </a:lnSpc>
            </a:pP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</a:rPr>
              <a:t>Miedo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</a:rPr>
              <a:t> al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</a:rPr>
              <a:t>contagio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</a:rPr>
              <a:t>: 7,8%</a:t>
            </a:r>
            <a:endParaRPr lang="es-ES" sz="900" dirty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72ADA74D-29DF-3D4A-A144-1119D7948B33}"/>
              </a:ext>
            </a:extLst>
          </p:cNvPr>
          <p:cNvSpPr/>
          <p:nvPr/>
        </p:nvSpPr>
        <p:spPr>
          <a:xfrm>
            <a:off x="5613914" y="2826078"/>
            <a:ext cx="157126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</a:rPr>
              <a:t>Realización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</a:rPr>
              <a:t> de PPCC: 45% </a:t>
            </a:r>
            <a:endParaRPr lang="es-ES" sz="900" dirty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</a:endParaRPr>
          </a:p>
        </p:txBody>
      </p:sp>
      <p:graphicFrame>
        <p:nvGraphicFramePr>
          <p:cNvPr id="42" name="Tabla 2">
            <a:extLst>
              <a:ext uri="{FF2B5EF4-FFF2-40B4-BE49-F238E27FC236}">
                <a16:creationId xmlns:a16="http://schemas.microsoft.com/office/drawing/2014/main" id="{47C5C098-BF15-FB49-BEDE-04484BEE9C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079587"/>
              </p:ext>
            </p:extLst>
          </p:nvPr>
        </p:nvGraphicFramePr>
        <p:xfrm>
          <a:off x="6387151" y="3401690"/>
          <a:ext cx="1799275" cy="86872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038154">
                  <a:extLst>
                    <a:ext uri="{9D8B030D-6E8A-4147-A177-3AD203B41FA5}">
                      <a16:colId xmlns:a16="http://schemas.microsoft.com/office/drawing/2014/main" val="2776334347"/>
                    </a:ext>
                  </a:extLst>
                </a:gridCol>
                <a:gridCol w="761121">
                  <a:extLst>
                    <a:ext uri="{9D8B030D-6E8A-4147-A177-3AD203B41FA5}">
                      <a16:colId xmlns:a16="http://schemas.microsoft.com/office/drawing/2014/main" val="793111180"/>
                    </a:ext>
                  </a:extLst>
                </a:gridCol>
              </a:tblGrid>
              <a:tr h="208795">
                <a:tc>
                  <a:txBody>
                    <a:bodyPr/>
                    <a:lstStyle/>
                    <a:p>
                      <a:r>
                        <a:rPr lang="es-ES" sz="600" b="0" dirty="0">
                          <a:latin typeface="Avenir Book" panose="02000503020000020003" pitchFamily="2" charset="0"/>
                        </a:rPr>
                        <a:t>         COVID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600" b="0" dirty="0">
                          <a:latin typeface="Avenir Book" panose="02000503020000020003" pitchFamily="2" charset="0"/>
                        </a:rPr>
                        <a:t>2  (</a:t>
                      </a:r>
                      <a:r>
                        <a:rPr lang="es-ES" sz="600" b="1" dirty="0">
                          <a:latin typeface="Avenir Book" panose="02000503020000020003" pitchFamily="2" charset="0"/>
                        </a:rPr>
                        <a:t>4,65%</a:t>
                      </a:r>
                      <a:r>
                        <a:rPr lang="es-ES" sz="600" b="0" dirty="0">
                          <a:latin typeface="Avenir Book" panose="02000503020000020003" pitchFamily="2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104213"/>
                  </a:ext>
                </a:extLst>
              </a:tr>
              <a:tr h="222507">
                <a:tc>
                  <a:txBody>
                    <a:bodyPr/>
                    <a:lstStyle/>
                    <a:p>
                      <a:r>
                        <a:rPr lang="es-ES" sz="600" b="0" dirty="0">
                          <a:latin typeface="Avenir Book" panose="02000503020000020003" pitchFamily="2" charset="0"/>
                        </a:rPr>
                        <a:t>          EXITUS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600" b="0" dirty="0">
                          <a:latin typeface="Avenir Book" panose="02000503020000020003" pitchFamily="2" charset="0"/>
                        </a:rPr>
                        <a:t>4  (</a:t>
                      </a:r>
                      <a:r>
                        <a:rPr lang="es-ES" sz="600" b="1" dirty="0">
                          <a:latin typeface="Avenir Book" panose="02000503020000020003" pitchFamily="2" charset="0"/>
                        </a:rPr>
                        <a:t>7,8%</a:t>
                      </a:r>
                      <a:r>
                        <a:rPr lang="es-ES" sz="600" b="0" dirty="0">
                          <a:latin typeface="Avenir Book" panose="02000503020000020003" pitchFamily="2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49189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r>
                        <a:rPr lang="es-ES" sz="600" b="0" dirty="0">
                          <a:latin typeface="Avenir Book" panose="02000503020000020003" pitchFamily="2" charset="0"/>
                        </a:rPr>
                        <a:t>          URGENCIAS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600" b="0" dirty="0">
                          <a:latin typeface="Avenir Book" panose="02000503020000020003" pitchFamily="2" charset="0"/>
                        </a:rPr>
                        <a:t> 7 (</a:t>
                      </a:r>
                      <a:r>
                        <a:rPr lang="es-ES" sz="600" b="1" dirty="0">
                          <a:latin typeface="Avenir Book" panose="02000503020000020003" pitchFamily="2" charset="0"/>
                        </a:rPr>
                        <a:t>13,7%</a:t>
                      </a:r>
                      <a:r>
                        <a:rPr lang="es-ES" sz="600" b="0" dirty="0">
                          <a:latin typeface="Avenir Book" panose="02000503020000020003" pitchFamily="2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453521"/>
                  </a:ext>
                </a:extLst>
              </a:tr>
              <a:tr h="221398">
                <a:tc>
                  <a:txBody>
                    <a:bodyPr/>
                    <a:lstStyle/>
                    <a:p>
                      <a:r>
                        <a:rPr lang="es-ES" sz="600" b="0" dirty="0">
                          <a:latin typeface="Avenir Book" panose="02000503020000020003" pitchFamily="2" charset="0"/>
                        </a:rPr>
                        <a:t>          INGRESOS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600" b="0" dirty="0">
                          <a:latin typeface="Avenir Book" panose="02000503020000020003" pitchFamily="2" charset="0"/>
                        </a:rPr>
                        <a:t>4 (</a:t>
                      </a:r>
                      <a:r>
                        <a:rPr lang="es-ES" sz="600" b="1" dirty="0">
                          <a:latin typeface="Avenir Book" panose="02000503020000020003" pitchFamily="2" charset="0"/>
                        </a:rPr>
                        <a:t>7,8%</a:t>
                      </a:r>
                      <a:r>
                        <a:rPr lang="es-ES" sz="600" b="0" dirty="0">
                          <a:latin typeface="Avenir Book" panose="02000503020000020003" pitchFamily="2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659666"/>
                  </a:ext>
                </a:extLst>
              </a:tr>
            </a:tbl>
          </a:graphicData>
        </a:graphic>
      </p:graphicFrame>
      <p:pic>
        <p:nvPicPr>
          <p:cNvPr id="43" name="Imagen 42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4B745CA9-4F24-0749-B4FF-B02E47562E9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132" t="7378" r="31099" b="14922"/>
          <a:stretch/>
        </p:blipFill>
        <p:spPr>
          <a:xfrm>
            <a:off x="6414277" y="3441884"/>
            <a:ext cx="177569" cy="147505"/>
          </a:xfrm>
          <a:prstGeom prst="rect">
            <a:avLst/>
          </a:prstGeom>
        </p:spPr>
      </p:pic>
      <p:pic>
        <p:nvPicPr>
          <p:cNvPr id="44" name="Imagen 43" descr="Forma, Flecha&#10;&#10;Descripción generada automáticamente">
            <a:extLst>
              <a:ext uri="{FF2B5EF4-FFF2-40B4-BE49-F238E27FC236}">
                <a16:creationId xmlns:a16="http://schemas.microsoft.com/office/drawing/2014/main" id="{91563C55-B542-D448-A8C0-EF562E82D11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294" r="24109"/>
          <a:stretch/>
        </p:blipFill>
        <p:spPr>
          <a:xfrm>
            <a:off x="6432649" y="3658710"/>
            <a:ext cx="99880" cy="128817"/>
          </a:xfrm>
          <a:prstGeom prst="rect">
            <a:avLst/>
          </a:prstGeom>
        </p:spPr>
      </p:pic>
      <p:pic>
        <p:nvPicPr>
          <p:cNvPr id="45" name="Imagen 44" descr="Imagen que contiene señal, firmar, calle, borroso&#10;&#10;Descripción generada automáticamente">
            <a:extLst>
              <a:ext uri="{FF2B5EF4-FFF2-40B4-BE49-F238E27FC236}">
                <a16:creationId xmlns:a16="http://schemas.microsoft.com/office/drawing/2014/main" id="{EF95F053-7679-FC4B-8AA9-EB372FF6ABD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8579" t="6092" r="7839" b="30560"/>
          <a:stretch/>
        </p:blipFill>
        <p:spPr>
          <a:xfrm>
            <a:off x="6414277" y="3876164"/>
            <a:ext cx="199763" cy="128819"/>
          </a:xfrm>
          <a:prstGeom prst="rect">
            <a:avLst/>
          </a:prstGeom>
        </p:spPr>
      </p:pic>
      <p:pic>
        <p:nvPicPr>
          <p:cNvPr id="46" name="Imagen 45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C46C3B0B-B882-7347-8FA2-589A6C8CD2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7151" y="4079558"/>
            <a:ext cx="258698" cy="161230"/>
          </a:xfrm>
          <a:prstGeom prst="rect">
            <a:avLst/>
          </a:prstGeom>
        </p:spPr>
      </p:pic>
      <p:pic>
        <p:nvPicPr>
          <p:cNvPr id="49" name="Imagen 48" descr="Un dibujo de un personaje de caricatura&#10;&#10;Descripción generada automáticamente con confianza baja">
            <a:extLst>
              <a:ext uri="{FF2B5EF4-FFF2-40B4-BE49-F238E27FC236}">
                <a16:creationId xmlns:a16="http://schemas.microsoft.com/office/drawing/2014/main" id="{879E694A-3DEF-B94B-8FC1-0E3D82DB8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305" y="2122336"/>
            <a:ext cx="604482" cy="604482"/>
          </a:xfrm>
          <a:prstGeom prst="rect">
            <a:avLst/>
          </a:prstGeom>
        </p:spPr>
      </p:pic>
      <p:pic>
        <p:nvPicPr>
          <p:cNvPr id="50" name="Imagen 49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8026248A-E09B-D84B-98A3-2217511CA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0197" y="2215792"/>
            <a:ext cx="654251" cy="415287"/>
          </a:xfrm>
          <a:prstGeom prst="rect">
            <a:avLst/>
          </a:prstGeom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5C0AA460-476E-AA4F-82E2-521A4D5AF785}"/>
              </a:ext>
            </a:extLst>
          </p:cNvPr>
          <p:cNvSpPr txBox="1"/>
          <p:nvPr/>
        </p:nvSpPr>
        <p:spPr>
          <a:xfrm>
            <a:off x="7103215" y="2930601"/>
            <a:ext cx="493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venir Book" panose="02000503020000020003" pitchFamily="2" charset="0"/>
              </a:rPr>
              <a:t>99%</a:t>
            </a:r>
          </a:p>
        </p:txBody>
      </p:sp>
      <p:pic>
        <p:nvPicPr>
          <p:cNvPr id="52" name="Imagen 51" descr="Diagrama&#10;&#10;Descripción generada automáticamente con confianza baja">
            <a:extLst>
              <a:ext uri="{FF2B5EF4-FFF2-40B4-BE49-F238E27FC236}">
                <a16:creationId xmlns:a16="http://schemas.microsoft.com/office/drawing/2014/main" id="{5AFC913B-F9D2-0545-A31A-3A1803F758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624" t="17246" r="44691" b="63472"/>
          <a:stretch/>
        </p:blipFill>
        <p:spPr>
          <a:xfrm>
            <a:off x="7185178" y="2678559"/>
            <a:ext cx="269060" cy="2707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306</Words>
  <Application>Microsoft Macintosh PowerPoint</Application>
  <PresentationFormat>Presentación en pantalla (16:9)</PresentationFormat>
  <Paragraphs>32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Avenir Book</vt:lpstr>
      <vt:lpstr>Calibri</vt:lpstr>
      <vt:lpstr>Chalkduster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Natalia Pascual Martínez</cp:lastModifiedBy>
  <cp:revision>15</cp:revision>
  <dcterms:created xsi:type="dcterms:W3CDTF">2021-06-21T11:13:42Z</dcterms:created>
  <dcterms:modified xsi:type="dcterms:W3CDTF">2021-08-22T16:10:36Z</dcterms:modified>
</cp:coreProperties>
</file>