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C2FF6A0-3F53-4016-9031-B3772A4E0949}"/>
              </a:ext>
            </a:extLst>
          </p:cNvPr>
          <p:cNvSpPr txBox="1"/>
          <p:nvPr/>
        </p:nvSpPr>
        <p:spPr>
          <a:xfrm>
            <a:off x="467544" y="123478"/>
            <a:ext cx="7974632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222222"/>
                </a:solidFill>
                <a:latin typeface="Arial Nova" panose="020B0504020202020204" pitchFamily="34" charset="0"/>
              </a:rPr>
              <a:t>P</a:t>
            </a:r>
            <a:r>
              <a:rPr lang="es-ES" sz="1600" b="0" i="0" dirty="0">
                <a:solidFill>
                  <a:srgbClr val="222222"/>
                </a:solidFill>
                <a:effectLst/>
                <a:latin typeface="Arial Nova" panose="020B0504020202020204" pitchFamily="34" charset="0"/>
              </a:rPr>
              <a:t>ERFIL DEL PACIENTE CON CATÉTER PLEURAL TUNELIZADO EN NUESTRO HOSPITAL</a:t>
            </a:r>
            <a:endParaRPr lang="es-ES" sz="1600" dirty="0">
              <a:latin typeface="Arial Nova" panose="020B05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652FE32-1699-4AD1-BCE2-EB99D6F3F13E}"/>
              </a:ext>
            </a:extLst>
          </p:cNvPr>
          <p:cNvSpPr txBox="1"/>
          <p:nvPr/>
        </p:nvSpPr>
        <p:spPr>
          <a:xfrm>
            <a:off x="467544" y="708253"/>
            <a:ext cx="797463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" sz="1200" b="1" i="0" u="none" strike="noStrike" baseline="0" dirty="0">
                <a:latin typeface="Arial Nova" panose="020B0504020202020204" pitchFamily="34" charset="0"/>
              </a:rPr>
              <a:t>Autores</a:t>
            </a:r>
            <a:r>
              <a:rPr lang="es-ES" sz="1200" i="0" u="none" strike="noStrike" baseline="0" dirty="0">
                <a:latin typeface="Arial Nova" panose="020B0504020202020204" pitchFamily="34" charset="0"/>
              </a:rPr>
              <a:t>: Carlos Cabanillas Díez-Madroñero, Celia Montaño </a:t>
            </a:r>
            <a:r>
              <a:rPr lang="es-ES" sz="1200" i="0" u="none" strike="noStrike" baseline="0" dirty="0" err="1">
                <a:latin typeface="Arial Nova" panose="020B0504020202020204" pitchFamily="34" charset="0"/>
              </a:rPr>
              <a:t>Montaño</a:t>
            </a:r>
            <a:r>
              <a:rPr lang="es-ES" sz="1200" i="0" u="none" strike="noStrike" baseline="0" dirty="0">
                <a:latin typeface="Arial Nova" panose="020B0504020202020204" pitchFamily="34" charset="0"/>
              </a:rPr>
              <a:t>, Rocío Gallego Domínguez, Berman Barragán Pérez, José Antonio Durán Cueto, Celia De Dios Calama, María Estrella Ruiz Carretero, Amanda Paula Arenas Polo, Marta Cebrián Romero, Ángela Losa García-Uceda. </a:t>
            </a:r>
          </a:p>
          <a:p>
            <a:pPr algn="l"/>
            <a:r>
              <a:rPr lang="es-ES" sz="1200" i="0" u="none" strike="noStrike" baseline="0" dirty="0">
                <a:latin typeface="Arial Nova" panose="020B0504020202020204" pitchFamily="34" charset="0"/>
              </a:rPr>
              <a:t>Complejo Hospitalario Universitario de Cáceres, Cáceres, España</a:t>
            </a:r>
            <a:endParaRPr lang="es-ES" sz="1200" dirty="0">
              <a:latin typeface="Arial Nova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E7C6F-E48E-4FA3-8EF8-877492561D62}"/>
              </a:ext>
            </a:extLst>
          </p:cNvPr>
          <p:cNvSpPr txBox="1"/>
          <p:nvPr/>
        </p:nvSpPr>
        <p:spPr>
          <a:xfrm>
            <a:off x="467544" y="1477694"/>
            <a:ext cx="2808312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" sz="1200" b="1" dirty="0">
                <a:latin typeface="Arial Nova" panose="020B0504020202020204" pitchFamily="34" charset="0"/>
              </a:rPr>
              <a:t>Introducción</a:t>
            </a:r>
            <a:r>
              <a:rPr lang="es-ES" sz="1200" dirty="0">
                <a:latin typeface="Arial Nova" panose="020B0504020202020204" pitchFamily="34" charset="0"/>
              </a:rPr>
              <a:t>:</a:t>
            </a:r>
            <a:endParaRPr lang="es-ES" sz="1200" i="0" u="none" strike="noStrike" baseline="0" dirty="0">
              <a:latin typeface="Arial Nova" panose="020B0504020202020204" pitchFamily="34" charset="0"/>
            </a:endParaRPr>
          </a:p>
          <a:p>
            <a:pPr algn="just"/>
            <a:r>
              <a:rPr lang="es-ES" sz="1200" i="0" u="none" strike="noStrike" baseline="0" dirty="0">
                <a:latin typeface="Arial Nova" panose="020B0504020202020204" pitchFamily="34" charset="0"/>
              </a:rPr>
              <a:t>El catéter pleural tunelizado (CPT) o drenaje pleural permanente es una opción a valorar en el tratamiento del derrame  pleural recidivante sintomático, sobre todo cuando se trata de un pulmón atrapado o tras el fracaso de una </a:t>
            </a:r>
            <a:r>
              <a:rPr lang="es-ES" sz="1200" i="0" u="none" strike="noStrike" baseline="0" dirty="0" err="1">
                <a:latin typeface="Arial Nova" panose="020B0504020202020204" pitchFamily="34" charset="0"/>
              </a:rPr>
              <a:t>pleurodesis</a:t>
            </a:r>
            <a:r>
              <a:rPr lang="es-ES" sz="1200" i="0" u="none" strike="noStrike" baseline="0" dirty="0">
                <a:latin typeface="Arial Nova" panose="020B0504020202020204" pitchFamily="34" charset="0"/>
              </a:rPr>
              <a:t>. </a:t>
            </a:r>
          </a:p>
          <a:p>
            <a:pPr algn="just"/>
            <a:endParaRPr lang="es-ES" sz="1200" dirty="0">
              <a:latin typeface="Arial Nova" panose="020B0504020202020204" pitchFamily="34" charset="0"/>
            </a:endParaRPr>
          </a:p>
          <a:p>
            <a:pPr algn="just"/>
            <a:endParaRPr lang="es-ES" sz="1200" dirty="0">
              <a:latin typeface="Arial Nova" panose="020B0504020202020204" pitchFamily="34" charset="0"/>
            </a:endParaRPr>
          </a:p>
          <a:p>
            <a:pPr algn="just"/>
            <a:r>
              <a:rPr lang="es-ES" sz="1200" i="0" u="none" strike="noStrike" baseline="0" dirty="0">
                <a:latin typeface="Arial Nova" panose="020B0504020202020204" pitchFamily="34" charset="0"/>
              </a:rPr>
              <a:t>El objetivo de nuestro estudio es describir las características que presentaban los pacientes de nuestra área a quienes se implantaba el CPT.</a:t>
            </a:r>
            <a:endParaRPr lang="es-ES" sz="1200" dirty="0">
              <a:latin typeface="Arial Nova" panose="020B05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576F28-760C-42C0-BCB2-7055BF65917D}"/>
              </a:ext>
            </a:extLst>
          </p:cNvPr>
          <p:cNvSpPr txBox="1"/>
          <p:nvPr/>
        </p:nvSpPr>
        <p:spPr>
          <a:xfrm>
            <a:off x="3275856" y="1477694"/>
            <a:ext cx="5166320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" sz="1200" b="1" i="0" u="none" strike="noStrike" baseline="0" dirty="0">
                <a:latin typeface="Arial Nova" panose="020B0504020202020204" pitchFamily="34" charset="0"/>
              </a:rPr>
              <a:t>Material y métodos</a:t>
            </a:r>
          </a:p>
          <a:p>
            <a:pPr algn="just"/>
            <a:r>
              <a:rPr lang="es-ES" sz="1200" i="0" u="none" strike="noStrike" baseline="0" dirty="0">
                <a:latin typeface="Arial Nova" panose="020B0504020202020204" pitchFamily="34" charset="0"/>
              </a:rPr>
              <a:t>Se realiza un estudio descriptivo retrospectivo a partir de los informes de la unidad de Neumología </a:t>
            </a:r>
            <a:r>
              <a:rPr lang="es-ES" sz="1200" i="0" u="none" strike="noStrike" baseline="0" dirty="0" err="1">
                <a:latin typeface="Arial Nova" panose="020B0504020202020204" pitchFamily="34" charset="0"/>
              </a:rPr>
              <a:t>Intervenciosta</a:t>
            </a:r>
            <a:r>
              <a:rPr lang="es-ES" sz="1200" i="0" u="none" strike="noStrike" baseline="0" dirty="0">
                <a:latin typeface="Arial Nova" panose="020B0504020202020204" pitchFamily="34" charset="0"/>
              </a:rPr>
              <a:t> de nuestro hospital. Se recogen variables epidemiológicas y clínicas de los 43 pacientes a los que se colocó un CPT durante el periodo de 2000-2021. Entre las variables epidemiológicas recogemos edad y sexo y en variables clínicas analizamos el tipo de derrame, la causa del mismo, el tratamiento recibido en el caso de ser maligno y las complicaciones inmediatas relacionadas con el procedimiento, así como las tardías relacionadas con el catéter. </a:t>
            </a:r>
          </a:p>
          <a:p>
            <a:pPr algn="just"/>
            <a:endParaRPr lang="es-ES" sz="1200" i="0" u="none" strike="noStrike" baseline="0" dirty="0">
              <a:latin typeface="Arial Nova" panose="020B0504020202020204" pitchFamily="34" charset="0"/>
            </a:endParaRPr>
          </a:p>
          <a:p>
            <a:pPr algn="just"/>
            <a:r>
              <a:rPr lang="es-ES" sz="1200" i="0" u="none" strike="noStrike" baseline="0" dirty="0">
                <a:latin typeface="Arial Nova" panose="020B0504020202020204" pitchFamily="34" charset="0"/>
              </a:rPr>
              <a:t>También se recoge el tiempo de duración del catéter y el motivo de retirada. Los datos obtenidos se almacenan en una base de datos creada al efecto y se realiza un estudio estadístico mediante programa informático PASW </a:t>
            </a:r>
            <a:r>
              <a:rPr lang="es-ES" sz="1200" i="0" u="none" strike="noStrike" baseline="0" dirty="0" err="1">
                <a:latin typeface="Arial Nova" panose="020B0504020202020204" pitchFamily="34" charset="0"/>
              </a:rPr>
              <a:t>Statistics</a:t>
            </a:r>
            <a:r>
              <a:rPr lang="es-ES" sz="1200" i="0" u="none" strike="noStrike" baseline="0" dirty="0">
                <a:latin typeface="Arial Nova" panose="020B0504020202020204" pitchFamily="34" charset="0"/>
              </a:rPr>
              <a:t>.</a:t>
            </a:r>
            <a:endParaRPr lang="es-ES" sz="1200" kern="120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394078A-91A2-440E-AF27-828128CE973C}"/>
              </a:ext>
            </a:extLst>
          </p:cNvPr>
          <p:cNvSpPr txBox="1"/>
          <p:nvPr/>
        </p:nvSpPr>
        <p:spPr>
          <a:xfrm>
            <a:off x="683568" y="195486"/>
            <a:ext cx="7992888" cy="28931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" sz="1400" b="1" i="0" u="none" strike="noStrike" baseline="0" dirty="0">
                <a:latin typeface="Arial Nova" panose="020B0504020202020204" pitchFamily="34" charset="0"/>
              </a:rPr>
              <a:t>Resultados</a:t>
            </a:r>
          </a:p>
          <a:p>
            <a:pPr algn="just"/>
            <a:r>
              <a:rPr lang="es-ES" sz="1400" i="0" u="none" strike="noStrike" baseline="0" dirty="0">
                <a:latin typeface="Arial Nova" panose="020B0504020202020204" pitchFamily="34" charset="0"/>
              </a:rPr>
              <a:t>Se incluyen 43 pacientes con una edad media de 70 años. El 63% son hombres y el 37% mujeres. La gran mayoría son derrames tipo exudados (91%) y de moderada cuantía (56%) (leve 14% y masivo 30%). El principal motivo por el que se coloca el catéter es la disnea (98%) aunque algunos pacientes también presentan dolor pleurítico (19%) y tos (9%).</a:t>
            </a:r>
          </a:p>
          <a:p>
            <a:pPr algn="l"/>
            <a:endParaRPr lang="es-ES" sz="1400" i="0" u="none" strike="noStrike" baseline="0" dirty="0">
              <a:latin typeface="Arial Nova" panose="020B0504020202020204" pitchFamily="34" charset="0"/>
            </a:endParaRPr>
          </a:p>
          <a:p>
            <a:pPr algn="just"/>
            <a:r>
              <a:rPr lang="es-ES" sz="1400" i="0" u="none" strike="noStrike" baseline="0" dirty="0">
                <a:latin typeface="Arial Nova" panose="020B0504020202020204" pitchFamily="34" charset="0"/>
              </a:rPr>
              <a:t>Entre los exudados la mayoría son malignos de origen pulmonar (53%), aunque también destacan los tumores de mama (9%) y ovario (5%). La mayoría de pacientes habían recibido tratamiento oncológico (65%). La duración media con el CPT es de 72 días y el motivo de retirada más frecuente el </a:t>
            </a:r>
            <a:r>
              <a:rPr lang="es-ES" sz="1400" i="0" u="none" strike="noStrike" baseline="0" dirty="0" err="1">
                <a:latin typeface="Arial Nova" panose="020B0504020202020204" pitchFamily="34" charset="0"/>
              </a:rPr>
              <a:t>éxitus</a:t>
            </a:r>
            <a:r>
              <a:rPr lang="es-ES" sz="1400" i="0" u="none" strike="noStrike" baseline="0" dirty="0">
                <a:latin typeface="Arial Nova" panose="020B0504020202020204" pitchFamily="34" charset="0"/>
              </a:rPr>
              <a:t> del paciente (50%) o el débito escaso (40%). Las complicaciones no son frecuentes, destacando, en el momento de la inserción, la entrada de aire y el dolor (ambas en un 9%) y en una etapa tardía la celulitis (5%), la diseminación tumoral por el catéter (5%) y el dolor (7%).</a:t>
            </a:r>
            <a:endParaRPr lang="es-ES" sz="1400" kern="120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859ABD-F5D3-4D59-8C31-30A958B3C27E}"/>
              </a:ext>
            </a:extLst>
          </p:cNvPr>
          <p:cNvSpPr txBox="1"/>
          <p:nvPr/>
        </p:nvSpPr>
        <p:spPr>
          <a:xfrm>
            <a:off x="683568" y="3088586"/>
            <a:ext cx="7992888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s-ES" sz="1400" b="1" i="0" u="none" strike="noStrike" baseline="0" dirty="0">
                <a:latin typeface="Arial Nova" panose="020B0504020202020204" pitchFamily="34" charset="0"/>
              </a:rPr>
              <a:t>Conclusiones</a:t>
            </a:r>
          </a:p>
          <a:p>
            <a:pPr algn="just"/>
            <a:r>
              <a:rPr lang="es-ES" sz="1400" i="0" u="none" strike="noStrike" baseline="0" dirty="0">
                <a:latin typeface="Arial Nova" panose="020B0504020202020204" pitchFamily="34" charset="0"/>
              </a:rPr>
              <a:t>El perfil de paciente al que se le implanta el CPT en nuestra área es el de un varón de 70 años con derrame pleural tipo exudado debido a neoplasia pulmonar como tratamiento sintomático de la disnea. En la gran mayoría de los pacientes no existen complicaciones inmediatas relacionadas con el procedimiento ni tardías relacionadas con el catéter.</a:t>
            </a:r>
            <a:endParaRPr lang="es-ES" sz="1400" dirty="0"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533</Words>
  <Application>Microsoft Office PowerPoint</Application>
  <PresentationFormat>Presentación en pantalla (16:9)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Nova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carloscabanillas93@gmail.com</cp:lastModifiedBy>
  <cp:revision>5</cp:revision>
  <dcterms:created xsi:type="dcterms:W3CDTF">2021-06-21T11:13:42Z</dcterms:created>
  <dcterms:modified xsi:type="dcterms:W3CDTF">2021-09-01T17:31:12Z</dcterms:modified>
</cp:coreProperties>
</file>