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8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02/09/2021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DC47FE4-5E6D-4E83-889D-C56368B7AC14}"/>
              </a:ext>
            </a:extLst>
          </p:cNvPr>
          <p:cNvSpPr txBox="1"/>
          <p:nvPr/>
        </p:nvSpPr>
        <p:spPr>
          <a:xfrm>
            <a:off x="359532" y="161077"/>
            <a:ext cx="8424936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0" i="0" dirty="0">
                <a:solidFill>
                  <a:srgbClr val="222222"/>
                </a:solidFill>
                <a:effectLst/>
                <a:latin typeface="Arial Nova" panose="020B0504020202020204" pitchFamily="34" charset="0"/>
              </a:rPr>
              <a:t>TROMBOEMBOLISMO PULMONAR EN LA ERA COVID19. ¿HA CAMBIADO EL PERFIL DE PACIENTE?</a:t>
            </a:r>
            <a:endParaRPr lang="es-ES" dirty="0">
              <a:latin typeface="Arial Nova" panose="020B0504020202020204" pitchFamily="34" charset="0"/>
            </a:endParaRPr>
          </a:p>
        </p:txBody>
      </p:sp>
      <p:sp>
        <p:nvSpPr>
          <p:cNvPr id="3" name="4 Rectángulo">
            <a:extLst>
              <a:ext uri="{FF2B5EF4-FFF2-40B4-BE49-F238E27FC236}">
                <a16:creationId xmlns:a16="http://schemas.microsoft.com/office/drawing/2014/main" id="{6BAD1915-A7B5-4006-AEC8-2FB6CD6639A1}"/>
              </a:ext>
            </a:extLst>
          </p:cNvPr>
          <p:cNvSpPr/>
          <p:nvPr/>
        </p:nvSpPr>
        <p:spPr>
          <a:xfrm>
            <a:off x="359532" y="807408"/>
            <a:ext cx="8424936" cy="9002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050" b="1" dirty="0">
                <a:latin typeface="Arial Nova" panose="020B0504020202020204" pitchFamily="34" charset="0"/>
              </a:rPr>
              <a:t>Palabras Clave: </a:t>
            </a:r>
            <a:r>
              <a:rPr lang="es-ES" sz="1050" dirty="0">
                <a:latin typeface="Arial Nova" panose="020B0504020202020204" pitchFamily="34" charset="0"/>
              </a:rPr>
              <a:t>COVID19, Tromboembolismo Pulmonar</a:t>
            </a:r>
          </a:p>
          <a:p>
            <a:pPr algn="just"/>
            <a:r>
              <a:rPr lang="es-ES" sz="1050" b="1" dirty="0">
                <a:latin typeface="Arial Nova" panose="020B0504020202020204" pitchFamily="34" charset="0"/>
              </a:rPr>
              <a:t>Autores: </a:t>
            </a:r>
            <a:r>
              <a:rPr lang="es-ES" sz="1050" dirty="0">
                <a:latin typeface="Arial Nova" panose="020B0504020202020204" pitchFamily="34" charset="0"/>
              </a:rPr>
              <a:t>Carlos Cabanillas Díez-Madroñero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Alejandra Céspedes Diego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Ana Nacarino Burgos</a:t>
            </a:r>
            <a:r>
              <a:rPr lang="es-ES" sz="1050" baseline="30000" dirty="0">
                <a:latin typeface="Arial Nova" panose="020B0504020202020204" pitchFamily="34" charset="0"/>
              </a:rPr>
              <a:t>2</a:t>
            </a:r>
            <a:r>
              <a:rPr lang="es-ES" sz="1050" dirty="0">
                <a:latin typeface="Arial Nova" panose="020B0504020202020204" pitchFamily="34" charset="0"/>
              </a:rPr>
              <a:t>, Itziar María Montero Díaz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Celia Montaño Montaño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Celia De Dios Calama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María Estrella Ruiz Carretero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Marta Cebrián Romero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Amanda Paula Arenas Polo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, Ángela Losa García-Uceda</a:t>
            </a:r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endParaRPr lang="es-ES" sz="1050" dirty="0">
              <a:latin typeface="Arial Nova" panose="020B0504020202020204" pitchFamily="34" charset="0"/>
            </a:endParaRPr>
          </a:p>
          <a:p>
            <a:r>
              <a:rPr lang="es-ES" sz="1050" baseline="30000" dirty="0">
                <a:latin typeface="Arial Nova" panose="020B0504020202020204" pitchFamily="34" charset="0"/>
              </a:rPr>
              <a:t>1</a:t>
            </a:r>
            <a:r>
              <a:rPr lang="es-ES" sz="1050" dirty="0">
                <a:latin typeface="Arial Nova" panose="020B0504020202020204" pitchFamily="34" charset="0"/>
              </a:rPr>
              <a:t>. Complejo Hospitalario Universitario de Cáceres, Cáceres, España. </a:t>
            </a:r>
            <a:r>
              <a:rPr lang="es-ES" sz="1050" baseline="30000" dirty="0">
                <a:latin typeface="Arial Nova" panose="020B0504020202020204" pitchFamily="34" charset="0"/>
              </a:rPr>
              <a:t>2. </a:t>
            </a:r>
            <a:r>
              <a:rPr lang="es-ES" sz="1050" dirty="0">
                <a:latin typeface="Arial Nova" panose="020B0504020202020204" pitchFamily="34" charset="0"/>
              </a:rPr>
              <a:t>Universidad de Extremadura, Cáceres, España</a:t>
            </a:r>
          </a:p>
        </p:txBody>
      </p:sp>
      <p:sp>
        <p:nvSpPr>
          <p:cNvPr id="4" name="1 Rectángulo">
            <a:extLst>
              <a:ext uri="{FF2B5EF4-FFF2-40B4-BE49-F238E27FC236}">
                <a16:creationId xmlns:a16="http://schemas.microsoft.com/office/drawing/2014/main" id="{4B55D1F9-CEE5-4C79-9DFF-9461EBCC7B1C}"/>
              </a:ext>
            </a:extLst>
          </p:cNvPr>
          <p:cNvSpPr/>
          <p:nvPr/>
        </p:nvSpPr>
        <p:spPr>
          <a:xfrm>
            <a:off x="359532" y="1707654"/>
            <a:ext cx="3492389" cy="2462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b="1" dirty="0">
                <a:latin typeface="Arial Nova" panose="020B0504020202020204" pitchFamily="34" charset="0"/>
              </a:rPr>
              <a:t>Introducción.</a:t>
            </a:r>
            <a:br>
              <a:rPr lang="es-ES" sz="1400" dirty="0">
                <a:latin typeface="Arial Nova" panose="020B0504020202020204" pitchFamily="34" charset="0"/>
              </a:rPr>
            </a:br>
            <a:r>
              <a:rPr lang="es-ES" sz="1400" dirty="0">
                <a:latin typeface="Arial Nova" panose="020B0504020202020204" pitchFamily="34" charset="0"/>
              </a:rPr>
              <a:t>La infección por SARS </a:t>
            </a:r>
            <a:r>
              <a:rPr lang="es-ES" sz="1400" dirty="0" err="1">
                <a:latin typeface="Arial Nova" panose="020B0504020202020204" pitchFamily="34" charset="0"/>
              </a:rPr>
              <a:t>CoV</a:t>
            </a:r>
            <a:r>
              <a:rPr lang="es-ES" sz="1400" dirty="0">
                <a:latin typeface="Arial Nova" panose="020B0504020202020204" pitchFamily="34" charset="0"/>
              </a:rPr>
              <a:t> 2 se acompaña de afectación vascular y una probable mayor asociación de tromboembolismo pulmonar (TEP) como complicación clínica. </a:t>
            </a:r>
          </a:p>
          <a:p>
            <a:pPr algn="just"/>
            <a:endParaRPr lang="es-ES" sz="1400" dirty="0">
              <a:latin typeface="Arial Nova" panose="020B0504020202020204" pitchFamily="34" charset="0"/>
            </a:endParaRPr>
          </a:p>
          <a:p>
            <a:pPr algn="just"/>
            <a:r>
              <a:rPr lang="es-ES" sz="1400" dirty="0">
                <a:latin typeface="Arial Nova" panose="020B0504020202020204" pitchFamily="34" charset="0"/>
              </a:rPr>
              <a:t>El objetivo de nuestro estudio es valorar posibles diferencias entre pacientes con TEP según la presencia de infección por COVID 19.</a:t>
            </a:r>
            <a:endParaRPr lang="es-ES" sz="8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2FF75D-0273-41BB-95F7-4BF8F5D148AA}"/>
              </a:ext>
            </a:extLst>
          </p:cNvPr>
          <p:cNvSpPr txBox="1"/>
          <p:nvPr/>
        </p:nvSpPr>
        <p:spPr>
          <a:xfrm>
            <a:off x="3851920" y="1707654"/>
            <a:ext cx="4932548" cy="2462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" sz="1400" b="1" dirty="0">
                <a:latin typeface="Arial Nova" panose="020B0504020202020204" pitchFamily="34" charset="0"/>
              </a:rPr>
              <a:t>Material y métodos</a:t>
            </a:r>
            <a:r>
              <a:rPr lang="es-ES" sz="1400" dirty="0">
                <a:latin typeface="Arial Nova" panose="020B0504020202020204" pitchFamily="34" charset="0"/>
              </a:rPr>
              <a:t>:</a:t>
            </a:r>
          </a:p>
          <a:p>
            <a:pPr algn="just"/>
            <a:r>
              <a:rPr lang="es-ES" sz="1400" dirty="0">
                <a:latin typeface="Arial Nova" panose="020B0504020202020204" pitchFamily="34" charset="0"/>
              </a:rPr>
              <a:t>Se realiza un estudio retrospectivo a partir de los informes de alta hospitalaria que presentan diagnóstico de TEP obtenido desde la unidad de codificación de nuestro centro.</a:t>
            </a:r>
          </a:p>
          <a:p>
            <a:pPr algn="just"/>
            <a:r>
              <a:rPr lang="es-ES" sz="1400" dirty="0">
                <a:latin typeface="Arial Nova" panose="020B0504020202020204" pitchFamily="34" charset="0"/>
              </a:rPr>
              <a:t>Se recogen variables epidemiológicas (edad, sexo), clínicas (comorbilidades, </a:t>
            </a:r>
            <a:r>
              <a:rPr lang="es-ES" sz="1400" dirty="0" err="1">
                <a:latin typeface="Arial Nova" panose="020B0504020202020204" pitchFamily="34" charset="0"/>
              </a:rPr>
              <a:t>enf</a:t>
            </a:r>
            <a:r>
              <a:rPr lang="es-ES" sz="1400" dirty="0">
                <a:latin typeface="Arial Nova" panose="020B0504020202020204" pitchFamily="34" charset="0"/>
              </a:rPr>
              <a:t>. procoagulantes), tabaquismo, diagnósticas y pronósticas (tales como  tratamiento recibido, dímero D, supervivencia y complicaciones cardiovasculares). Los datos obtenidos se almacenan en una base de datos creada al efecto y se realiza estudio estadístico mediante programa informático XLSTAT.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CuadroTexto">
            <a:extLst>
              <a:ext uri="{FF2B5EF4-FFF2-40B4-BE49-F238E27FC236}">
                <a16:creationId xmlns:a16="http://schemas.microsoft.com/office/drawing/2014/main" id="{161EEF71-1F4D-4BC7-9218-7AEA0C2E7424}"/>
              </a:ext>
            </a:extLst>
          </p:cNvPr>
          <p:cNvSpPr txBox="1"/>
          <p:nvPr/>
        </p:nvSpPr>
        <p:spPr>
          <a:xfrm>
            <a:off x="179512" y="83870"/>
            <a:ext cx="8784976" cy="178510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b="1" dirty="0">
                <a:latin typeface="Arial Nova" panose="020B0504020202020204" pitchFamily="34" charset="0"/>
              </a:rPr>
              <a:t>Resultados:</a:t>
            </a:r>
          </a:p>
          <a:p>
            <a:pPr algn="just"/>
            <a:r>
              <a:rPr lang="es-ES" sz="1200" dirty="0">
                <a:latin typeface="Arial Nova" panose="020B0504020202020204" pitchFamily="34" charset="0"/>
              </a:rPr>
              <a:t>Se incluyen 139 pacientes con TEP con una edad media de 72 años. Se realiza la comparación entre dos grupos, en uno de ellos el TEP se asocia a infección por COVID19  (15% de la muestra) y en el otro grupo no (85%). </a:t>
            </a:r>
          </a:p>
          <a:p>
            <a:endParaRPr lang="es-ES" sz="200" b="1" dirty="0">
              <a:latin typeface="Arial Nova" panose="020B0504020202020204" pitchFamily="34" charset="0"/>
            </a:endParaRPr>
          </a:p>
          <a:p>
            <a:pPr algn="just"/>
            <a:r>
              <a:rPr lang="es-ES" sz="1200" dirty="0">
                <a:latin typeface="Arial Nova" panose="020B0504020202020204" pitchFamily="34" charset="0"/>
              </a:rPr>
              <a:t>No se observan diferencias significativas entre los dos grupos en cuanto al sexo, a la edad media (tabla 1) ni a las distintas variables clínicas o pronósticas. Tampoco respecto al uso de ventilación mecánica invasiva o no invasiva ni al porcentaje de </a:t>
            </a:r>
            <a:r>
              <a:rPr lang="es-ES" sz="1200" dirty="0" err="1">
                <a:latin typeface="Arial Nova" panose="020B0504020202020204" pitchFamily="34" charset="0"/>
              </a:rPr>
              <a:t>éxitus</a:t>
            </a:r>
            <a:r>
              <a:rPr lang="es-ES" sz="1200" dirty="0">
                <a:latin typeface="Arial Nova" panose="020B0504020202020204" pitchFamily="34" charset="0"/>
              </a:rPr>
              <a:t>. La mayoría de pacientes fueron ingresados en la planta de Neumología (un 42% de los pacientes). El paciente con TEP asociado a COVID19 ingresó con más frecuencia en la planta de Medicina Interna (66.66%). Sin embargo, sí se observa diferencia significativa entre ambos grupos respecto a la afectación trombótica bilateral y la necesidad de oxigenoterapia con alto flujo siendo ambas más frecuentes en el grupo con COVID19 . (Tabla 1). </a:t>
            </a:r>
          </a:p>
        </p:txBody>
      </p:sp>
      <p:graphicFrame>
        <p:nvGraphicFramePr>
          <p:cNvPr id="3" name="5 Tabla">
            <a:extLst>
              <a:ext uri="{FF2B5EF4-FFF2-40B4-BE49-F238E27FC236}">
                <a16:creationId xmlns:a16="http://schemas.microsoft.com/office/drawing/2014/main" id="{DD5D58FF-62B5-4FAF-BCB6-80AB449F5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5822"/>
              </p:ext>
            </p:extLst>
          </p:nvPr>
        </p:nvGraphicFramePr>
        <p:xfrm>
          <a:off x="179512" y="1854217"/>
          <a:ext cx="5184576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79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TEP No COVID19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TEP + COVID19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Significación</a:t>
                      </a:r>
                      <a:r>
                        <a:rPr lang="es-ES" sz="1100" baseline="0" dirty="0">
                          <a:latin typeface="Arial Nova" panose="020B0504020202020204" pitchFamily="34" charset="0"/>
                        </a:rPr>
                        <a:t> estadística</a:t>
                      </a:r>
                      <a:endParaRPr lang="es-ES" sz="1100" dirty="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449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Edad</a:t>
                      </a:r>
                      <a:r>
                        <a:rPr lang="es-ES" sz="1100" baseline="0" dirty="0">
                          <a:latin typeface="Arial Nova" panose="020B0504020202020204" pitchFamily="34" charset="0"/>
                        </a:rPr>
                        <a:t> media</a:t>
                      </a:r>
                      <a:endParaRPr lang="es-ES" sz="1100" dirty="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71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78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No significativo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9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Sexo (Mujer/Hombre)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64% / 36%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57% / 43%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No significativo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9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Afectación bilateral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13%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24%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p = 0.023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148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Necesidad de oxigenoterapia</a:t>
                      </a:r>
                      <a:r>
                        <a:rPr lang="es-ES" sz="1100" baseline="0" dirty="0">
                          <a:latin typeface="Arial Nova" panose="020B0504020202020204" pitchFamily="34" charset="0"/>
                        </a:rPr>
                        <a:t> a alto flujo</a:t>
                      </a:r>
                      <a:endParaRPr lang="es-ES" sz="1100" dirty="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14%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 Nova" panose="020B0504020202020204" pitchFamily="34" charset="0"/>
                        </a:rPr>
                        <a:t>p</a:t>
                      </a:r>
                      <a:r>
                        <a:rPr lang="es-ES" sz="1100" baseline="0" dirty="0">
                          <a:latin typeface="Arial Nova" panose="020B0504020202020204" pitchFamily="34" charset="0"/>
                        </a:rPr>
                        <a:t> &lt; 0.0001</a:t>
                      </a:r>
                      <a:endParaRPr lang="es-ES" sz="1100" dirty="0">
                        <a:latin typeface="Arial Nova" panose="020B05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7 CuadroTexto">
            <a:extLst>
              <a:ext uri="{FF2B5EF4-FFF2-40B4-BE49-F238E27FC236}">
                <a16:creationId xmlns:a16="http://schemas.microsoft.com/office/drawing/2014/main" id="{2E15EF2D-F343-4ABA-B5F5-513BD3A03AB2}"/>
              </a:ext>
            </a:extLst>
          </p:cNvPr>
          <p:cNvSpPr txBox="1"/>
          <p:nvPr/>
        </p:nvSpPr>
        <p:spPr>
          <a:xfrm>
            <a:off x="2123728" y="3944058"/>
            <a:ext cx="900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dirty="0">
                <a:latin typeface="Arial Nova" panose="020B0504020202020204" pitchFamily="34" charset="0"/>
              </a:rPr>
              <a:t>Tabla 1</a:t>
            </a:r>
          </a:p>
        </p:txBody>
      </p:sp>
      <p:sp>
        <p:nvSpPr>
          <p:cNvPr id="5" name="2 Rectángulo">
            <a:extLst>
              <a:ext uri="{FF2B5EF4-FFF2-40B4-BE49-F238E27FC236}">
                <a16:creationId xmlns:a16="http://schemas.microsoft.com/office/drawing/2014/main" id="{BC3F883E-4202-438E-850C-A5E26EF8783F}"/>
              </a:ext>
            </a:extLst>
          </p:cNvPr>
          <p:cNvSpPr/>
          <p:nvPr/>
        </p:nvSpPr>
        <p:spPr>
          <a:xfrm>
            <a:off x="5364088" y="1868974"/>
            <a:ext cx="3600400" cy="21236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200" b="1" dirty="0">
                <a:latin typeface="Arial Nova" panose="020B0504020202020204" pitchFamily="34" charset="0"/>
              </a:rPr>
              <a:t>Conclusiones</a:t>
            </a:r>
            <a:endParaRPr lang="es-ES" sz="1200" dirty="0">
              <a:latin typeface="Arial Nova" panose="020B0504020202020204" pitchFamily="34" charset="0"/>
            </a:endParaRPr>
          </a:p>
          <a:p>
            <a:pPr algn="just"/>
            <a:r>
              <a:rPr lang="es-ES" sz="1200" dirty="0">
                <a:latin typeface="Arial Nova" panose="020B0504020202020204" pitchFamily="34" charset="0"/>
              </a:rPr>
              <a:t>La mayoría de pacientes con TEP asociado a COVID 19 ingresaron en la planta de Medicina Interna.</a:t>
            </a:r>
          </a:p>
          <a:p>
            <a:pPr algn="just"/>
            <a:endParaRPr lang="es-ES" sz="1200" dirty="0">
              <a:latin typeface="Arial Nova" panose="020B0504020202020204" pitchFamily="34" charset="0"/>
            </a:endParaRPr>
          </a:p>
          <a:p>
            <a:pPr algn="just"/>
            <a:r>
              <a:rPr lang="es-ES" sz="1200" dirty="0">
                <a:latin typeface="Arial Nova" panose="020B0504020202020204" pitchFamily="34" charset="0"/>
              </a:rPr>
              <a:t>La afectación bilateral y la necesidad de oxígeno a alto flujo es mayor en el paciente con diagnóstico de TEP e infección por COVID 19 +.</a:t>
            </a:r>
          </a:p>
          <a:p>
            <a:pPr algn="just"/>
            <a:endParaRPr lang="es-ES" sz="1200" dirty="0">
              <a:latin typeface="Arial Nova" panose="020B0504020202020204" pitchFamily="34" charset="0"/>
            </a:endParaRPr>
          </a:p>
          <a:p>
            <a:pPr algn="just"/>
            <a:r>
              <a:rPr lang="es-ES" sz="1200" dirty="0">
                <a:latin typeface="Arial Nova" panose="020B0504020202020204" pitchFamily="34" charset="0"/>
              </a:rPr>
              <a:t>El pronóstico del TEP no se modifica por la presencia de la infección por SARS COV-2.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527</Words>
  <Application>Microsoft Office PowerPoint</Application>
  <PresentationFormat>Presentación en pantalla (16:9)</PresentationFormat>
  <Paragraphs>41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Nova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carloscabanillas93@gmail.com</cp:lastModifiedBy>
  <cp:revision>3</cp:revision>
  <dcterms:created xsi:type="dcterms:W3CDTF">2021-06-21T11:13:42Z</dcterms:created>
  <dcterms:modified xsi:type="dcterms:W3CDTF">2021-09-02T17:20:30Z</dcterms:modified>
</cp:coreProperties>
</file>