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82" y="6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Porcentaje</c:v>
                </c:pt>
              </c:strCache>
            </c:strRef>
          </c:tx>
          <c:dPt>
            <c:idx val="0"/>
            <c:bubble3D val="0"/>
            <c:spPr>
              <a:solidFill>
                <a:schemeClr val="accent6">
                  <a:lumMod val="75000"/>
                </a:schemeClr>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6410-4DE5-A256-5FD40FEC77CE}"/>
              </c:ext>
            </c:extLst>
          </c:dPt>
          <c:dPt>
            <c:idx val="1"/>
            <c:bubble3D val="0"/>
            <c:spPr>
              <a:solidFill>
                <a:schemeClr val="accent6">
                  <a:lumMod val="50000"/>
                </a:schemeClr>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6410-4DE5-A256-5FD40FEC77CE}"/>
              </c:ext>
            </c:extLst>
          </c:dPt>
          <c:dPt>
            <c:idx val="2"/>
            <c:bubble3D val="0"/>
            <c:spPr>
              <a:solidFill>
                <a:srgbClr val="FFC000"/>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6410-4DE5-A256-5FD40FEC77CE}"/>
              </c:ext>
            </c:extLst>
          </c:dPt>
          <c:dPt>
            <c:idx val="3"/>
            <c:bubble3D val="0"/>
            <c:spPr>
              <a:solidFill>
                <a:schemeClr val="accent2">
                  <a:lumMod val="60000"/>
                  <a:lumOff val="40000"/>
                </a:schemeClr>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6410-4DE5-A256-5FD40FEC77CE}"/>
              </c:ext>
            </c:extLst>
          </c:dPt>
          <c:dPt>
            <c:idx val="4"/>
            <c:bubble3D val="0"/>
            <c:spPr>
              <a:solidFill>
                <a:schemeClr val="accent6">
                  <a:lumMod val="40000"/>
                  <a:lumOff val="60000"/>
                </a:schemeClr>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9-6410-4DE5-A256-5FD40FEC77CE}"/>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B-6410-4DE5-A256-5FD40FEC77CE}"/>
              </c:ext>
            </c:extLst>
          </c:dPt>
          <c:dLbls>
            <c:dLbl>
              <c:idx val="0"/>
              <c:layout>
                <c:manualLayout>
                  <c:x val="-0.14065069940304314"/>
                  <c:y val="7.6880766276086823E-2"/>
                </c:manualLayout>
              </c:layout>
              <c:tx>
                <c:rich>
                  <a:bodyPr/>
                  <a:lstStyle/>
                  <a:p>
                    <a:fld id="{0F8EABA0-690E-4DEE-AFCA-8E493097B393}" type="PERCENTAGE">
                      <a:rPr lang="en-US" baseline="0" smtClean="0"/>
                      <a:pPr/>
                      <a:t>[PORCENTAJE]</a:t>
                    </a:fld>
                    <a:endParaRPr lang="es-E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410-4DE5-A256-5FD40FEC77CE}"/>
                </c:ext>
              </c:extLst>
            </c:dLbl>
            <c:dLbl>
              <c:idx val="1"/>
              <c:layout>
                <c:manualLayout>
                  <c:x val="0.10023580110984505"/>
                  <c:y val="-0.2219719795217813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410-4DE5-A256-5FD40FEC77CE}"/>
                </c:ext>
              </c:extLst>
            </c:dLbl>
            <c:dLbl>
              <c:idx val="2"/>
              <c:tx>
                <c:rich>
                  <a:bodyPr/>
                  <a:lstStyle/>
                  <a:p>
                    <a:fld id="{8146CB16-6549-4DEF-8FC9-035F037DF021}" type="PERCENTAGE">
                      <a:rPr lang="en-US" baseline="0" smtClean="0"/>
                      <a:pPr/>
                      <a:t>[PORCENTAJE]</a:t>
                    </a:fld>
                    <a:endParaRPr lang="es-E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410-4DE5-A256-5FD40FEC77CE}"/>
                </c:ext>
              </c:extLst>
            </c:dLbl>
            <c:dLbl>
              <c:idx val="4"/>
              <c:tx>
                <c:rich>
                  <a:bodyPr/>
                  <a:lstStyle/>
                  <a:p>
                    <a:fld id="{DE260BA1-9CB7-4F09-8D22-00D9087C5813}" type="PERCENTAGE">
                      <a:rPr lang="en-US" baseline="0" smtClean="0"/>
                      <a:pPr/>
                      <a:t>[PORCENTAJE]</a:t>
                    </a:fld>
                    <a:endParaRPr lang="es-ES"/>
                  </a:p>
                </c:rich>
              </c:tx>
              <c:dLblPos val="inEnd"/>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410-4DE5-A256-5FD40FEC77CE}"/>
                </c:ext>
              </c:extLst>
            </c:dLbl>
            <c:spPr>
              <a:solidFill>
                <a:schemeClr val="bg2"/>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lumMod val="10000"/>
                      </a:schemeClr>
                    </a:solidFill>
                    <a:latin typeface="+mn-lt"/>
                    <a:ea typeface="+mn-ea"/>
                    <a:cs typeface="+mn-cs"/>
                  </a:defRPr>
                </a:pPr>
                <a:endParaRPr lang="es-ES"/>
              </a:p>
            </c:txPr>
            <c:dLblPos val="in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Hoja1!$A$2:$A$7</c:f>
              <c:strCache>
                <c:ptCount val="6"/>
                <c:pt idx="0">
                  <c:v>Cáncer pulmón</c:v>
                </c:pt>
                <c:pt idx="1">
                  <c:v>Adenopatías</c:v>
                </c:pt>
                <c:pt idx="2">
                  <c:v>Sarcoidosis</c:v>
                </c:pt>
                <c:pt idx="3">
                  <c:v>S. Linfoproliferativo</c:v>
                </c:pt>
                <c:pt idx="4">
                  <c:v>Estadiaje</c:v>
                </c:pt>
                <c:pt idx="5">
                  <c:v>Adenopatías</c:v>
                </c:pt>
              </c:strCache>
            </c:strRef>
          </c:cat>
          <c:val>
            <c:numRef>
              <c:f>Hoja1!$B$2:$B$7</c:f>
              <c:numCache>
                <c:formatCode>General</c:formatCode>
                <c:ptCount val="6"/>
                <c:pt idx="0">
                  <c:v>42.3</c:v>
                </c:pt>
                <c:pt idx="1">
                  <c:v>36.6</c:v>
                </c:pt>
                <c:pt idx="2">
                  <c:v>7.8</c:v>
                </c:pt>
                <c:pt idx="3">
                  <c:v>5.3</c:v>
                </c:pt>
                <c:pt idx="4">
                  <c:v>5.3</c:v>
                </c:pt>
              </c:numCache>
            </c:numRef>
          </c:val>
          <c:extLst>
            <c:ext xmlns:c16="http://schemas.microsoft.com/office/drawing/2014/chart" uri="{C3380CC4-5D6E-409C-BE32-E72D297353CC}">
              <c16:uniqueId val="{0000000C-6410-4DE5-A256-5FD40FEC77C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5"/>
        <c:delete val="1"/>
      </c:legendEntry>
      <c:layout>
        <c:manualLayout>
          <c:xMode val="edge"/>
          <c:yMode val="edge"/>
          <c:x val="0.63185037166587354"/>
          <c:y val="0.2053887278346434"/>
          <c:w val="0.35413907150826401"/>
          <c:h val="0.6223189257185183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Roboto" panose="02000000000000000000" pitchFamily="2" charset="0"/>
              <a:ea typeface="Roboto" panose="02000000000000000000" pitchFamily="2" charset="0"/>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Diagnóstico</c:v>
                </c:pt>
              </c:strCache>
            </c:strRef>
          </c:tx>
          <c:spPr>
            <a:ln>
              <a:noFill/>
            </a:ln>
            <a:effectLst/>
          </c:spPr>
          <c:dPt>
            <c:idx val="0"/>
            <c:bubble3D val="0"/>
            <c:spPr>
              <a:solidFill>
                <a:schemeClr val="accent6"/>
              </a:solidFill>
              <a:ln w="19050">
                <a:noFill/>
              </a:ln>
              <a:effectLst/>
            </c:spPr>
            <c:extLst>
              <c:ext xmlns:c16="http://schemas.microsoft.com/office/drawing/2014/chart" uri="{C3380CC4-5D6E-409C-BE32-E72D297353CC}">
                <c16:uniqueId val="{00000001-8965-4E39-8101-F497E75A5176}"/>
              </c:ext>
            </c:extLst>
          </c:dPt>
          <c:dPt>
            <c:idx val="1"/>
            <c:bubble3D val="0"/>
            <c:spPr>
              <a:solidFill>
                <a:schemeClr val="accent5"/>
              </a:solidFill>
              <a:ln w="19050">
                <a:noFill/>
              </a:ln>
              <a:effectLst/>
            </c:spPr>
            <c:extLst>
              <c:ext xmlns:c16="http://schemas.microsoft.com/office/drawing/2014/chart" uri="{C3380CC4-5D6E-409C-BE32-E72D297353CC}">
                <c16:uniqueId val="{00000003-8965-4E39-8101-F497E75A5176}"/>
              </c:ext>
            </c:extLst>
          </c:dPt>
          <c:dPt>
            <c:idx val="2"/>
            <c:bubble3D val="0"/>
            <c:spPr>
              <a:solidFill>
                <a:schemeClr val="accent4"/>
              </a:solidFill>
              <a:ln w="19050">
                <a:noFill/>
              </a:ln>
              <a:effectLst/>
            </c:spPr>
            <c:extLst>
              <c:ext xmlns:c16="http://schemas.microsoft.com/office/drawing/2014/chart" uri="{C3380CC4-5D6E-409C-BE32-E72D297353CC}">
                <c16:uniqueId val="{00000005-8965-4E39-8101-F497E75A5176}"/>
              </c:ext>
            </c:extLst>
          </c:dPt>
          <c:dPt>
            <c:idx val="3"/>
            <c:bubble3D val="0"/>
            <c:spPr>
              <a:solidFill>
                <a:schemeClr val="accent6">
                  <a:lumMod val="60000"/>
                </a:schemeClr>
              </a:solidFill>
              <a:ln w="19050">
                <a:noFill/>
              </a:ln>
              <a:effectLst/>
            </c:spPr>
            <c:extLst>
              <c:ext xmlns:c16="http://schemas.microsoft.com/office/drawing/2014/chart" uri="{C3380CC4-5D6E-409C-BE32-E72D297353CC}">
                <c16:uniqueId val="{00000007-8965-4E39-8101-F497E75A5176}"/>
              </c:ext>
            </c:extLst>
          </c:dPt>
          <c:dLbls>
            <c:dLbl>
              <c:idx val="1"/>
              <c:layout>
                <c:manualLayout>
                  <c:x val="-1.1526137900386547E-2"/>
                  <c:y val="-6.4984882374376077E-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65-4E39-8101-F497E75A5176}"/>
                </c:ext>
              </c:extLst>
            </c:dLbl>
            <c:spPr>
              <a:solidFill>
                <a:schemeClr val="bg2"/>
              </a:solidFill>
              <a:ln>
                <a:solidFill>
                  <a:schemeClr val="tx1"/>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Roboto" panose="02000000000000000000" pitchFamily="2" charset="0"/>
                    <a:ea typeface="Roboto" panose="02000000000000000000" pitchFamily="2" charset="0"/>
                    <a:cs typeface="+mn-cs"/>
                  </a:defRPr>
                </a:pPr>
                <a:endParaRPr lang="es-E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4"/>
                <c:pt idx="0">
                  <c:v>EBUS</c:v>
                </c:pt>
                <c:pt idx="1">
                  <c:v>Cirugía</c:v>
                </c:pt>
                <c:pt idx="2">
                  <c:v>PAAF o BAG</c:v>
                </c:pt>
                <c:pt idx="3">
                  <c:v>Otros</c:v>
                </c:pt>
              </c:strCache>
            </c:strRef>
          </c:cat>
          <c:val>
            <c:numRef>
              <c:f>Hoja1!$B$2:$B$5</c:f>
              <c:numCache>
                <c:formatCode>General</c:formatCode>
                <c:ptCount val="4"/>
                <c:pt idx="0">
                  <c:v>80.2</c:v>
                </c:pt>
                <c:pt idx="1">
                  <c:v>10.5</c:v>
                </c:pt>
                <c:pt idx="2">
                  <c:v>4.8</c:v>
                </c:pt>
                <c:pt idx="3">
                  <c:v>4.5</c:v>
                </c:pt>
              </c:numCache>
            </c:numRef>
          </c:val>
          <c:extLst>
            <c:ext xmlns:c16="http://schemas.microsoft.com/office/drawing/2014/chart" uri="{C3380CC4-5D6E-409C-BE32-E72D297353CC}">
              <c16:uniqueId val="{00000008-8965-4E39-8101-F497E75A5176}"/>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C6FEEF-2549-462A-B836-B6F207DA1367}"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s-ES"/>
        </a:p>
      </dgm:t>
    </dgm:pt>
    <dgm:pt modelId="{45880D71-8970-450C-8E64-FA1745F97A0E}">
      <dgm:prSet phldrT="[Texto]">
        <dgm:style>
          <a:lnRef idx="2">
            <a:schemeClr val="accent6"/>
          </a:lnRef>
          <a:fillRef idx="1">
            <a:schemeClr val="lt1"/>
          </a:fillRef>
          <a:effectRef idx="0">
            <a:schemeClr val="accent6"/>
          </a:effectRef>
          <a:fontRef idx="minor">
            <a:schemeClr val="dk1"/>
          </a:fontRef>
        </dgm:style>
      </dgm:prSet>
      <dgm:spPr/>
      <dgm:t>
        <a:bodyPr/>
        <a:lstStyle/>
        <a:p>
          <a:r>
            <a:rPr lang="es-ES" dirty="0">
              <a:latin typeface="Roboto" panose="02000000000000000000" pitchFamily="2" charset="0"/>
              <a:ea typeface="Roboto" panose="02000000000000000000" pitchFamily="2" charset="0"/>
            </a:rPr>
            <a:t>EBUS (80,2%)</a:t>
          </a:r>
        </a:p>
      </dgm:t>
    </dgm:pt>
    <dgm:pt modelId="{D301F1C8-5F0B-4A63-8656-D3F4BD7EAD74}" type="parTrans" cxnId="{899748A7-8AC8-4492-8325-FE985723176E}">
      <dgm:prSet/>
      <dgm:spPr/>
      <dgm:t>
        <a:bodyPr/>
        <a:lstStyle/>
        <a:p>
          <a:endParaRPr lang="es-ES"/>
        </a:p>
      </dgm:t>
    </dgm:pt>
    <dgm:pt modelId="{8B463ECC-7E7E-4A50-8F13-F1698871D22B}" type="sibTrans" cxnId="{899748A7-8AC8-4492-8325-FE985723176E}">
      <dgm:prSet/>
      <dgm:spPr/>
      <dgm:t>
        <a:bodyPr/>
        <a:lstStyle/>
        <a:p>
          <a:endParaRPr lang="es-ES"/>
        </a:p>
      </dgm:t>
    </dgm:pt>
    <dgm:pt modelId="{37163E42-B950-4B0C-90A4-E97D8A7A1197}">
      <dgm:prSet phldrT="[Texto]"/>
      <dgm:spPr/>
      <dgm:t>
        <a:bodyPr/>
        <a:lstStyle/>
        <a:p>
          <a:r>
            <a:rPr lang="es-ES" dirty="0">
              <a:latin typeface="Roboto" panose="02000000000000000000" pitchFamily="2" charset="0"/>
              <a:ea typeface="Roboto" panose="02000000000000000000" pitchFamily="2" charset="0"/>
            </a:rPr>
            <a:t>58,6%: Concluyente</a:t>
          </a:r>
        </a:p>
      </dgm:t>
    </dgm:pt>
    <dgm:pt modelId="{49089932-D168-4ABC-B17C-533259B346E9}" type="parTrans" cxnId="{03731864-2FA6-4CD9-AFC9-69C143AF1BF2}">
      <dgm:prSet/>
      <dgm:spPr/>
      <dgm:t>
        <a:bodyPr/>
        <a:lstStyle/>
        <a:p>
          <a:endParaRPr lang="es-ES"/>
        </a:p>
      </dgm:t>
    </dgm:pt>
    <dgm:pt modelId="{FE82206C-63E1-4E0F-AB47-B9232EE4BD22}" type="sibTrans" cxnId="{03731864-2FA6-4CD9-AFC9-69C143AF1BF2}">
      <dgm:prSet/>
      <dgm:spPr/>
      <dgm:t>
        <a:bodyPr/>
        <a:lstStyle/>
        <a:p>
          <a:endParaRPr lang="es-ES"/>
        </a:p>
      </dgm:t>
    </dgm:pt>
    <dgm:pt modelId="{369C37C8-09EF-4268-BE31-0BEF6730F346}">
      <dgm:prSet phldrT="[Texto]"/>
      <dgm:spPr/>
      <dgm:t>
        <a:bodyPr/>
        <a:lstStyle/>
        <a:p>
          <a:r>
            <a:rPr lang="es-ES" dirty="0">
              <a:latin typeface="Roboto" panose="02000000000000000000" pitchFamily="2" charset="0"/>
              <a:ea typeface="Roboto" panose="02000000000000000000" pitchFamily="2" charset="0"/>
            </a:rPr>
            <a:t>21,6%: Adenopatías estables / desaparecen</a:t>
          </a:r>
        </a:p>
      </dgm:t>
    </dgm:pt>
    <dgm:pt modelId="{B7E55F4F-6991-4D64-8185-ACD5A90856CC}" type="parTrans" cxnId="{F4B4BF9D-1FF2-4EA8-B5F7-B67F4B4BE15F}">
      <dgm:prSet/>
      <dgm:spPr/>
      <dgm:t>
        <a:bodyPr/>
        <a:lstStyle/>
        <a:p>
          <a:endParaRPr lang="es-ES"/>
        </a:p>
      </dgm:t>
    </dgm:pt>
    <dgm:pt modelId="{8029242E-8B58-45ED-94AD-7AD8ED7D5114}" type="sibTrans" cxnId="{F4B4BF9D-1FF2-4EA8-B5F7-B67F4B4BE15F}">
      <dgm:prSet/>
      <dgm:spPr/>
      <dgm:t>
        <a:bodyPr/>
        <a:lstStyle/>
        <a:p>
          <a:endParaRPr lang="es-ES"/>
        </a:p>
      </dgm:t>
    </dgm:pt>
    <dgm:pt modelId="{8F08DD53-E60A-47F9-B98D-AB20F50CA476}" type="pres">
      <dgm:prSet presAssocID="{A0C6FEEF-2549-462A-B836-B6F207DA1367}" presName="diagram" presStyleCnt="0">
        <dgm:presLayoutVars>
          <dgm:chPref val="1"/>
          <dgm:dir/>
          <dgm:animOne val="branch"/>
          <dgm:animLvl val="lvl"/>
          <dgm:resizeHandles val="exact"/>
        </dgm:presLayoutVars>
      </dgm:prSet>
      <dgm:spPr/>
    </dgm:pt>
    <dgm:pt modelId="{2A4D5B84-6F20-4C66-9669-0518EF123210}" type="pres">
      <dgm:prSet presAssocID="{45880D71-8970-450C-8E64-FA1745F97A0E}" presName="root1" presStyleCnt="0"/>
      <dgm:spPr/>
    </dgm:pt>
    <dgm:pt modelId="{F55665FB-31DF-4C2A-B0E7-63A907ADAD0B}" type="pres">
      <dgm:prSet presAssocID="{45880D71-8970-450C-8E64-FA1745F97A0E}" presName="LevelOneTextNode" presStyleLbl="node0" presStyleIdx="0" presStyleCnt="1">
        <dgm:presLayoutVars>
          <dgm:chPref val="3"/>
        </dgm:presLayoutVars>
      </dgm:prSet>
      <dgm:spPr/>
    </dgm:pt>
    <dgm:pt modelId="{93AD4E71-F04F-4983-B26B-B2E8C21C2013}" type="pres">
      <dgm:prSet presAssocID="{45880D71-8970-450C-8E64-FA1745F97A0E}" presName="level2hierChild" presStyleCnt="0"/>
      <dgm:spPr/>
    </dgm:pt>
    <dgm:pt modelId="{32CB03D2-B688-4EB2-8AB5-B646B128C87A}" type="pres">
      <dgm:prSet presAssocID="{49089932-D168-4ABC-B17C-533259B346E9}" presName="conn2-1" presStyleLbl="parChTrans1D2" presStyleIdx="0" presStyleCnt="2"/>
      <dgm:spPr/>
    </dgm:pt>
    <dgm:pt modelId="{AD2ED9BF-D9FE-4E6F-B710-C9D21A524690}" type="pres">
      <dgm:prSet presAssocID="{49089932-D168-4ABC-B17C-533259B346E9}" presName="connTx" presStyleLbl="parChTrans1D2" presStyleIdx="0" presStyleCnt="2"/>
      <dgm:spPr/>
    </dgm:pt>
    <dgm:pt modelId="{069D506C-9F85-4E2E-AF7F-C000BE6DBF96}" type="pres">
      <dgm:prSet presAssocID="{37163E42-B950-4B0C-90A4-E97D8A7A1197}" presName="root2" presStyleCnt="0"/>
      <dgm:spPr/>
    </dgm:pt>
    <dgm:pt modelId="{252A30C6-9111-41A1-BF16-9CBBCD7E3DCD}" type="pres">
      <dgm:prSet presAssocID="{37163E42-B950-4B0C-90A4-E97D8A7A1197}" presName="LevelTwoTextNode" presStyleLbl="node2" presStyleIdx="0" presStyleCnt="2" custScaleX="142221">
        <dgm:presLayoutVars>
          <dgm:chPref val="3"/>
        </dgm:presLayoutVars>
      </dgm:prSet>
      <dgm:spPr/>
    </dgm:pt>
    <dgm:pt modelId="{47B765CD-EB33-4981-9612-B77DD4AD740A}" type="pres">
      <dgm:prSet presAssocID="{37163E42-B950-4B0C-90A4-E97D8A7A1197}" presName="level3hierChild" presStyleCnt="0"/>
      <dgm:spPr/>
    </dgm:pt>
    <dgm:pt modelId="{4A704C92-A524-42D6-A07F-1682153F4636}" type="pres">
      <dgm:prSet presAssocID="{B7E55F4F-6991-4D64-8185-ACD5A90856CC}" presName="conn2-1" presStyleLbl="parChTrans1D2" presStyleIdx="1" presStyleCnt="2"/>
      <dgm:spPr/>
    </dgm:pt>
    <dgm:pt modelId="{8C00ADC0-4D86-4F4C-B399-75841AA39BA0}" type="pres">
      <dgm:prSet presAssocID="{B7E55F4F-6991-4D64-8185-ACD5A90856CC}" presName="connTx" presStyleLbl="parChTrans1D2" presStyleIdx="1" presStyleCnt="2"/>
      <dgm:spPr/>
    </dgm:pt>
    <dgm:pt modelId="{125E433B-D7EF-4139-879A-5E5A44865DE1}" type="pres">
      <dgm:prSet presAssocID="{369C37C8-09EF-4268-BE31-0BEF6730F346}" presName="root2" presStyleCnt="0"/>
      <dgm:spPr/>
    </dgm:pt>
    <dgm:pt modelId="{22A025EB-5DEA-4EF1-AD81-25F81D44D7D5}" type="pres">
      <dgm:prSet presAssocID="{369C37C8-09EF-4268-BE31-0BEF6730F346}" presName="LevelTwoTextNode" presStyleLbl="node2" presStyleIdx="1" presStyleCnt="2" custScaleX="142221">
        <dgm:presLayoutVars>
          <dgm:chPref val="3"/>
        </dgm:presLayoutVars>
      </dgm:prSet>
      <dgm:spPr/>
    </dgm:pt>
    <dgm:pt modelId="{AB87FEA8-8E7D-43DD-A730-6A28EDA58238}" type="pres">
      <dgm:prSet presAssocID="{369C37C8-09EF-4268-BE31-0BEF6730F346}" presName="level3hierChild" presStyleCnt="0"/>
      <dgm:spPr/>
    </dgm:pt>
  </dgm:ptLst>
  <dgm:cxnLst>
    <dgm:cxn modelId="{25E1B009-7DBD-4028-9FBC-17AF51C2EFA2}" type="presOf" srcId="{369C37C8-09EF-4268-BE31-0BEF6730F346}" destId="{22A025EB-5DEA-4EF1-AD81-25F81D44D7D5}" srcOrd="0" destOrd="0" presId="urn:microsoft.com/office/officeart/2005/8/layout/hierarchy2"/>
    <dgm:cxn modelId="{57351C0D-BBCB-492A-9B69-605A5CEE3BA0}" type="presOf" srcId="{37163E42-B950-4B0C-90A4-E97D8A7A1197}" destId="{252A30C6-9111-41A1-BF16-9CBBCD7E3DCD}" srcOrd="0" destOrd="0" presId="urn:microsoft.com/office/officeart/2005/8/layout/hierarchy2"/>
    <dgm:cxn modelId="{EDF75114-FC7A-4C21-BF68-F32B5521E0E4}" type="presOf" srcId="{B7E55F4F-6991-4D64-8185-ACD5A90856CC}" destId="{8C00ADC0-4D86-4F4C-B399-75841AA39BA0}" srcOrd="1" destOrd="0" presId="urn:microsoft.com/office/officeart/2005/8/layout/hierarchy2"/>
    <dgm:cxn modelId="{446F6C16-6A8D-4867-9B4E-2870A8147615}" type="presOf" srcId="{49089932-D168-4ABC-B17C-533259B346E9}" destId="{AD2ED9BF-D9FE-4E6F-B710-C9D21A524690}" srcOrd="1" destOrd="0" presId="urn:microsoft.com/office/officeart/2005/8/layout/hierarchy2"/>
    <dgm:cxn modelId="{ADC09531-17E9-4E8F-BF89-C83AB237D4C9}" type="presOf" srcId="{49089932-D168-4ABC-B17C-533259B346E9}" destId="{32CB03D2-B688-4EB2-8AB5-B646B128C87A}" srcOrd="0" destOrd="0" presId="urn:microsoft.com/office/officeart/2005/8/layout/hierarchy2"/>
    <dgm:cxn modelId="{03731864-2FA6-4CD9-AFC9-69C143AF1BF2}" srcId="{45880D71-8970-450C-8E64-FA1745F97A0E}" destId="{37163E42-B950-4B0C-90A4-E97D8A7A1197}" srcOrd="0" destOrd="0" parTransId="{49089932-D168-4ABC-B17C-533259B346E9}" sibTransId="{FE82206C-63E1-4E0F-AB47-B9232EE4BD22}"/>
    <dgm:cxn modelId="{A6D7C68A-7BA5-4852-9552-AD070981E9A5}" type="presOf" srcId="{B7E55F4F-6991-4D64-8185-ACD5A90856CC}" destId="{4A704C92-A524-42D6-A07F-1682153F4636}" srcOrd="0" destOrd="0" presId="urn:microsoft.com/office/officeart/2005/8/layout/hierarchy2"/>
    <dgm:cxn modelId="{F4B4BF9D-1FF2-4EA8-B5F7-B67F4B4BE15F}" srcId="{45880D71-8970-450C-8E64-FA1745F97A0E}" destId="{369C37C8-09EF-4268-BE31-0BEF6730F346}" srcOrd="1" destOrd="0" parTransId="{B7E55F4F-6991-4D64-8185-ACD5A90856CC}" sibTransId="{8029242E-8B58-45ED-94AD-7AD8ED7D5114}"/>
    <dgm:cxn modelId="{899748A7-8AC8-4492-8325-FE985723176E}" srcId="{A0C6FEEF-2549-462A-B836-B6F207DA1367}" destId="{45880D71-8970-450C-8E64-FA1745F97A0E}" srcOrd="0" destOrd="0" parTransId="{D301F1C8-5F0B-4A63-8656-D3F4BD7EAD74}" sibTransId="{8B463ECC-7E7E-4A50-8F13-F1698871D22B}"/>
    <dgm:cxn modelId="{6A85FBAF-5BC7-4529-8758-E63FC2248EB5}" type="presOf" srcId="{45880D71-8970-450C-8E64-FA1745F97A0E}" destId="{F55665FB-31DF-4C2A-B0E7-63A907ADAD0B}" srcOrd="0" destOrd="0" presId="urn:microsoft.com/office/officeart/2005/8/layout/hierarchy2"/>
    <dgm:cxn modelId="{389128E8-A084-4BF8-A5D0-DE07B277FBB5}" type="presOf" srcId="{A0C6FEEF-2549-462A-B836-B6F207DA1367}" destId="{8F08DD53-E60A-47F9-B98D-AB20F50CA476}" srcOrd="0" destOrd="0" presId="urn:microsoft.com/office/officeart/2005/8/layout/hierarchy2"/>
    <dgm:cxn modelId="{DA3B9BD8-923A-4D8A-8A24-DA7E21085F5B}" type="presParOf" srcId="{8F08DD53-E60A-47F9-B98D-AB20F50CA476}" destId="{2A4D5B84-6F20-4C66-9669-0518EF123210}" srcOrd="0" destOrd="0" presId="urn:microsoft.com/office/officeart/2005/8/layout/hierarchy2"/>
    <dgm:cxn modelId="{E80A27CC-6B84-4364-B498-DE2DF3060F5C}" type="presParOf" srcId="{2A4D5B84-6F20-4C66-9669-0518EF123210}" destId="{F55665FB-31DF-4C2A-B0E7-63A907ADAD0B}" srcOrd="0" destOrd="0" presId="urn:microsoft.com/office/officeart/2005/8/layout/hierarchy2"/>
    <dgm:cxn modelId="{FB3E149D-183B-4C49-AEA5-F2DD3F31AABC}" type="presParOf" srcId="{2A4D5B84-6F20-4C66-9669-0518EF123210}" destId="{93AD4E71-F04F-4983-B26B-B2E8C21C2013}" srcOrd="1" destOrd="0" presId="urn:microsoft.com/office/officeart/2005/8/layout/hierarchy2"/>
    <dgm:cxn modelId="{806992EA-BC1D-4B28-BF5E-369A5289F91A}" type="presParOf" srcId="{93AD4E71-F04F-4983-B26B-B2E8C21C2013}" destId="{32CB03D2-B688-4EB2-8AB5-B646B128C87A}" srcOrd="0" destOrd="0" presId="urn:microsoft.com/office/officeart/2005/8/layout/hierarchy2"/>
    <dgm:cxn modelId="{140B8079-EC70-4D64-9EE2-CC021AE73982}" type="presParOf" srcId="{32CB03D2-B688-4EB2-8AB5-B646B128C87A}" destId="{AD2ED9BF-D9FE-4E6F-B710-C9D21A524690}" srcOrd="0" destOrd="0" presId="urn:microsoft.com/office/officeart/2005/8/layout/hierarchy2"/>
    <dgm:cxn modelId="{F87CFFB5-88B2-43F4-AC0C-5154BFE40B9E}" type="presParOf" srcId="{93AD4E71-F04F-4983-B26B-B2E8C21C2013}" destId="{069D506C-9F85-4E2E-AF7F-C000BE6DBF96}" srcOrd="1" destOrd="0" presId="urn:microsoft.com/office/officeart/2005/8/layout/hierarchy2"/>
    <dgm:cxn modelId="{882996C6-7A56-45A4-BAB1-1F4522E8B790}" type="presParOf" srcId="{069D506C-9F85-4E2E-AF7F-C000BE6DBF96}" destId="{252A30C6-9111-41A1-BF16-9CBBCD7E3DCD}" srcOrd="0" destOrd="0" presId="urn:microsoft.com/office/officeart/2005/8/layout/hierarchy2"/>
    <dgm:cxn modelId="{AA45F0E9-E14B-42DF-92C0-E083E1871296}" type="presParOf" srcId="{069D506C-9F85-4E2E-AF7F-C000BE6DBF96}" destId="{47B765CD-EB33-4981-9612-B77DD4AD740A}" srcOrd="1" destOrd="0" presId="urn:microsoft.com/office/officeart/2005/8/layout/hierarchy2"/>
    <dgm:cxn modelId="{3EB99C0F-E971-4FF8-9BC4-B62F23A15D7D}" type="presParOf" srcId="{93AD4E71-F04F-4983-B26B-B2E8C21C2013}" destId="{4A704C92-A524-42D6-A07F-1682153F4636}" srcOrd="2" destOrd="0" presId="urn:microsoft.com/office/officeart/2005/8/layout/hierarchy2"/>
    <dgm:cxn modelId="{C6B68EA2-CA3A-46A1-B166-45329AA84FBF}" type="presParOf" srcId="{4A704C92-A524-42D6-A07F-1682153F4636}" destId="{8C00ADC0-4D86-4F4C-B399-75841AA39BA0}" srcOrd="0" destOrd="0" presId="urn:microsoft.com/office/officeart/2005/8/layout/hierarchy2"/>
    <dgm:cxn modelId="{308BDA84-3436-41A2-8936-6F3D68B9D345}" type="presParOf" srcId="{93AD4E71-F04F-4983-B26B-B2E8C21C2013}" destId="{125E433B-D7EF-4139-879A-5E5A44865DE1}" srcOrd="3" destOrd="0" presId="urn:microsoft.com/office/officeart/2005/8/layout/hierarchy2"/>
    <dgm:cxn modelId="{79845A95-FB64-4C8C-A7C3-E895339EC0BE}" type="presParOf" srcId="{125E433B-D7EF-4139-879A-5E5A44865DE1}" destId="{22A025EB-5DEA-4EF1-AD81-25F81D44D7D5}" srcOrd="0" destOrd="0" presId="urn:microsoft.com/office/officeart/2005/8/layout/hierarchy2"/>
    <dgm:cxn modelId="{35937580-593E-48AE-BBDA-9D8DDF6A8849}" type="presParOf" srcId="{125E433B-D7EF-4139-879A-5E5A44865DE1}" destId="{AB87FEA8-8E7D-43DD-A730-6A28EDA5823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665FB-31DF-4C2A-B0E7-63A907ADAD0B}">
      <dsp:nvSpPr>
        <dsp:cNvPr id="0" name=""/>
        <dsp:cNvSpPr/>
      </dsp:nvSpPr>
      <dsp:spPr>
        <a:xfrm>
          <a:off x="177417" y="383505"/>
          <a:ext cx="1332470" cy="666235"/>
        </a:xfrm>
        <a:prstGeom prst="roundRect">
          <a:avLst>
            <a:gd name="adj" fmla="val 10000"/>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300" kern="1200" dirty="0">
              <a:latin typeface="Roboto" panose="02000000000000000000" pitchFamily="2" charset="0"/>
              <a:ea typeface="Roboto" panose="02000000000000000000" pitchFamily="2" charset="0"/>
            </a:rPr>
            <a:t>EBUS (80,2%)</a:t>
          </a:r>
        </a:p>
      </dsp:txBody>
      <dsp:txXfrm>
        <a:off x="196930" y="403018"/>
        <a:ext cx="1293444" cy="627209"/>
      </dsp:txXfrm>
    </dsp:sp>
    <dsp:sp modelId="{32CB03D2-B688-4EB2-8AB5-B646B128C87A}">
      <dsp:nvSpPr>
        <dsp:cNvPr id="0" name=""/>
        <dsp:cNvSpPr/>
      </dsp:nvSpPr>
      <dsp:spPr>
        <a:xfrm rot="19457599">
          <a:off x="1448194" y="483244"/>
          <a:ext cx="656377" cy="83671"/>
        </a:xfrm>
        <a:custGeom>
          <a:avLst/>
          <a:gdLst/>
          <a:ahLst/>
          <a:cxnLst/>
          <a:rect l="0" t="0" r="0" b="0"/>
          <a:pathLst>
            <a:path>
              <a:moveTo>
                <a:pt x="0" y="41835"/>
              </a:moveTo>
              <a:lnTo>
                <a:pt x="656377" y="41835"/>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759973" y="508670"/>
        <a:ext cx="32818" cy="32818"/>
      </dsp:txXfrm>
    </dsp:sp>
    <dsp:sp modelId="{252A30C6-9111-41A1-BF16-9CBBCD7E3DCD}">
      <dsp:nvSpPr>
        <dsp:cNvPr id="0" name=""/>
        <dsp:cNvSpPr/>
      </dsp:nvSpPr>
      <dsp:spPr>
        <a:xfrm>
          <a:off x="2042876" y="419"/>
          <a:ext cx="1895053" cy="666235"/>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300" kern="1200" dirty="0">
              <a:latin typeface="Roboto" panose="02000000000000000000" pitchFamily="2" charset="0"/>
              <a:ea typeface="Roboto" panose="02000000000000000000" pitchFamily="2" charset="0"/>
            </a:rPr>
            <a:t>58,6%: Concluyente</a:t>
          </a:r>
        </a:p>
      </dsp:txBody>
      <dsp:txXfrm>
        <a:off x="2062389" y="19932"/>
        <a:ext cx="1856027" cy="627209"/>
      </dsp:txXfrm>
    </dsp:sp>
    <dsp:sp modelId="{4A704C92-A524-42D6-A07F-1682153F4636}">
      <dsp:nvSpPr>
        <dsp:cNvPr id="0" name=""/>
        <dsp:cNvSpPr/>
      </dsp:nvSpPr>
      <dsp:spPr>
        <a:xfrm rot="2142401">
          <a:off x="1448194" y="866329"/>
          <a:ext cx="656377" cy="83671"/>
        </a:xfrm>
        <a:custGeom>
          <a:avLst/>
          <a:gdLst/>
          <a:ahLst/>
          <a:cxnLst/>
          <a:rect l="0" t="0" r="0" b="0"/>
          <a:pathLst>
            <a:path>
              <a:moveTo>
                <a:pt x="0" y="41835"/>
              </a:moveTo>
              <a:lnTo>
                <a:pt x="656377" y="41835"/>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759973" y="891756"/>
        <a:ext cx="32818" cy="32818"/>
      </dsp:txXfrm>
    </dsp:sp>
    <dsp:sp modelId="{22A025EB-5DEA-4EF1-AD81-25F81D44D7D5}">
      <dsp:nvSpPr>
        <dsp:cNvPr id="0" name=""/>
        <dsp:cNvSpPr/>
      </dsp:nvSpPr>
      <dsp:spPr>
        <a:xfrm>
          <a:off x="2042876" y="766590"/>
          <a:ext cx="1895053" cy="666235"/>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s-ES" sz="1300" kern="1200" dirty="0">
              <a:latin typeface="Roboto" panose="02000000000000000000" pitchFamily="2" charset="0"/>
              <a:ea typeface="Roboto" panose="02000000000000000000" pitchFamily="2" charset="0"/>
            </a:rPr>
            <a:t>21,6%: Adenopatías estables / desaparecen</a:t>
          </a:r>
        </a:p>
      </dsp:txBody>
      <dsp:txXfrm>
        <a:off x="2062389" y="786103"/>
        <a:ext cx="1856027" cy="6272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73375-56A0-49AF-9116-64B114892716}" type="datetimeFigureOut">
              <a:rPr lang="es-ES" smtClean="0"/>
              <a:t>08/09/2021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AD85CA-065C-42BD-A4C1-61A04520AEB9}" type="slidenum">
              <a:rPr lang="es-ES" smtClean="0"/>
              <a:t>‹Nº›</a:t>
            </a:fld>
            <a:endParaRPr lang="es-ES"/>
          </a:p>
        </p:txBody>
      </p:sp>
    </p:spTree>
    <p:extLst>
      <p:ext uri="{BB962C8B-B14F-4D97-AF65-F5344CB8AC3E}">
        <p14:creationId xmlns:p14="http://schemas.microsoft.com/office/powerpoint/2010/main" val="286845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3AD85CA-065C-42BD-A4C1-61A04520AEB9}" type="slidenum">
              <a:rPr lang="es-ES" smtClean="0"/>
              <a:t>1</a:t>
            </a:fld>
            <a:endParaRPr lang="es-ES"/>
          </a:p>
        </p:txBody>
      </p:sp>
    </p:spTree>
    <p:extLst>
      <p:ext uri="{BB962C8B-B14F-4D97-AF65-F5344CB8AC3E}">
        <p14:creationId xmlns:p14="http://schemas.microsoft.com/office/powerpoint/2010/main" val="1991916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08/09/2021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hart" Target="../charts/chart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áfico 26">
            <a:extLst>
              <a:ext uri="{FF2B5EF4-FFF2-40B4-BE49-F238E27FC236}">
                <a16:creationId xmlns:a16="http://schemas.microsoft.com/office/drawing/2014/main" id="{46EF4375-5A6D-43AF-88E0-1C93014B0BF5}"/>
              </a:ext>
            </a:extLst>
          </p:cNvPr>
          <p:cNvGraphicFramePr/>
          <p:nvPr>
            <p:extLst>
              <p:ext uri="{D42A27DB-BD31-4B8C-83A1-F6EECF244321}">
                <p14:modId xmlns:p14="http://schemas.microsoft.com/office/powerpoint/2010/main" val="2289862296"/>
              </p:ext>
            </p:extLst>
          </p:nvPr>
        </p:nvGraphicFramePr>
        <p:xfrm>
          <a:off x="4193709" y="3041184"/>
          <a:ext cx="4740158" cy="2082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ítulo 6">
            <a:extLst>
              <a:ext uri="{FF2B5EF4-FFF2-40B4-BE49-F238E27FC236}">
                <a16:creationId xmlns:a16="http://schemas.microsoft.com/office/drawing/2014/main" id="{95409BF9-E8D1-4EEA-A050-3DC373332C4A}"/>
              </a:ext>
            </a:extLst>
          </p:cNvPr>
          <p:cNvSpPr>
            <a:spLocks noGrp="1"/>
          </p:cNvSpPr>
          <p:nvPr>
            <p:ph type="title"/>
          </p:nvPr>
        </p:nvSpPr>
        <p:spPr>
          <a:xfrm>
            <a:off x="92842" y="144616"/>
            <a:ext cx="8943654" cy="770950"/>
          </a:xfrm>
          <a:solidFill>
            <a:schemeClr val="accent3">
              <a:lumMod val="40000"/>
              <a:lumOff val="60000"/>
            </a:schemeClr>
          </a:solidFill>
          <a:ln/>
        </p:spPr>
        <p:style>
          <a:lnRef idx="2">
            <a:schemeClr val="accent3"/>
          </a:lnRef>
          <a:fillRef idx="1">
            <a:schemeClr val="lt1"/>
          </a:fillRef>
          <a:effectRef idx="0">
            <a:schemeClr val="accent3"/>
          </a:effectRef>
          <a:fontRef idx="minor">
            <a:schemeClr val="dk1"/>
          </a:fontRef>
        </p:style>
        <p:txBody>
          <a:bodyPr>
            <a:noAutofit/>
          </a:bodyPr>
          <a:lstStyle/>
          <a:p>
            <a:pPr algn="ctr">
              <a:defRPr/>
            </a:pPr>
            <a:br>
              <a:rPr lang="es-ES" sz="2000" i="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br>
            <a:r>
              <a:rPr lang="es-ES" sz="2000" b="1" i="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10 AÑOS DE EXPERIENCIA CON EL EBUS-TBNA</a:t>
            </a:r>
            <a:r>
              <a:rPr lang="es-ES" sz="2000" b="1"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s-ES" sz="2000" b="1" i="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EN NUESTRO SERVICIO</a:t>
            </a:r>
            <a:br>
              <a:rPr lang="es-ES" sz="2000" b="1" i="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br>
            <a:r>
              <a:rPr lang="es-ES" sz="1100" dirty="0">
                <a:latin typeface="Roboto" panose="02000000000000000000" pitchFamily="2" charset="0"/>
                <a:ea typeface="Roboto" panose="02000000000000000000" pitchFamily="2" charset="0"/>
              </a:rPr>
              <a:t>J. S. Gordillo Fuentes</a:t>
            </a:r>
            <a:r>
              <a:rPr lang="es-ES" sz="1100" baseline="30000" dirty="0">
                <a:latin typeface="Roboto" panose="02000000000000000000" pitchFamily="2" charset="0"/>
                <a:ea typeface="Roboto" panose="02000000000000000000" pitchFamily="2" charset="0"/>
              </a:rPr>
              <a:t>1</a:t>
            </a:r>
            <a:r>
              <a:rPr lang="es-ES" sz="1100" dirty="0">
                <a:latin typeface="Roboto" panose="02000000000000000000" pitchFamily="2" charset="0"/>
                <a:ea typeface="Roboto" panose="02000000000000000000" pitchFamily="2" charset="0"/>
              </a:rPr>
              <a:t>, M. Pavón Masa</a:t>
            </a:r>
            <a:r>
              <a:rPr lang="es-ES" sz="1100" baseline="30000" dirty="0">
                <a:latin typeface="Roboto" panose="02000000000000000000" pitchFamily="2" charset="0"/>
                <a:ea typeface="Roboto" panose="02000000000000000000" pitchFamily="2" charset="0"/>
              </a:rPr>
              <a:t>1</a:t>
            </a:r>
            <a:r>
              <a:rPr lang="es-ES" sz="1100" dirty="0">
                <a:latin typeface="Roboto" panose="02000000000000000000" pitchFamily="2" charset="0"/>
                <a:ea typeface="Roboto" panose="02000000000000000000" pitchFamily="2" charset="0"/>
              </a:rPr>
              <a:t>, E. Luque Crespo</a:t>
            </a:r>
            <a:r>
              <a:rPr lang="es-ES" sz="1100" baseline="30000" dirty="0">
                <a:latin typeface="Roboto" panose="02000000000000000000" pitchFamily="2" charset="0"/>
                <a:ea typeface="Roboto" panose="02000000000000000000" pitchFamily="2" charset="0"/>
              </a:rPr>
              <a:t>1</a:t>
            </a:r>
            <a:r>
              <a:rPr lang="es-ES" sz="1100" dirty="0">
                <a:latin typeface="Roboto" panose="02000000000000000000" pitchFamily="2" charset="0"/>
                <a:ea typeface="Roboto" panose="02000000000000000000" pitchFamily="2" charset="0"/>
              </a:rPr>
              <a:t>, E. Viciana Martín</a:t>
            </a:r>
            <a:r>
              <a:rPr lang="es-ES" sz="1100" baseline="30000" dirty="0">
                <a:latin typeface="Roboto" panose="02000000000000000000" pitchFamily="2" charset="0"/>
                <a:ea typeface="Roboto" panose="02000000000000000000" pitchFamily="2" charset="0"/>
              </a:rPr>
              <a:t>1</a:t>
            </a:r>
            <a:r>
              <a:rPr lang="es-ES" sz="1100" dirty="0">
                <a:latin typeface="Roboto" panose="02000000000000000000" pitchFamily="2" charset="0"/>
                <a:ea typeface="Roboto" panose="02000000000000000000" pitchFamily="2" charset="0"/>
              </a:rPr>
              <a:t>, R. Perera Louvier</a:t>
            </a:r>
            <a:r>
              <a:rPr lang="es-ES" sz="1100" baseline="30000" dirty="0">
                <a:latin typeface="Roboto" panose="02000000000000000000" pitchFamily="2" charset="0"/>
                <a:ea typeface="Roboto" panose="02000000000000000000" pitchFamily="2" charset="0"/>
              </a:rPr>
              <a:t>1</a:t>
            </a:r>
            <a:br>
              <a:rPr lang="es-ES" sz="1100" baseline="30000" dirty="0">
                <a:latin typeface="Roboto" panose="02000000000000000000" pitchFamily="2" charset="0"/>
                <a:ea typeface="Roboto" panose="02000000000000000000" pitchFamily="2" charset="0"/>
              </a:rPr>
            </a:br>
            <a:r>
              <a:rPr lang="es-ES" sz="1100" dirty="0">
                <a:latin typeface="Roboto" panose="02000000000000000000" pitchFamily="2" charset="0"/>
                <a:ea typeface="Roboto" panose="02000000000000000000" pitchFamily="2" charset="0"/>
              </a:rPr>
              <a:t>Unidad de Gestión Clínica de Neumología. Hospital Universitario Virgen Macarena, Sevilla, Sevilla, España</a:t>
            </a:r>
            <a:br>
              <a:rPr lang="es-ES" sz="2000" dirty="0">
                <a:latin typeface="Roboto" panose="02000000000000000000" pitchFamily="2" charset="0"/>
                <a:ea typeface="Roboto" panose="02000000000000000000" pitchFamily="2" charset="0"/>
              </a:rPr>
            </a:br>
            <a:endParaRPr lang="es-ES" sz="20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
        <p:nvSpPr>
          <p:cNvPr id="8" name="Marcador de contenido 7">
            <a:extLst>
              <a:ext uri="{FF2B5EF4-FFF2-40B4-BE49-F238E27FC236}">
                <a16:creationId xmlns:a16="http://schemas.microsoft.com/office/drawing/2014/main" id="{3A58D670-25EC-440E-AE03-312F0232862F}"/>
              </a:ext>
            </a:extLst>
          </p:cNvPr>
          <p:cNvSpPr>
            <a:spLocks noGrp="1"/>
          </p:cNvSpPr>
          <p:nvPr>
            <p:ph idx="1"/>
          </p:nvPr>
        </p:nvSpPr>
        <p:spPr>
          <a:xfrm>
            <a:off x="116371" y="2213614"/>
            <a:ext cx="3600403" cy="2806408"/>
          </a:xfrm>
        </p:spPr>
        <p:txBody>
          <a:bodyPr>
            <a:normAutofit/>
          </a:bodyPr>
          <a:lstStyle/>
          <a:p>
            <a:pPr marL="400050"/>
            <a:r>
              <a:rPr lang="es-ES" sz="1300" b="1" dirty="0">
                <a:latin typeface="Roboto" panose="02000000000000000000" pitchFamily="2" charset="0"/>
                <a:ea typeface="Roboto" panose="02000000000000000000" pitchFamily="2" charset="0"/>
              </a:rPr>
              <a:t>Epidemiología</a:t>
            </a:r>
          </a:p>
          <a:p>
            <a:pPr marL="800100" lvl="1"/>
            <a:r>
              <a:rPr lang="es-ES" sz="1300" dirty="0">
                <a:latin typeface="Roboto" panose="02000000000000000000" pitchFamily="2" charset="0"/>
                <a:ea typeface="Roboto" panose="02000000000000000000" pitchFamily="2" charset="0"/>
              </a:rPr>
              <a:t>78,9% varones</a:t>
            </a:r>
          </a:p>
          <a:p>
            <a:pPr marL="800100" lvl="1"/>
            <a:r>
              <a:rPr lang="es-ES" sz="1300" dirty="0">
                <a:latin typeface="Roboto" panose="02000000000000000000" pitchFamily="2" charset="0"/>
                <a:ea typeface="Roboto" panose="02000000000000000000" pitchFamily="2" charset="0"/>
              </a:rPr>
              <a:t>Media edad: 61,8 años</a:t>
            </a:r>
            <a:endParaRPr lang="es-ES" sz="1300" dirty="0">
              <a:solidFill>
                <a:schemeClr val="tx1"/>
              </a:solidFill>
              <a:latin typeface="Roboto" panose="02000000000000000000" pitchFamily="2" charset="0"/>
              <a:ea typeface="Roboto" panose="02000000000000000000" pitchFamily="2" charset="0"/>
            </a:endParaRPr>
          </a:p>
          <a:p>
            <a:pPr lvl="1"/>
            <a:endParaRPr lang="es-ES" sz="1300" dirty="0">
              <a:latin typeface="Roboto" panose="02000000000000000000" pitchFamily="2" charset="0"/>
              <a:ea typeface="Roboto" panose="02000000000000000000" pitchFamily="2" charset="0"/>
            </a:endParaRPr>
          </a:p>
          <a:p>
            <a:pPr lvl="1"/>
            <a:endParaRPr lang="es-ES" sz="1800" dirty="0"/>
          </a:p>
          <a:p>
            <a:pPr lvl="1"/>
            <a:endParaRPr lang="es-ES" sz="1800" dirty="0"/>
          </a:p>
        </p:txBody>
      </p:sp>
      <p:graphicFrame>
        <p:nvGraphicFramePr>
          <p:cNvPr id="2" name="Tabla 1">
            <a:extLst>
              <a:ext uri="{FF2B5EF4-FFF2-40B4-BE49-F238E27FC236}">
                <a16:creationId xmlns:a16="http://schemas.microsoft.com/office/drawing/2014/main" id="{94072463-CCA7-4CC0-9BE7-F289697A9DDD}"/>
              </a:ext>
            </a:extLst>
          </p:cNvPr>
          <p:cNvGraphicFramePr>
            <a:graphicFrameLocks noGrp="1"/>
          </p:cNvGraphicFramePr>
          <p:nvPr>
            <p:extLst>
              <p:ext uri="{D42A27DB-BD31-4B8C-83A1-F6EECF244321}">
                <p14:modId xmlns:p14="http://schemas.microsoft.com/office/powerpoint/2010/main" val="3551769579"/>
              </p:ext>
            </p:extLst>
          </p:nvPr>
        </p:nvGraphicFramePr>
        <p:xfrm>
          <a:off x="91152" y="1291982"/>
          <a:ext cx="8943654" cy="487680"/>
        </p:xfrm>
        <a:graphic>
          <a:graphicData uri="http://schemas.openxmlformats.org/drawingml/2006/table">
            <a:tbl>
              <a:tblPr/>
              <a:tblGrid>
                <a:gridCol w="8943654">
                  <a:extLst>
                    <a:ext uri="{9D8B030D-6E8A-4147-A177-3AD203B41FA5}">
                      <a16:colId xmlns:a16="http://schemas.microsoft.com/office/drawing/2014/main" val="4473530"/>
                    </a:ext>
                  </a:extLst>
                </a:gridCol>
              </a:tblGrid>
              <a:tr h="0">
                <a:tc>
                  <a:txBody>
                    <a:bodyPr/>
                    <a:lstStyle/>
                    <a:p>
                      <a:pPr algn="just"/>
                      <a:r>
                        <a:rPr lang="es-ES" sz="1300" dirty="0">
                          <a:effectLst/>
                          <a:latin typeface="Roboto" panose="02000000000000000000" pitchFamily="2" charset="0"/>
                          <a:ea typeface="Roboto" panose="02000000000000000000" pitchFamily="2" charset="0"/>
                        </a:rPr>
                        <a:t>Estudio observacional retrospectivo de los </a:t>
                      </a:r>
                      <a:r>
                        <a:rPr lang="es-ES" sz="1300" b="1" dirty="0">
                          <a:effectLst/>
                          <a:latin typeface="Roboto" panose="02000000000000000000" pitchFamily="2" charset="0"/>
                          <a:ea typeface="Roboto" panose="02000000000000000000" pitchFamily="2" charset="0"/>
                        </a:rPr>
                        <a:t>741</a:t>
                      </a:r>
                      <a:r>
                        <a:rPr lang="es-ES" sz="1300" dirty="0">
                          <a:effectLst/>
                          <a:latin typeface="Roboto" panose="02000000000000000000" pitchFamily="2" charset="0"/>
                          <a:ea typeface="Roboto" panose="02000000000000000000" pitchFamily="2" charset="0"/>
                        </a:rPr>
                        <a:t> </a:t>
                      </a:r>
                      <a:r>
                        <a:rPr lang="es-ES" sz="1300" b="1" dirty="0">
                          <a:effectLst/>
                          <a:latin typeface="Roboto" panose="02000000000000000000" pitchFamily="2" charset="0"/>
                          <a:ea typeface="Roboto" panose="02000000000000000000" pitchFamily="2" charset="0"/>
                        </a:rPr>
                        <a:t>EBUS</a:t>
                      </a:r>
                      <a:r>
                        <a:rPr lang="es-ES" sz="1300" dirty="0">
                          <a:effectLst/>
                          <a:latin typeface="Roboto" panose="02000000000000000000" pitchFamily="2" charset="0"/>
                          <a:ea typeface="Roboto" panose="02000000000000000000" pitchFamily="2" charset="0"/>
                        </a:rPr>
                        <a:t> realizados en el H.U. Virgen Macarena entre enero de </a:t>
                      </a:r>
                      <a:r>
                        <a:rPr lang="es-ES" sz="1300" b="1" dirty="0">
                          <a:effectLst/>
                          <a:latin typeface="Roboto" panose="02000000000000000000" pitchFamily="2" charset="0"/>
                          <a:ea typeface="Roboto" panose="02000000000000000000" pitchFamily="2" charset="0"/>
                        </a:rPr>
                        <a:t>2009</a:t>
                      </a:r>
                      <a:r>
                        <a:rPr lang="es-ES" sz="1300" dirty="0">
                          <a:effectLst/>
                          <a:latin typeface="Roboto" panose="02000000000000000000" pitchFamily="2" charset="0"/>
                          <a:ea typeface="Roboto" panose="02000000000000000000" pitchFamily="2" charset="0"/>
                        </a:rPr>
                        <a:t> y diciembre de </a:t>
                      </a:r>
                      <a:r>
                        <a:rPr lang="es-ES" sz="1300" b="1" dirty="0">
                          <a:effectLst/>
                          <a:latin typeface="Roboto" panose="02000000000000000000" pitchFamily="2" charset="0"/>
                          <a:ea typeface="Roboto" panose="02000000000000000000" pitchFamily="2" charset="0"/>
                        </a:rPr>
                        <a:t>2019</a:t>
                      </a:r>
                      <a:r>
                        <a:rPr lang="es-ES" sz="1300" dirty="0">
                          <a:effectLst/>
                          <a:latin typeface="Roboto" panose="02000000000000000000" pitchFamily="2" charset="0"/>
                          <a:ea typeface="Roboto" panose="02000000000000000000" pitchFamily="2" charset="0"/>
                        </a:rPr>
                        <a:t>. </a:t>
                      </a:r>
                    </a:p>
                  </a:txBody>
                  <a:tcPr>
                    <a:lnL>
                      <a:noFill/>
                    </a:lnL>
                    <a:lnR>
                      <a:noFill/>
                    </a:lnR>
                    <a:lnT>
                      <a:noFill/>
                    </a:lnT>
                    <a:lnB>
                      <a:noFill/>
                    </a:lnB>
                    <a:noFill/>
                  </a:tcPr>
                </a:tc>
                <a:extLst>
                  <a:ext uri="{0D108BD9-81ED-4DB2-BD59-A6C34878D82A}">
                    <a16:rowId xmlns:a16="http://schemas.microsoft.com/office/drawing/2014/main" val="705582037"/>
                  </a:ext>
                </a:extLst>
              </a:tr>
            </a:tbl>
          </a:graphicData>
        </a:graphic>
      </p:graphicFrame>
      <p:sp>
        <p:nvSpPr>
          <p:cNvPr id="15" name="Marcador de contenido 7">
            <a:extLst>
              <a:ext uri="{FF2B5EF4-FFF2-40B4-BE49-F238E27FC236}">
                <a16:creationId xmlns:a16="http://schemas.microsoft.com/office/drawing/2014/main" id="{3DA1617E-4003-42A4-843C-F6B12F456AD4}"/>
              </a:ext>
            </a:extLst>
          </p:cNvPr>
          <p:cNvSpPr txBox="1">
            <a:spLocks/>
          </p:cNvSpPr>
          <p:nvPr/>
        </p:nvSpPr>
        <p:spPr>
          <a:xfrm>
            <a:off x="3658315" y="2177087"/>
            <a:ext cx="8881999" cy="8409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a:r>
              <a:rPr lang="es-ES" sz="1300" b="1" dirty="0">
                <a:latin typeface="Roboto" panose="02000000000000000000" pitchFamily="2" charset="0"/>
                <a:ea typeface="Roboto" panose="02000000000000000000" pitchFamily="2" charset="0"/>
              </a:rPr>
              <a:t>Citología</a:t>
            </a:r>
            <a:r>
              <a:rPr lang="es-ES" sz="1300" dirty="0">
                <a:latin typeface="Roboto" panose="02000000000000000000" pitchFamily="2" charset="0"/>
                <a:ea typeface="Roboto" panose="02000000000000000000" pitchFamily="2" charset="0"/>
              </a:rPr>
              <a:t>: </a:t>
            </a:r>
          </a:p>
          <a:p>
            <a:pPr marL="800100" lvl="1"/>
            <a:r>
              <a:rPr lang="es-ES" sz="1300" dirty="0">
                <a:latin typeface="Roboto" panose="02000000000000000000" pitchFamily="2" charset="0"/>
                <a:ea typeface="Roboto" panose="02000000000000000000" pitchFamily="2" charset="0"/>
              </a:rPr>
              <a:t>Positiva en 60,9%              </a:t>
            </a:r>
          </a:p>
          <a:p>
            <a:pPr marL="800100" lvl="1"/>
            <a:r>
              <a:rPr lang="es-ES" sz="1300" dirty="0">
                <a:latin typeface="Roboto" panose="02000000000000000000" pitchFamily="2" charset="0"/>
                <a:ea typeface="Roboto" panose="02000000000000000000" pitchFamily="2" charset="0"/>
              </a:rPr>
              <a:t>70,3% cuando se sospecha cáncer de pulmón (p&lt;0,001)</a:t>
            </a:r>
          </a:p>
          <a:p>
            <a:pPr marL="457200" lvl="1" indent="0">
              <a:buNone/>
            </a:pPr>
            <a:endParaRPr lang="es-ES" sz="1400" dirty="0">
              <a:latin typeface="Roboto" panose="02000000000000000000" pitchFamily="2" charset="0"/>
              <a:ea typeface="Roboto" panose="02000000000000000000" pitchFamily="2" charset="0"/>
            </a:endParaRPr>
          </a:p>
        </p:txBody>
      </p:sp>
      <p:pic>
        <p:nvPicPr>
          <p:cNvPr id="16" name="Imagen 15">
            <a:extLst>
              <a:ext uri="{FF2B5EF4-FFF2-40B4-BE49-F238E27FC236}">
                <a16:creationId xmlns:a16="http://schemas.microsoft.com/office/drawing/2014/main" id="{4E4C80B3-5C84-47C6-9DCE-78B83122A0C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239" b="95547" l="6000" r="97600">
                        <a14:foregroundMark x1="49200" y1="3239" x2="50400" y2="13360"/>
                        <a14:foregroundMark x1="88800" y1="42915" x2="95600" y2="72065"/>
                        <a14:foregroundMark x1="95600" y1="72065" x2="89600" y2="91903"/>
                        <a14:foregroundMark x1="89600" y1="91903" x2="76400" y2="84615"/>
                        <a14:foregroundMark x1="92800" y1="55870" x2="97600" y2="76518"/>
                        <a14:foregroundMark x1="97600" y1="76518" x2="96400" y2="88259"/>
                        <a14:foregroundMark x1="92800" y1="90688" x2="92800" y2="95547"/>
                        <a14:foregroundMark x1="15600" y1="35628" x2="6400" y2="59919"/>
                        <a14:foregroundMark x1="6400" y1="59919" x2="6000" y2="92308"/>
                      </a14:backgroundRemoval>
                    </a14:imgEffect>
                  </a14:imgLayer>
                </a14:imgProps>
              </a:ext>
              <a:ext uri="{28A0092B-C50C-407E-A947-70E740481C1C}">
                <a14:useLocalDpi xmlns:a14="http://schemas.microsoft.com/office/drawing/2010/main" val="0"/>
              </a:ext>
            </a:extLst>
          </a:blip>
          <a:stretch>
            <a:fillRect/>
          </a:stretch>
        </p:blipFill>
        <p:spPr>
          <a:xfrm>
            <a:off x="1794235" y="3009090"/>
            <a:ext cx="2132029" cy="2106444"/>
          </a:xfrm>
          <a:prstGeom prst="rect">
            <a:avLst/>
          </a:prstGeom>
        </p:spPr>
      </p:pic>
      <p:sp>
        <p:nvSpPr>
          <p:cNvPr id="17" name="Elipse 16">
            <a:extLst>
              <a:ext uri="{FF2B5EF4-FFF2-40B4-BE49-F238E27FC236}">
                <a16:creationId xmlns:a16="http://schemas.microsoft.com/office/drawing/2014/main" id="{D0FA0AD2-79BE-4CB0-88DF-7BA2C4EBCE4B}"/>
              </a:ext>
            </a:extLst>
          </p:cNvPr>
          <p:cNvSpPr/>
          <p:nvPr/>
        </p:nvSpPr>
        <p:spPr>
          <a:xfrm>
            <a:off x="2505333" y="3996836"/>
            <a:ext cx="770523" cy="313245"/>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schemeClr val="accent6">
                    <a:lumMod val="50000"/>
                  </a:schemeClr>
                </a:solidFill>
              </a:rPr>
              <a:t>66,7%</a:t>
            </a:r>
          </a:p>
        </p:txBody>
      </p:sp>
      <p:sp>
        <p:nvSpPr>
          <p:cNvPr id="18" name="Elipse 17">
            <a:extLst>
              <a:ext uri="{FF2B5EF4-FFF2-40B4-BE49-F238E27FC236}">
                <a16:creationId xmlns:a16="http://schemas.microsoft.com/office/drawing/2014/main" id="{B69B2827-2E07-4B9D-ABDA-4BD7F5125CE0}"/>
              </a:ext>
            </a:extLst>
          </p:cNvPr>
          <p:cNvSpPr/>
          <p:nvPr/>
        </p:nvSpPr>
        <p:spPr>
          <a:xfrm>
            <a:off x="1794235" y="3262374"/>
            <a:ext cx="770523" cy="313245"/>
          </a:xfrm>
          <a:prstGeom prst="ellipse">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t>23,6%</a:t>
            </a:r>
          </a:p>
        </p:txBody>
      </p:sp>
      <p:sp>
        <p:nvSpPr>
          <p:cNvPr id="19" name="Elipse 18">
            <a:extLst>
              <a:ext uri="{FF2B5EF4-FFF2-40B4-BE49-F238E27FC236}">
                <a16:creationId xmlns:a16="http://schemas.microsoft.com/office/drawing/2014/main" id="{C01B8423-6960-4DBD-9E18-A14D299673A4}"/>
              </a:ext>
            </a:extLst>
          </p:cNvPr>
          <p:cNvSpPr/>
          <p:nvPr/>
        </p:nvSpPr>
        <p:spPr>
          <a:xfrm>
            <a:off x="1500646" y="3862882"/>
            <a:ext cx="770523" cy="313245"/>
          </a:xfrm>
          <a:prstGeom prst="ellipse">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t>14,4%</a:t>
            </a:r>
          </a:p>
        </p:txBody>
      </p:sp>
      <p:cxnSp>
        <p:nvCxnSpPr>
          <p:cNvPr id="6" name="Conector recto de flecha 5">
            <a:extLst>
              <a:ext uri="{FF2B5EF4-FFF2-40B4-BE49-F238E27FC236}">
                <a16:creationId xmlns:a16="http://schemas.microsoft.com/office/drawing/2014/main" id="{231D7C18-34D7-43C8-9EDF-453920FC97A4}"/>
              </a:ext>
            </a:extLst>
          </p:cNvPr>
          <p:cNvCxnSpPr>
            <a:cxnSpLocks/>
          </p:cNvCxnSpPr>
          <p:nvPr/>
        </p:nvCxnSpPr>
        <p:spPr>
          <a:xfrm flipV="1">
            <a:off x="2843808" y="3723878"/>
            <a:ext cx="0" cy="272958"/>
          </a:xfrm>
          <a:prstGeom prst="straightConnector1">
            <a:avLst/>
          </a:prstGeom>
          <a:ln>
            <a:solidFill>
              <a:schemeClr val="accent5">
                <a:lumMod val="75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1" name="Conector recto de flecha 20">
            <a:extLst>
              <a:ext uri="{FF2B5EF4-FFF2-40B4-BE49-F238E27FC236}">
                <a16:creationId xmlns:a16="http://schemas.microsoft.com/office/drawing/2014/main" id="{71A24404-ECE2-4CE9-8B97-94430412E5DA}"/>
              </a:ext>
            </a:extLst>
          </p:cNvPr>
          <p:cNvCxnSpPr>
            <a:cxnSpLocks/>
            <a:stCxn id="18" idx="5"/>
          </p:cNvCxnSpPr>
          <p:nvPr/>
        </p:nvCxnSpPr>
        <p:spPr>
          <a:xfrm>
            <a:off x="2451918" y="3529745"/>
            <a:ext cx="290074" cy="45874"/>
          </a:xfrm>
          <a:prstGeom prst="straightConnector1">
            <a:avLst/>
          </a:prstGeom>
          <a:ln>
            <a:solidFill>
              <a:schemeClr val="accent5">
                <a:lumMod val="75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4" name="Conector recto de flecha 23">
            <a:extLst>
              <a:ext uri="{FF2B5EF4-FFF2-40B4-BE49-F238E27FC236}">
                <a16:creationId xmlns:a16="http://schemas.microsoft.com/office/drawing/2014/main" id="{69BFD125-815F-457E-AA2A-4EF262C16F23}"/>
              </a:ext>
            </a:extLst>
          </p:cNvPr>
          <p:cNvCxnSpPr>
            <a:cxnSpLocks/>
            <a:stCxn id="19" idx="6"/>
          </p:cNvCxnSpPr>
          <p:nvPr/>
        </p:nvCxnSpPr>
        <p:spPr>
          <a:xfrm>
            <a:off x="2271169" y="4019505"/>
            <a:ext cx="180749" cy="0"/>
          </a:xfrm>
          <a:prstGeom prst="straightConnector1">
            <a:avLst/>
          </a:prstGeom>
          <a:ln>
            <a:solidFill>
              <a:schemeClr val="accent5">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8" name="Título 6">
            <a:extLst>
              <a:ext uri="{FF2B5EF4-FFF2-40B4-BE49-F238E27FC236}">
                <a16:creationId xmlns:a16="http://schemas.microsoft.com/office/drawing/2014/main" id="{340D4587-CC4A-4C78-AF8D-278550660BD6}"/>
              </a:ext>
            </a:extLst>
          </p:cNvPr>
          <p:cNvSpPr txBox="1">
            <a:spLocks/>
          </p:cNvSpPr>
          <p:nvPr/>
        </p:nvSpPr>
        <p:spPr>
          <a:xfrm>
            <a:off x="92842" y="985164"/>
            <a:ext cx="8943654"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r>
              <a:rPr lang="es-ES" sz="14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MATERIAL Y MÉTODOS</a:t>
            </a:r>
          </a:p>
        </p:txBody>
      </p:sp>
      <p:sp>
        <p:nvSpPr>
          <p:cNvPr id="30" name="Título 6">
            <a:extLst>
              <a:ext uri="{FF2B5EF4-FFF2-40B4-BE49-F238E27FC236}">
                <a16:creationId xmlns:a16="http://schemas.microsoft.com/office/drawing/2014/main" id="{B4264A6A-A796-4645-AD71-E22B43A5A02B}"/>
              </a:ext>
            </a:extLst>
          </p:cNvPr>
          <p:cNvSpPr txBox="1">
            <a:spLocks/>
          </p:cNvSpPr>
          <p:nvPr/>
        </p:nvSpPr>
        <p:spPr>
          <a:xfrm>
            <a:off x="126760" y="1851670"/>
            <a:ext cx="8909736"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r>
              <a:rPr lang="es-ES" sz="14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RESULTADOS</a:t>
            </a:r>
            <a:endParaRPr lang="es-ES" sz="16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
        <p:nvSpPr>
          <p:cNvPr id="20" name="Título 6">
            <a:extLst>
              <a:ext uri="{FF2B5EF4-FFF2-40B4-BE49-F238E27FC236}">
                <a16:creationId xmlns:a16="http://schemas.microsoft.com/office/drawing/2014/main" id="{F5186F61-9FDE-4385-AE18-4BC9F05445FF}"/>
              </a:ext>
            </a:extLst>
          </p:cNvPr>
          <p:cNvSpPr txBox="1">
            <a:spLocks/>
          </p:cNvSpPr>
          <p:nvPr/>
        </p:nvSpPr>
        <p:spPr>
          <a:xfrm>
            <a:off x="7164288" y="3041183"/>
            <a:ext cx="1440159"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s-ES" sz="11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INDICACIÓN EBUS</a:t>
            </a:r>
            <a:endParaRPr lang="es-ES" sz="14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
        <p:nvSpPr>
          <p:cNvPr id="22" name="Título 6">
            <a:extLst>
              <a:ext uri="{FF2B5EF4-FFF2-40B4-BE49-F238E27FC236}">
                <a16:creationId xmlns:a16="http://schemas.microsoft.com/office/drawing/2014/main" id="{CE01348C-6BA4-48B6-A739-78420DFD05ED}"/>
              </a:ext>
            </a:extLst>
          </p:cNvPr>
          <p:cNvSpPr txBox="1">
            <a:spLocks/>
          </p:cNvSpPr>
          <p:nvPr/>
        </p:nvSpPr>
        <p:spPr>
          <a:xfrm>
            <a:off x="183644" y="3041279"/>
            <a:ext cx="1484437" cy="394707"/>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s-ES" sz="11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ESTACIONES GANGLIONARES</a:t>
            </a:r>
            <a:endParaRPr lang="es-ES" sz="14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7">
            <a:extLst>
              <a:ext uri="{FF2B5EF4-FFF2-40B4-BE49-F238E27FC236}">
                <a16:creationId xmlns:a16="http://schemas.microsoft.com/office/drawing/2014/main" id="{66DE6735-9FFE-45BA-821A-9BDE6F93EC59}"/>
              </a:ext>
            </a:extLst>
          </p:cNvPr>
          <p:cNvSpPr txBox="1">
            <a:spLocks/>
          </p:cNvSpPr>
          <p:nvPr/>
        </p:nvSpPr>
        <p:spPr>
          <a:xfrm>
            <a:off x="80013" y="2672585"/>
            <a:ext cx="8933904" cy="85944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71450" indent="-171450" algn="just">
              <a:buFont typeface="Arial" panose="020B0604020202020204" pitchFamily="34" charset="0"/>
              <a:buChar char="•"/>
            </a:pPr>
            <a:r>
              <a:rPr lang="es-ES" sz="1300" b="0" i="0" dirty="0">
                <a:solidFill>
                  <a:srgbClr val="222222"/>
                </a:solidFill>
                <a:effectLst/>
                <a:latin typeface="Roboto" panose="02000000000000000000" pitchFamily="2" charset="0"/>
                <a:ea typeface="Roboto" panose="02000000000000000000" pitchFamily="2" charset="0"/>
              </a:rPr>
              <a:t>De los pacientes que finalmente fueron diagnosticados de </a:t>
            </a:r>
            <a:r>
              <a:rPr lang="es-ES" sz="1300" b="1" dirty="0">
                <a:solidFill>
                  <a:srgbClr val="222222"/>
                </a:solidFill>
                <a:latin typeface="Roboto" panose="02000000000000000000" pitchFamily="2" charset="0"/>
                <a:ea typeface="Roboto" panose="02000000000000000000" pitchFamily="2" charset="0"/>
              </a:rPr>
              <a:t>cáncer de pulmón</a:t>
            </a:r>
            <a:r>
              <a:rPr lang="es-ES" sz="1300" b="0" i="0" dirty="0">
                <a:solidFill>
                  <a:srgbClr val="222222"/>
                </a:solidFill>
                <a:effectLst/>
                <a:latin typeface="Roboto" panose="02000000000000000000" pitchFamily="2" charset="0"/>
                <a:ea typeface="Roboto" panose="02000000000000000000" pitchFamily="2" charset="0"/>
              </a:rPr>
              <a:t>, el </a:t>
            </a:r>
            <a:r>
              <a:rPr lang="es-ES" sz="1300" b="1" i="0" dirty="0">
                <a:solidFill>
                  <a:srgbClr val="222222"/>
                </a:solidFill>
                <a:effectLst/>
                <a:latin typeface="Roboto" panose="02000000000000000000" pitchFamily="2" charset="0"/>
                <a:ea typeface="Roboto" panose="02000000000000000000" pitchFamily="2" charset="0"/>
              </a:rPr>
              <a:t>EBUS</a:t>
            </a:r>
            <a:r>
              <a:rPr lang="es-ES" sz="1300" b="0" i="0" dirty="0">
                <a:solidFill>
                  <a:srgbClr val="222222"/>
                </a:solidFill>
                <a:effectLst/>
                <a:latin typeface="Roboto" panose="02000000000000000000" pitchFamily="2" charset="0"/>
                <a:ea typeface="Roboto" panose="02000000000000000000" pitchFamily="2" charset="0"/>
              </a:rPr>
              <a:t> dio el </a:t>
            </a:r>
            <a:r>
              <a:rPr lang="es-ES" sz="1300" b="1" i="0" dirty="0">
                <a:solidFill>
                  <a:srgbClr val="222222"/>
                </a:solidFill>
                <a:effectLst/>
                <a:latin typeface="Roboto" panose="02000000000000000000" pitchFamily="2" charset="0"/>
                <a:ea typeface="Roboto" panose="02000000000000000000" pitchFamily="2" charset="0"/>
              </a:rPr>
              <a:t>diagnóstico definitivo </a:t>
            </a:r>
            <a:r>
              <a:rPr lang="es-ES" sz="1300" b="0" i="0" dirty="0">
                <a:solidFill>
                  <a:srgbClr val="222222"/>
                </a:solidFill>
                <a:effectLst/>
                <a:latin typeface="Roboto" panose="02000000000000000000" pitchFamily="2" charset="0"/>
                <a:ea typeface="Roboto" panose="02000000000000000000" pitchFamily="2" charset="0"/>
              </a:rPr>
              <a:t>en un </a:t>
            </a:r>
            <a:r>
              <a:rPr lang="es-ES" sz="1300" b="1" i="0" dirty="0">
                <a:solidFill>
                  <a:srgbClr val="222222"/>
                </a:solidFill>
                <a:effectLst/>
                <a:latin typeface="Roboto" panose="02000000000000000000" pitchFamily="2" charset="0"/>
                <a:ea typeface="Roboto" panose="02000000000000000000" pitchFamily="2" charset="0"/>
              </a:rPr>
              <a:t>85%</a:t>
            </a:r>
            <a:r>
              <a:rPr lang="es-ES" sz="1300" b="0" i="0" dirty="0">
                <a:solidFill>
                  <a:srgbClr val="222222"/>
                </a:solidFill>
                <a:effectLst/>
                <a:latin typeface="Roboto" panose="02000000000000000000" pitchFamily="2" charset="0"/>
                <a:ea typeface="Roboto" panose="02000000000000000000" pitchFamily="2" charset="0"/>
              </a:rPr>
              <a:t> de los casos.</a:t>
            </a:r>
          </a:p>
          <a:p>
            <a:pPr marL="171450" indent="-171450" algn="just">
              <a:buFont typeface="Arial" panose="020B0604020202020204" pitchFamily="34" charset="0"/>
              <a:buChar char="•"/>
            </a:pPr>
            <a:r>
              <a:rPr lang="es-ES" sz="1300" dirty="0">
                <a:solidFill>
                  <a:schemeClr val="tx1"/>
                </a:solidFill>
                <a:latin typeface="Roboto" panose="02000000000000000000" pitchFamily="2" charset="0"/>
                <a:ea typeface="Roboto" panose="02000000000000000000" pitchFamily="2" charset="0"/>
              </a:rPr>
              <a:t>Un 82,1% no presentó complicaciones. </a:t>
            </a:r>
            <a:r>
              <a:rPr lang="es-ES" sz="1300" dirty="0">
                <a:solidFill>
                  <a:srgbClr val="222222"/>
                </a:solidFill>
                <a:latin typeface="Roboto" panose="02000000000000000000" pitchFamily="2" charset="0"/>
                <a:ea typeface="Roboto" panose="02000000000000000000" pitchFamily="2" charset="0"/>
              </a:rPr>
              <a:t>E</a:t>
            </a:r>
            <a:r>
              <a:rPr lang="es-ES" sz="1300" b="0" i="0" dirty="0">
                <a:solidFill>
                  <a:srgbClr val="222222"/>
                </a:solidFill>
                <a:effectLst/>
                <a:latin typeface="Roboto" panose="02000000000000000000" pitchFamily="2" charset="0"/>
              </a:rPr>
              <a:t>l resto fueron complicaciones menores: tos, sangrado escaso o desaturaciones leves.</a:t>
            </a:r>
            <a:endParaRPr lang="es-ES" sz="1300" dirty="0">
              <a:solidFill>
                <a:schemeClr val="tx1"/>
              </a:solidFill>
              <a:latin typeface="Roboto" panose="02000000000000000000" pitchFamily="2" charset="0"/>
              <a:ea typeface="Roboto" panose="02000000000000000000" pitchFamily="2" charset="0"/>
            </a:endParaRPr>
          </a:p>
        </p:txBody>
      </p:sp>
      <p:graphicFrame>
        <p:nvGraphicFramePr>
          <p:cNvPr id="18" name="Diagrama 17">
            <a:extLst>
              <a:ext uri="{FF2B5EF4-FFF2-40B4-BE49-F238E27FC236}">
                <a16:creationId xmlns:a16="http://schemas.microsoft.com/office/drawing/2014/main" id="{6EE6888E-CC3D-434C-B767-C911D3F9FA60}"/>
              </a:ext>
            </a:extLst>
          </p:cNvPr>
          <p:cNvGraphicFramePr/>
          <p:nvPr>
            <p:extLst>
              <p:ext uri="{D42A27DB-BD31-4B8C-83A1-F6EECF244321}">
                <p14:modId xmlns:p14="http://schemas.microsoft.com/office/powerpoint/2010/main" val="2866615975"/>
              </p:ext>
            </p:extLst>
          </p:nvPr>
        </p:nvGraphicFramePr>
        <p:xfrm>
          <a:off x="4455475" y="827391"/>
          <a:ext cx="4115348" cy="1433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ítulo 6">
            <a:extLst>
              <a:ext uri="{FF2B5EF4-FFF2-40B4-BE49-F238E27FC236}">
                <a16:creationId xmlns:a16="http://schemas.microsoft.com/office/drawing/2014/main" id="{31385BBF-70A8-4636-83AC-FC5DD58A2F8A}"/>
              </a:ext>
            </a:extLst>
          </p:cNvPr>
          <p:cNvSpPr txBox="1">
            <a:spLocks/>
          </p:cNvSpPr>
          <p:nvPr/>
        </p:nvSpPr>
        <p:spPr>
          <a:xfrm>
            <a:off x="117142" y="260332"/>
            <a:ext cx="8890880"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r>
              <a:rPr lang="es-ES" sz="16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RESULTADOS</a:t>
            </a:r>
          </a:p>
        </p:txBody>
      </p:sp>
      <p:sp>
        <p:nvSpPr>
          <p:cNvPr id="21" name="Título 6">
            <a:extLst>
              <a:ext uri="{FF2B5EF4-FFF2-40B4-BE49-F238E27FC236}">
                <a16:creationId xmlns:a16="http://schemas.microsoft.com/office/drawing/2014/main" id="{EE999535-679D-4BD7-8560-41D7C56B09C5}"/>
              </a:ext>
            </a:extLst>
          </p:cNvPr>
          <p:cNvSpPr txBox="1">
            <a:spLocks/>
          </p:cNvSpPr>
          <p:nvPr/>
        </p:nvSpPr>
        <p:spPr>
          <a:xfrm>
            <a:off x="107351" y="3643688"/>
            <a:ext cx="8890880"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r>
              <a:rPr lang="es-ES" sz="14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CONCLUSIONES</a:t>
            </a:r>
          </a:p>
        </p:txBody>
      </p:sp>
      <p:sp>
        <p:nvSpPr>
          <p:cNvPr id="22" name="Marcador de contenido 7">
            <a:extLst>
              <a:ext uri="{FF2B5EF4-FFF2-40B4-BE49-F238E27FC236}">
                <a16:creationId xmlns:a16="http://schemas.microsoft.com/office/drawing/2014/main" id="{F674D0A7-2317-408A-845E-8BC913BAC01C}"/>
              </a:ext>
            </a:extLst>
          </p:cNvPr>
          <p:cNvSpPr txBox="1">
            <a:spLocks/>
          </p:cNvSpPr>
          <p:nvPr/>
        </p:nvSpPr>
        <p:spPr>
          <a:xfrm>
            <a:off x="827583" y="4016118"/>
            <a:ext cx="7488833" cy="181313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71450" indent="-171450" algn="just">
              <a:buFont typeface="Arial" panose="020B0604020202020204" pitchFamily="34" charset="0"/>
              <a:buChar char="•"/>
            </a:pPr>
            <a:r>
              <a:rPr lang="es-ES" sz="1300" b="0" i="0" dirty="0">
                <a:solidFill>
                  <a:srgbClr val="222222"/>
                </a:solidFill>
                <a:effectLst/>
                <a:latin typeface="Roboto" panose="02000000000000000000" pitchFamily="2" charset="0"/>
              </a:rPr>
              <a:t>El EBUS permite obtener el </a:t>
            </a:r>
            <a:r>
              <a:rPr lang="es-ES" sz="1300" b="1" i="0" dirty="0">
                <a:solidFill>
                  <a:srgbClr val="222222"/>
                </a:solidFill>
                <a:effectLst/>
                <a:latin typeface="Roboto" panose="02000000000000000000" pitchFamily="2" charset="0"/>
              </a:rPr>
              <a:t>diagnóstico anatomopatológico </a:t>
            </a:r>
            <a:r>
              <a:rPr lang="es-ES" sz="1300" b="0" i="0" dirty="0">
                <a:solidFill>
                  <a:srgbClr val="222222"/>
                </a:solidFill>
                <a:effectLst/>
                <a:latin typeface="Roboto" panose="02000000000000000000" pitchFamily="2" charset="0"/>
              </a:rPr>
              <a:t>en </a:t>
            </a:r>
            <a:r>
              <a:rPr lang="es-ES" sz="1300" b="1" i="0" dirty="0">
                <a:solidFill>
                  <a:srgbClr val="222222"/>
                </a:solidFill>
                <a:effectLst/>
                <a:latin typeface="Roboto" panose="02000000000000000000" pitchFamily="2" charset="0"/>
              </a:rPr>
              <a:t>más del 80%</a:t>
            </a:r>
            <a:r>
              <a:rPr lang="es-ES" sz="1300" b="0" i="0" dirty="0">
                <a:solidFill>
                  <a:srgbClr val="222222"/>
                </a:solidFill>
                <a:effectLst/>
                <a:latin typeface="Roboto" panose="02000000000000000000" pitchFamily="2" charset="0"/>
              </a:rPr>
              <a:t> de los </a:t>
            </a:r>
            <a:r>
              <a:rPr lang="es-ES" sz="1300" b="1" i="0" dirty="0">
                <a:solidFill>
                  <a:srgbClr val="222222"/>
                </a:solidFill>
                <a:effectLst/>
                <a:latin typeface="Roboto" panose="02000000000000000000" pitchFamily="2" charset="0"/>
              </a:rPr>
              <a:t>casos</a:t>
            </a:r>
            <a:r>
              <a:rPr lang="es-ES" sz="1300" b="0" i="0" dirty="0">
                <a:solidFill>
                  <a:srgbClr val="222222"/>
                </a:solidFill>
                <a:effectLst/>
                <a:latin typeface="Roboto" panose="02000000000000000000" pitchFamily="2" charset="0"/>
              </a:rPr>
              <a:t>, siendo mayor en aquellos en los que se sospecha cáncer de pulmón.</a:t>
            </a:r>
          </a:p>
          <a:p>
            <a:pPr marL="171450" indent="-171450" algn="just">
              <a:buFont typeface="Arial" panose="020B0604020202020204" pitchFamily="34" charset="0"/>
              <a:buChar char="•"/>
            </a:pPr>
            <a:r>
              <a:rPr lang="es-ES" sz="1300" b="0" i="0" dirty="0">
                <a:solidFill>
                  <a:srgbClr val="222222"/>
                </a:solidFill>
                <a:effectLst/>
                <a:latin typeface="Roboto" panose="02000000000000000000" pitchFamily="2" charset="0"/>
              </a:rPr>
              <a:t>Se trata de una prueba </a:t>
            </a:r>
            <a:r>
              <a:rPr lang="es-ES" sz="1300" b="1" i="0" dirty="0">
                <a:solidFill>
                  <a:srgbClr val="222222"/>
                </a:solidFill>
                <a:effectLst/>
                <a:latin typeface="Roboto" panose="02000000000000000000" pitchFamily="2" charset="0"/>
              </a:rPr>
              <a:t>segura</a:t>
            </a:r>
            <a:r>
              <a:rPr lang="es-ES" sz="1300" b="0" i="0" dirty="0">
                <a:solidFill>
                  <a:srgbClr val="222222"/>
                </a:solidFill>
                <a:effectLst/>
                <a:latin typeface="Roboto" panose="02000000000000000000" pitchFamily="2" charset="0"/>
              </a:rPr>
              <a:t> y con </a:t>
            </a:r>
            <a:r>
              <a:rPr lang="es-ES" sz="1300" b="1" i="0" dirty="0">
                <a:solidFill>
                  <a:srgbClr val="222222"/>
                </a:solidFill>
                <a:effectLst/>
                <a:latin typeface="Roboto" panose="02000000000000000000" pitchFamily="2" charset="0"/>
              </a:rPr>
              <a:t>una baja tasa de complicaciones</a:t>
            </a:r>
            <a:r>
              <a:rPr lang="es-ES" sz="1300" b="0" i="0" dirty="0">
                <a:solidFill>
                  <a:srgbClr val="222222"/>
                </a:solidFill>
                <a:effectLst/>
                <a:latin typeface="Roboto" panose="02000000000000000000" pitchFamily="2" charset="0"/>
              </a:rPr>
              <a:t>, y en cualquier caso de carácter leve.</a:t>
            </a:r>
            <a:endParaRPr lang="es-ES" sz="1300" dirty="0">
              <a:solidFill>
                <a:schemeClr val="tx1"/>
              </a:solidFill>
            </a:endParaRPr>
          </a:p>
        </p:txBody>
      </p:sp>
      <p:sp>
        <p:nvSpPr>
          <p:cNvPr id="8" name="Título 6">
            <a:extLst>
              <a:ext uri="{FF2B5EF4-FFF2-40B4-BE49-F238E27FC236}">
                <a16:creationId xmlns:a16="http://schemas.microsoft.com/office/drawing/2014/main" id="{0789FE6F-8AC7-4D52-8A00-84F3B7E1FDC6}"/>
              </a:ext>
            </a:extLst>
          </p:cNvPr>
          <p:cNvSpPr txBox="1">
            <a:spLocks/>
          </p:cNvSpPr>
          <p:nvPr/>
        </p:nvSpPr>
        <p:spPr>
          <a:xfrm>
            <a:off x="145535" y="632762"/>
            <a:ext cx="1271316" cy="290442"/>
          </a:xfrm>
          <a:prstGeom prst="rect">
            <a:avLst/>
          </a:prstGeom>
          <a:solidFill>
            <a:schemeClr val="accent3">
              <a:lumMod val="40000"/>
              <a:lumOff val="60000"/>
            </a:schemeClr>
          </a:solidFill>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s-ES" sz="12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DIAGNÓSTICO</a:t>
            </a:r>
            <a:endParaRPr lang="es-ES" sz="1600" dirty="0">
              <a:solidFill>
                <a:schemeClr val="accent3">
                  <a:lumMod val="50000"/>
                </a:schemeClr>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graphicFrame>
        <p:nvGraphicFramePr>
          <p:cNvPr id="9" name="Gráfico 8">
            <a:extLst>
              <a:ext uri="{FF2B5EF4-FFF2-40B4-BE49-F238E27FC236}">
                <a16:creationId xmlns:a16="http://schemas.microsoft.com/office/drawing/2014/main" id="{4A98935C-BF5B-4C2F-A517-C8F0B053DC93}"/>
              </a:ext>
            </a:extLst>
          </p:cNvPr>
          <p:cNvGraphicFramePr/>
          <p:nvPr>
            <p:extLst>
              <p:ext uri="{D42A27DB-BD31-4B8C-83A1-F6EECF244321}">
                <p14:modId xmlns:p14="http://schemas.microsoft.com/office/powerpoint/2010/main" val="3275431953"/>
              </p:ext>
            </p:extLst>
          </p:nvPr>
        </p:nvGraphicFramePr>
        <p:xfrm>
          <a:off x="179512" y="588168"/>
          <a:ext cx="4176464" cy="2343622"/>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244</Words>
  <Application>Microsoft Office PowerPoint</Application>
  <PresentationFormat>Presentación en pantalla (16:9)</PresentationFormat>
  <Paragraphs>32</Paragraphs>
  <Slides>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Roboto</vt:lpstr>
      <vt:lpstr>Tema de Office</vt:lpstr>
      <vt:lpstr> 10 AÑOS DE EXPERIENCIA CON EL EBUS-TBNA EN NUESTRO SERVICIO J. S. Gordillo Fuentes1, M. Pavón Masa1, E. Luque Crespo1, E. Viciana Martín1, R. Perera Louvier1 Unidad de Gestión Clínica de Neumología. Hospital Universitario Virgen Macarena, Sevilla, Sevilla, España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Jesus Gordillo Fuentes</dc:creator>
  <cp:lastModifiedBy>Jesus Gordillo Fuentes</cp:lastModifiedBy>
  <cp:revision>12</cp:revision>
  <dcterms:created xsi:type="dcterms:W3CDTF">2021-06-21T11:13:42Z</dcterms:created>
  <dcterms:modified xsi:type="dcterms:W3CDTF">2021-09-08T09:35:00Z</dcterms:modified>
</cp:coreProperties>
</file>