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116" y="2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366726" y="204900"/>
            <a:ext cx="6607615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VALIDEZ DE LAS ESCALAS PREDICTORAS DE MORTALIDAD EN LA ENFERMEDAD POR COVID 19</a:t>
            </a:r>
          </a:p>
        </p:txBody>
      </p:sp>
      <p:pic>
        <p:nvPicPr>
          <p:cNvPr id="3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66" y="276929"/>
            <a:ext cx="1008112" cy="52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F8C34EF8-41DB-4B0E-9DB9-D2A24F5E3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416" y="905701"/>
            <a:ext cx="7020273" cy="49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10"/>
              </a:spcBef>
              <a:buNone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M. Ignacio Expósito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L. Román Rodríguez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J.A. Delgado Torralbo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L. Marín Barrera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A. Valido Morales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800" baseline="30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  <a:p>
            <a:pPr algn="ctr">
              <a:spcBef>
                <a:spcPts val="1210"/>
              </a:spcBef>
              <a:buNone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1.U.G.C. Neumología. Hospital Universitario Virgen Macarena. Sevilla.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71159" y="1778847"/>
            <a:ext cx="864096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 los últimos meses, se han desarrollado varias herramientas, con el objetivo de predecir la mortalidad en los pacientes con infección por SARS-CoV2. En el presente estudio se analiza la validez de las escalas más utilizadas.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71159" y="1401107"/>
            <a:ext cx="1692308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INTRODUCCIÓN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171159" y="1778847"/>
            <a:ext cx="1692308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6409632" y="2367328"/>
            <a:ext cx="2402485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MATERIAL Y MÉTODOS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71157" y="2739293"/>
            <a:ext cx="864096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Estudio descriptivo observacional de una cohorte de 50 pacientes ingresados por neumonía por SARS-CoV2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(</a:t>
            </a:r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oct-nov 2020). Se midieron las escalas de la SEIMC, en FEN-COVID19 y el 4C </a:t>
            </a:r>
            <a:r>
              <a:rPr lang="es-ES" sz="12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Mortality</a:t>
            </a:r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Score, comparándolas con la variable supervivencia.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4" t="4100" r="17047" b="12201"/>
          <a:stretch/>
        </p:blipFill>
        <p:spPr>
          <a:xfrm>
            <a:off x="8316416" y="224724"/>
            <a:ext cx="604409" cy="585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uadroTexto 11"/>
          <p:cNvSpPr txBox="1"/>
          <p:nvPr/>
        </p:nvSpPr>
        <p:spPr>
          <a:xfrm>
            <a:off x="160557" y="3633435"/>
            <a:ext cx="1404276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RESULTADOS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6409632" y="2737794"/>
            <a:ext cx="2402485" cy="365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33" name="Tab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398684"/>
              </p:ext>
            </p:extLst>
          </p:nvPr>
        </p:nvGraphicFramePr>
        <p:xfrm>
          <a:off x="5364089" y="3663575"/>
          <a:ext cx="2811834" cy="1097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4175">
                  <a:extLst>
                    <a:ext uri="{9D8B030D-6E8A-4147-A177-3AD203B41FA5}">
                      <a16:colId xmlns:a16="http://schemas.microsoft.com/office/drawing/2014/main" val="1755531424"/>
                    </a:ext>
                  </a:extLst>
                </a:gridCol>
                <a:gridCol w="1227659">
                  <a:extLst>
                    <a:ext uri="{9D8B030D-6E8A-4147-A177-3AD203B41FA5}">
                      <a16:colId xmlns:a16="http://schemas.microsoft.com/office/drawing/2014/main" val="1196451515"/>
                    </a:ext>
                  </a:extLst>
                </a:gridCol>
              </a:tblGrid>
              <a:tr h="283788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DE COMORBILIDAD DE CHARLSON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Edad +</a:t>
                      </a:r>
                    </a:p>
                    <a:p>
                      <a:r>
                        <a:rPr lang="es-ES" dirty="0"/>
                        <a:t>19 items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692766"/>
                  </a:ext>
                </a:extLst>
              </a:tr>
              <a:tr h="235393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muestra</a:t>
                      </a:r>
                    </a:p>
                    <a:p>
                      <a:r>
                        <a:rPr lang="es-E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+/ 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672049"/>
                  </a:ext>
                </a:extLst>
              </a:tr>
            </a:tbl>
          </a:graphicData>
        </a:graphic>
      </p:graphicFrame>
      <p:grpSp>
        <p:nvGrpSpPr>
          <p:cNvPr id="42" name="Grupo 41"/>
          <p:cNvGrpSpPr/>
          <p:nvPr/>
        </p:nvGrpSpPr>
        <p:grpSpPr>
          <a:xfrm>
            <a:off x="2699792" y="3818101"/>
            <a:ext cx="973947" cy="1024326"/>
            <a:chOff x="7182206" y="1105531"/>
            <a:chExt cx="1440000" cy="1440000"/>
          </a:xfrm>
        </p:grpSpPr>
        <p:sp>
          <p:nvSpPr>
            <p:cNvPr id="43" name="Conector 42"/>
            <p:cNvSpPr/>
            <p:nvPr/>
          </p:nvSpPr>
          <p:spPr bwMode="auto">
            <a:xfrm>
              <a:off x="7182206" y="1105531"/>
              <a:ext cx="1440000" cy="1440000"/>
            </a:xfrm>
            <a:prstGeom prst="flowChartConnector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4" name="Circular 43"/>
            <p:cNvSpPr/>
            <p:nvPr/>
          </p:nvSpPr>
          <p:spPr bwMode="auto">
            <a:xfrm>
              <a:off x="7182206" y="1105531"/>
              <a:ext cx="1440000" cy="1440000"/>
            </a:xfrm>
            <a:prstGeom prst="pie">
              <a:avLst>
                <a:gd name="adj1" fmla="val 5339468"/>
                <a:gd name="adj2" fmla="val 536633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5" name="Conector 44"/>
            <p:cNvSpPr/>
            <p:nvPr/>
          </p:nvSpPr>
          <p:spPr bwMode="auto">
            <a:xfrm>
              <a:off x="7308205" y="1231532"/>
              <a:ext cx="1188000" cy="118800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E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N = </a:t>
              </a:r>
              <a:r>
                <a:rPr lang="es-E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50</a:t>
              </a:r>
              <a:endParaRPr lang="es-E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Grupo 51"/>
          <p:cNvGrpSpPr/>
          <p:nvPr/>
        </p:nvGrpSpPr>
        <p:grpSpPr>
          <a:xfrm>
            <a:off x="3793636" y="4003175"/>
            <a:ext cx="741033" cy="757680"/>
            <a:chOff x="7182206" y="1105531"/>
            <a:chExt cx="1440000" cy="1440000"/>
          </a:xfrm>
        </p:grpSpPr>
        <p:sp>
          <p:nvSpPr>
            <p:cNvPr id="53" name="Conector 52"/>
            <p:cNvSpPr/>
            <p:nvPr/>
          </p:nvSpPr>
          <p:spPr bwMode="auto">
            <a:xfrm>
              <a:off x="7182206" y="1105531"/>
              <a:ext cx="1440000" cy="1440000"/>
            </a:xfrm>
            <a:prstGeom prst="flowChartConnector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4" name="Circular 53"/>
            <p:cNvSpPr/>
            <p:nvPr/>
          </p:nvSpPr>
          <p:spPr bwMode="auto">
            <a:xfrm>
              <a:off x="7182206" y="1105531"/>
              <a:ext cx="1440000" cy="1440000"/>
            </a:xfrm>
            <a:prstGeom prst="pie">
              <a:avLst>
                <a:gd name="adj1" fmla="val 5328896"/>
                <a:gd name="adj2" fmla="val 1192192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5" name="Conector 54"/>
            <p:cNvSpPr/>
            <p:nvPr/>
          </p:nvSpPr>
          <p:spPr bwMode="auto">
            <a:xfrm>
              <a:off x="7308206" y="1231531"/>
              <a:ext cx="1188000" cy="118800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8" name="CuadroTexto 7"/>
          <p:cNvSpPr txBox="1"/>
          <p:nvPr/>
        </p:nvSpPr>
        <p:spPr>
          <a:xfrm>
            <a:off x="3794405" y="4197349"/>
            <a:ext cx="904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69,3%</a:t>
            </a:r>
          </a:p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VARONES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Grupo 55"/>
          <p:cNvGrpSpPr/>
          <p:nvPr/>
        </p:nvGrpSpPr>
        <p:grpSpPr>
          <a:xfrm>
            <a:off x="1800053" y="4005340"/>
            <a:ext cx="741033" cy="757680"/>
            <a:chOff x="7182206" y="1105531"/>
            <a:chExt cx="1440000" cy="1440000"/>
          </a:xfrm>
        </p:grpSpPr>
        <p:sp>
          <p:nvSpPr>
            <p:cNvPr id="57" name="Conector 56"/>
            <p:cNvSpPr/>
            <p:nvPr/>
          </p:nvSpPr>
          <p:spPr bwMode="auto">
            <a:xfrm>
              <a:off x="7182206" y="1105531"/>
              <a:ext cx="1440000" cy="1440000"/>
            </a:xfrm>
            <a:prstGeom prst="flowChartConnector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8" name="Circular 57"/>
            <p:cNvSpPr/>
            <p:nvPr/>
          </p:nvSpPr>
          <p:spPr bwMode="auto">
            <a:xfrm>
              <a:off x="7182206" y="1105531"/>
              <a:ext cx="1440000" cy="1440000"/>
            </a:xfrm>
            <a:prstGeom prst="pie">
              <a:avLst>
                <a:gd name="adj1" fmla="val 5328896"/>
                <a:gd name="adj2" fmla="val 1192192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59" name="Conector 58"/>
            <p:cNvSpPr/>
            <p:nvPr/>
          </p:nvSpPr>
          <p:spPr bwMode="auto">
            <a:xfrm>
              <a:off x="7308206" y="1231531"/>
              <a:ext cx="1188000" cy="1188000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8" name="CuadroTexto 17"/>
          <p:cNvSpPr txBox="1"/>
          <p:nvPr/>
        </p:nvSpPr>
        <p:spPr>
          <a:xfrm>
            <a:off x="1893426" y="4140560"/>
            <a:ext cx="746417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65,11</a:t>
            </a:r>
          </a:p>
          <a:p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EDAD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47926" y="3673205"/>
            <a:ext cx="6696745" cy="13974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907510" y="3768399"/>
            <a:ext cx="6577575" cy="100706"/>
          </a:xfrm>
          <a:prstGeom prst="rect">
            <a:avLst/>
          </a:prstGeom>
          <a:gradFill>
            <a:gsLst>
              <a:gs pos="36000">
                <a:schemeClr val="bg1">
                  <a:lumMod val="95000"/>
                </a:schemeClr>
              </a:gs>
              <a:gs pos="57000">
                <a:schemeClr val="bg1">
                  <a:lumMod val="95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65000"/>
                </a:schemeClr>
              </a:gs>
              <a:gs pos="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919184" y="4333631"/>
            <a:ext cx="6531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SEIMC score se mostró como un instrumento especialmente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sensible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 la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predicción de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la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mortalidad en pacientes ingresados por neumonía bilateral inducida por SARS-CoV2.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917810" y="4743023"/>
            <a:ext cx="6462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Son necesarias muestras más amplias para evaluar la validez de otros instrumentos.</a:t>
            </a:r>
          </a:p>
        </p:txBody>
      </p:sp>
      <p:pic>
        <p:nvPicPr>
          <p:cNvPr id="19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035" y="3766076"/>
            <a:ext cx="1008112" cy="52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4" t="4100" r="17047" b="12201"/>
          <a:stretch/>
        </p:blipFill>
        <p:spPr>
          <a:xfrm>
            <a:off x="8363150" y="51470"/>
            <a:ext cx="649695" cy="629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799354"/>
              </p:ext>
            </p:extLst>
          </p:nvPr>
        </p:nvGraphicFramePr>
        <p:xfrm>
          <a:off x="395536" y="210657"/>
          <a:ext cx="6845120" cy="164066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11880">
                  <a:extLst>
                    <a:ext uri="{9D8B030D-6E8A-4147-A177-3AD203B41FA5}">
                      <a16:colId xmlns:a16="http://schemas.microsoft.com/office/drawing/2014/main" val="1755531424"/>
                    </a:ext>
                  </a:extLst>
                </a:gridCol>
                <a:gridCol w="1073001">
                  <a:extLst>
                    <a:ext uri="{9D8B030D-6E8A-4147-A177-3AD203B41FA5}">
                      <a16:colId xmlns:a16="http://schemas.microsoft.com/office/drawing/2014/main" val="1196451515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3188905095"/>
                    </a:ext>
                  </a:extLst>
                </a:gridCol>
              </a:tblGrid>
              <a:tr h="347306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ESCALAS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MODELO PREDICTIVO</a:t>
                      </a:r>
                    </a:p>
                    <a:p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REGRESIÓN DE COV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692766"/>
                  </a:ext>
                </a:extLst>
              </a:tr>
              <a:tr h="283163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SEIMC*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8,3 +/-3,5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= 0,026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193885"/>
                  </a:ext>
                </a:extLst>
              </a:tr>
              <a:tr h="260136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FEN-COVID19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n.s.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672049"/>
                  </a:ext>
                </a:extLst>
              </a:tr>
              <a:tr h="260136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4C MORTALITY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+/- 3,5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n.s.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859452"/>
                  </a:ext>
                </a:extLst>
              </a:tr>
              <a:tr h="351666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Sociedad Española de Enfermedades Infecciosas y  Microbiología Clínica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851024"/>
                  </a:ext>
                </a:extLst>
              </a:tr>
            </a:tbl>
          </a:graphicData>
        </a:graphic>
      </p:graphicFrame>
      <p:sp>
        <p:nvSpPr>
          <p:cNvPr id="41" name="CuadroTexto 40"/>
          <p:cNvSpPr txBox="1"/>
          <p:nvPr/>
        </p:nvSpPr>
        <p:spPr>
          <a:xfrm>
            <a:off x="1043608" y="3964299"/>
            <a:ext cx="2101697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F7C5675-B39E-4FB8-8D83-153A13D79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963" y="2036080"/>
            <a:ext cx="3432679" cy="145452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8AF7A8B-B09A-4629-88F2-52F7699C727A}"/>
              </a:ext>
            </a:extLst>
          </p:cNvPr>
          <p:cNvSpPr txBox="1"/>
          <p:nvPr/>
        </p:nvSpPr>
        <p:spPr>
          <a:xfrm>
            <a:off x="4644008" y="2011285"/>
            <a:ext cx="1931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ESCALA SEIMC </a:t>
            </a:r>
            <a:r>
              <a:rPr lang="es-ES" sz="105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</a:p>
        </p:txBody>
      </p:sp>
      <p:pic>
        <p:nvPicPr>
          <p:cNvPr id="1026" name="Picture 2" descr="Fotos de Pulmón de la tierra de stock, Pulmón de la tierra imágenes libres  de derechos | Depositphotos®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96" y="1831370"/>
            <a:ext cx="1872208" cy="18774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241</Words>
  <Application>Microsoft Office PowerPoint</Application>
  <PresentationFormat>Presentación en pantalla (16:9)</PresentationFormat>
  <Paragraphs>38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Yu Gothic UI</vt:lpstr>
      <vt:lpstr>Arial</vt:lpstr>
      <vt:lpstr>Calibri</vt:lpstr>
      <vt:lpstr>Roboto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del mar ignacio exposito</cp:lastModifiedBy>
  <cp:revision>46</cp:revision>
  <dcterms:created xsi:type="dcterms:W3CDTF">2021-06-21T11:13:42Z</dcterms:created>
  <dcterms:modified xsi:type="dcterms:W3CDTF">2021-09-07T21:49:57Z</dcterms:modified>
</cp:coreProperties>
</file>