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754" y="8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795A5460-8FFC-4F91-B214-D285938F3896}"/>
              </a:ext>
            </a:extLst>
          </p:cNvPr>
          <p:cNvSpPr txBox="1"/>
          <p:nvPr/>
        </p:nvSpPr>
        <p:spPr>
          <a:xfrm>
            <a:off x="323528" y="117956"/>
            <a:ext cx="8496944" cy="11387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VARIACIÓN CLÍNICA Y FUNCIONAL DE UNA COHORTE TRAS NEUMONÍA POR SARS-CoV2</a:t>
            </a:r>
          </a:p>
          <a:p>
            <a:pPr algn="ctr"/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José A Delgado Torralbo</a:t>
            </a:r>
            <a:r>
              <a:rPr lang="es-ES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,Cristina Benito Bernáldez</a:t>
            </a:r>
            <a:r>
              <a:rPr lang="es-ES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,Lucas Román Rodríguez</a:t>
            </a:r>
            <a:r>
              <a:rPr lang="es-ES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, Jesús Sánchez Gómez</a:t>
            </a:r>
            <a:r>
              <a:rPr lang="es-ES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, Agustín S Valido Morales</a:t>
            </a:r>
            <a:r>
              <a:rPr lang="es-ES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, Virginia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Almadana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Pacheco</a:t>
            </a:r>
            <a:r>
              <a:rPr lang="es-ES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ctr"/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1. Hospital Universitario Virgen Macarena. Sevilla. España.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E853210-01C5-4DD5-BCDF-AC4FF15816FA}"/>
              </a:ext>
            </a:extLst>
          </p:cNvPr>
          <p:cNvSpPr txBox="1"/>
          <p:nvPr/>
        </p:nvSpPr>
        <p:spPr>
          <a:xfrm>
            <a:off x="323528" y="1203598"/>
            <a:ext cx="8496944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1. Introducción.</a:t>
            </a:r>
          </a:p>
          <a:p>
            <a:pPr algn="just"/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La enfermedad por SARS-CoV2, ha supuesto un reto muy relevante para los profesionales sanitarios durante el último año y medio. Una de las principales incógnitas, ha sido la persistencia de la afectación respiratoria.</a:t>
            </a:r>
          </a:p>
          <a:p>
            <a:pPr algn="just"/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2. Material y método.</a:t>
            </a:r>
          </a:p>
          <a:p>
            <a:pPr algn="just"/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Estudio observacional prospectivo de 127 pacientes evaluados en las consultas de neumología al mes y a los tres meses tras una neumonía por SARS-CoV2, midiendo variables clínicas y funcionales respiratorias.</a:t>
            </a:r>
          </a:p>
          <a:p>
            <a:pPr algn="just"/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3. Resultados.</a:t>
            </a:r>
          </a:p>
          <a:p>
            <a:endParaRPr lang="es-ES" dirty="0"/>
          </a:p>
          <a:p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la 4">
            <a:extLst>
              <a:ext uri="{FF2B5EF4-FFF2-40B4-BE49-F238E27FC236}">
                <a16:creationId xmlns:a16="http://schemas.microsoft.com/office/drawing/2014/main" id="{C96BE55C-B515-41E1-B76D-193F9FC428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7606081"/>
              </p:ext>
            </p:extLst>
          </p:nvPr>
        </p:nvGraphicFramePr>
        <p:xfrm>
          <a:off x="971600" y="2987104"/>
          <a:ext cx="2664296" cy="129540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008112">
                  <a:extLst>
                    <a:ext uri="{9D8B030D-6E8A-4147-A177-3AD203B41FA5}">
                      <a16:colId xmlns:a16="http://schemas.microsoft.com/office/drawing/2014/main" val="513958765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3375346085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55613277"/>
                    </a:ext>
                  </a:extLst>
                </a:gridCol>
              </a:tblGrid>
              <a:tr h="239882">
                <a:tc gridSpan="3"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Variables epidemiológicas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25797738"/>
                  </a:ext>
                </a:extLst>
              </a:tr>
              <a:tr h="239882">
                <a:tc>
                  <a:txBody>
                    <a:bodyPr/>
                    <a:lstStyle/>
                    <a:p>
                      <a:r>
                        <a:rPr lang="es-ES" sz="1100" dirty="0"/>
                        <a:t>Edad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+mj-lt"/>
                          <a:cs typeface="Arial" panose="020B0604020202020204" pitchFamily="34" charset="0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+mj-lt"/>
                          <a:cs typeface="Arial" panose="020B0604020202020204" pitchFamily="34" charset="0"/>
                        </a:rPr>
                        <a:t>27-60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0075131"/>
                  </a:ext>
                </a:extLst>
              </a:tr>
              <a:tr h="239882">
                <a:tc>
                  <a:txBody>
                    <a:bodyPr/>
                    <a:lstStyle/>
                    <a:p>
                      <a:r>
                        <a:rPr lang="es-ES" sz="1100" dirty="0"/>
                        <a:t>Sexo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+mj-lt"/>
                          <a:cs typeface="Arial" panose="020B0604020202020204" pitchFamily="34" charset="0"/>
                        </a:rPr>
                        <a:t>H: 61,4%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+mj-lt"/>
                          <a:cs typeface="Arial" panose="020B0604020202020204" pitchFamily="34" charset="0"/>
                        </a:rPr>
                        <a:t>M:38,6%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7423626"/>
                  </a:ext>
                </a:extLst>
              </a:tr>
              <a:tr h="239882">
                <a:tc>
                  <a:txBody>
                    <a:bodyPr/>
                    <a:lstStyle/>
                    <a:p>
                      <a:r>
                        <a:rPr lang="es-ES" sz="1100" dirty="0"/>
                        <a:t>IMC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20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+mj-lt"/>
                          <a:cs typeface="Arial" panose="020B0604020202020204" pitchFamily="34" charset="0"/>
                        </a:rPr>
                        <a:t>25-32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9377630"/>
                  </a:ext>
                </a:extLst>
              </a:tr>
              <a:tr h="239882">
                <a:tc>
                  <a:txBody>
                    <a:bodyPr/>
                    <a:lstStyle/>
                    <a:p>
                      <a:r>
                        <a:rPr lang="es-ES" sz="1100" dirty="0" err="1">
                          <a:latin typeface="+mj-lt"/>
                          <a:cs typeface="Arial" panose="020B0604020202020204" pitchFamily="34" charset="0"/>
                        </a:rPr>
                        <a:t>Charlson</a:t>
                      </a:r>
                      <a:endParaRPr lang="es-ES" sz="11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+mj-lt"/>
                          <a:cs typeface="Arial" panose="020B0604020202020204" pitchFamily="34" charset="0"/>
                        </a:rPr>
                        <a:t>0,81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+mj-lt"/>
                          <a:cs typeface="Arial" panose="020B0604020202020204" pitchFamily="34" charset="0"/>
                        </a:rPr>
                        <a:t>±1,3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5635114"/>
                  </a:ext>
                </a:extLst>
              </a:tr>
            </a:tbl>
          </a:graphicData>
        </a:graphic>
      </p:graphicFrame>
      <p:graphicFrame>
        <p:nvGraphicFramePr>
          <p:cNvPr id="5" name="Tabla 5">
            <a:extLst>
              <a:ext uri="{FF2B5EF4-FFF2-40B4-BE49-F238E27FC236}">
                <a16:creationId xmlns:a16="http://schemas.microsoft.com/office/drawing/2014/main" id="{3211268F-74F9-43C3-8F30-6E96B1D27A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142681"/>
              </p:ext>
            </p:extLst>
          </p:nvPr>
        </p:nvGraphicFramePr>
        <p:xfrm>
          <a:off x="3851920" y="2988815"/>
          <a:ext cx="2304256" cy="1319571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152128">
                  <a:extLst>
                    <a:ext uri="{9D8B030D-6E8A-4147-A177-3AD203B41FA5}">
                      <a16:colId xmlns:a16="http://schemas.microsoft.com/office/drawing/2014/main" val="1657099907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698905503"/>
                    </a:ext>
                  </a:extLst>
                </a:gridCol>
              </a:tblGrid>
              <a:tr h="297617">
                <a:tc gridSpan="2"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Antecedentes clínicos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1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6646244"/>
                  </a:ext>
                </a:extLst>
              </a:tr>
              <a:tr h="297617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HTA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37%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5662699"/>
                  </a:ext>
                </a:extLst>
              </a:tr>
              <a:tr h="297617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Diabetes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14,2%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6922295"/>
                  </a:ext>
                </a:extLst>
              </a:tr>
              <a:tr h="400837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Cardiopatía isquémica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9,4%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489575"/>
                  </a:ext>
                </a:extLst>
              </a:tr>
            </a:tbl>
          </a:graphicData>
        </a:graphic>
      </p:graphicFrame>
      <p:sp>
        <p:nvSpPr>
          <p:cNvPr id="6" name="Elipse 5">
            <a:extLst>
              <a:ext uri="{FF2B5EF4-FFF2-40B4-BE49-F238E27FC236}">
                <a16:creationId xmlns:a16="http://schemas.microsoft.com/office/drawing/2014/main" id="{7B1B09BE-8827-4FCB-B708-4C13265A4138}"/>
              </a:ext>
            </a:extLst>
          </p:cNvPr>
          <p:cNvSpPr/>
          <p:nvPr/>
        </p:nvSpPr>
        <p:spPr>
          <a:xfrm>
            <a:off x="6228184" y="2859782"/>
            <a:ext cx="2304256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/>
              <a:t>Días ingreso: 8 (6-11)</a:t>
            </a:r>
          </a:p>
          <a:p>
            <a:pPr algn="ctr"/>
            <a:r>
              <a:rPr lang="es-ES" sz="1100" dirty="0"/>
              <a:t>Ingreso UCI: 13,4%</a:t>
            </a: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06731CF3-6BB6-4037-81E1-E47ECAC28CCE}"/>
              </a:ext>
            </a:extLst>
          </p:cNvPr>
          <p:cNvSpPr/>
          <p:nvPr/>
        </p:nvSpPr>
        <p:spPr>
          <a:xfrm>
            <a:off x="6588224" y="3548510"/>
            <a:ext cx="1728192" cy="973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/>
              <a:t>O2 :61,4%</a:t>
            </a:r>
          </a:p>
          <a:p>
            <a:pPr algn="ctr"/>
            <a:r>
              <a:rPr lang="es-ES" sz="1100" dirty="0"/>
              <a:t>TAFN:7,9%</a:t>
            </a:r>
          </a:p>
          <a:p>
            <a:pPr algn="ctr"/>
            <a:r>
              <a:rPr lang="es-ES" sz="1100" dirty="0"/>
              <a:t>CPAP:7,9%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B95EE021-5CDE-45E8-A804-D081EC332BA8}"/>
              </a:ext>
            </a:extLst>
          </p:cNvPr>
          <p:cNvSpPr txBox="1"/>
          <p:nvPr/>
        </p:nvSpPr>
        <p:spPr>
          <a:xfrm>
            <a:off x="899592" y="3579862"/>
            <a:ext cx="784887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4. Conclusiones.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171450" indent="-171450">
              <a:buFontTx/>
              <a:buChar char="-"/>
            </a:pPr>
            <a:r>
              <a:rPr lang="es-ES" sz="1200" dirty="0">
                <a:solidFill>
                  <a:srgbClr val="222222"/>
                </a:solidFill>
                <a:latin typeface="Roboto" panose="020B0604020202020204" pitchFamily="2" charset="0"/>
              </a:rPr>
              <a:t>La disnea permaneció en un porcentaje no despreciable a los 3 meses.</a:t>
            </a:r>
          </a:p>
          <a:p>
            <a:pPr marL="171450" indent="-171450">
              <a:buFontTx/>
              <a:buChar char="-"/>
            </a:pPr>
            <a:r>
              <a:rPr lang="es-ES" sz="1200" dirty="0">
                <a:solidFill>
                  <a:srgbClr val="222222"/>
                </a:solidFill>
                <a:latin typeface="Roboto" panose="020B0604020202020204" pitchFamily="2" charset="0"/>
              </a:rPr>
              <a:t>Las alteraciones espirométricas fueron generalmente </a:t>
            </a:r>
            <a:r>
              <a:rPr lang="es-ES" sz="1200">
                <a:solidFill>
                  <a:srgbClr val="222222"/>
                </a:solidFill>
                <a:latin typeface="Roboto" panose="020B0604020202020204" pitchFamily="2" charset="0"/>
              </a:rPr>
              <a:t>poco frecuentes al mes y los 3 meses. </a:t>
            </a:r>
            <a:endParaRPr lang="es-ES" sz="1200" dirty="0">
              <a:solidFill>
                <a:srgbClr val="222222"/>
              </a:solidFill>
              <a:latin typeface="Roboto" panose="020B0604020202020204" pitchFamily="2" charset="0"/>
            </a:endParaRPr>
          </a:p>
          <a:p>
            <a:pPr marL="171450" indent="-171450">
              <a:buFontTx/>
              <a:buChar char="-"/>
            </a:pPr>
            <a:r>
              <a:rPr lang="es-ES" sz="1200" dirty="0">
                <a:solidFill>
                  <a:srgbClr val="222222"/>
                </a:solidFill>
                <a:latin typeface="Roboto" panose="020B0604020202020204" pitchFamily="2" charset="0"/>
              </a:rPr>
              <a:t>Los pacientes presentaron niveles elevados de ansiedad y depresión.</a:t>
            </a:r>
          </a:p>
          <a:p>
            <a:pPr marL="171450" indent="-171450">
              <a:buFontTx/>
              <a:buChar char="-"/>
            </a:pPr>
            <a:r>
              <a:rPr lang="es-ES" sz="1200" dirty="0">
                <a:solidFill>
                  <a:srgbClr val="222222"/>
                </a:solidFill>
                <a:latin typeface="Roboto" panose="020B0604020202020204" pitchFamily="2" charset="0"/>
              </a:rPr>
              <a:t>La difusión alterada se asoció a mayor gravedad de la enfermedad.</a:t>
            </a:r>
          </a:p>
          <a:p>
            <a:pPr marL="171450" indent="-171450">
              <a:buFontTx/>
              <a:buChar char="-"/>
            </a:pPr>
            <a:endParaRPr lang="es-ES" sz="1200" dirty="0">
              <a:solidFill>
                <a:srgbClr val="222222"/>
              </a:solidFill>
              <a:latin typeface="Roboto" panose="020B0604020202020204" pitchFamily="2" charset="0"/>
            </a:endParaRPr>
          </a:p>
          <a:p>
            <a:pPr marL="171450" indent="-171450">
              <a:buFontTx/>
              <a:buChar char="-"/>
            </a:pP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Tabla 2">
            <a:extLst>
              <a:ext uri="{FF2B5EF4-FFF2-40B4-BE49-F238E27FC236}">
                <a16:creationId xmlns:a16="http://schemas.microsoft.com/office/drawing/2014/main" id="{6D00C7F9-3A06-4178-AAA7-CAB1D72EA9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5993504"/>
              </p:ext>
            </p:extLst>
          </p:nvPr>
        </p:nvGraphicFramePr>
        <p:xfrm>
          <a:off x="611560" y="388447"/>
          <a:ext cx="3624063" cy="2539889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407876">
                  <a:extLst>
                    <a:ext uri="{9D8B030D-6E8A-4147-A177-3AD203B41FA5}">
                      <a16:colId xmlns:a16="http://schemas.microsoft.com/office/drawing/2014/main" val="260104503"/>
                    </a:ext>
                  </a:extLst>
                </a:gridCol>
                <a:gridCol w="1008166">
                  <a:extLst>
                    <a:ext uri="{9D8B030D-6E8A-4147-A177-3AD203B41FA5}">
                      <a16:colId xmlns:a16="http://schemas.microsoft.com/office/drawing/2014/main" val="2387745853"/>
                    </a:ext>
                  </a:extLst>
                </a:gridCol>
                <a:gridCol w="1208021">
                  <a:extLst>
                    <a:ext uri="{9D8B030D-6E8A-4147-A177-3AD203B41FA5}">
                      <a16:colId xmlns:a16="http://schemas.microsoft.com/office/drawing/2014/main" val="614455302"/>
                    </a:ext>
                  </a:extLst>
                </a:gridCol>
              </a:tblGrid>
              <a:tr h="297969">
                <a:tc gridSpan="3"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Variables clínicas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1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1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8451730"/>
                  </a:ext>
                </a:extLst>
              </a:tr>
              <a:tr h="297969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          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1 mes (n=127)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3 meses (n=117)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543421102"/>
                  </a:ext>
                </a:extLst>
              </a:tr>
              <a:tr h="297969">
                <a:tc>
                  <a:txBody>
                    <a:bodyPr/>
                    <a:lstStyle/>
                    <a:p>
                      <a:r>
                        <a:rPr lang="es-ES" sz="1100" dirty="0"/>
                        <a:t>Disnea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ES" sz="11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s-ES" sz="11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555558897"/>
                  </a:ext>
                </a:extLst>
              </a:tr>
              <a:tr h="297969">
                <a:tc>
                  <a:txBody>
                    <a:bodyPr/>
                    <a:lstStyle/>
                    <a:p>
                      <a:r>
                        <a:rPr lang="es-ES" sz="1100" dirty="0" err="1"/>
                        <a:t>mMRC</a:t>
                      </a:r>
                      <a:r>
                        <a:rPr lang="es-ES" sz="1100" dirty="0"/>
                        <a:t> 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/>
                        <a:t>56,7%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/>
                        <a:t>74%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1869984"/>
                  </a:ext>
                </a:extLst>
              </a:tr>
              <a:tr h="297969">
                <a:tc>
                  <a:txBody>
                    <a:bodyPr/>
                    <a:lstStyle/>
                    <a:p>
                      <a:r>
                        <a:rPr lang="es-ES" sz="1100" dirty="0" err="1"/>
                        <a:t>mMRC</a:t>
                      </a:r>
                      <a:r>
                        <a:rPr lang="es-ES" sz="1100" dirty="0"/>
                        <a:t>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/>
                        <a:t>29,9%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/>
                        <a:t>14,5%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5486377"/>
                  </a:ext>
                </a:extLst>
              </a:tr>
              <a:tr h="297969">
                <a:tc>
                  <a:txBody>
                    <a:bodyPr/>
                    <a:lstStyle/>
                    <a:p>
                      <a:r>
                        <a:rPr lang="es-ES" sz="1100" dirty="0" err="1"/>
                        <a:t>mMRC</a:t>
                      </a:r>
                      <a:r>
                        <a:rPr lang="es-ES" sz="1100" dirty="0"/>
                        <a:t>≥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/>
                        <a:t>13,4%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/>
                        <a:t>5,1%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4067157"/>
                  </a:ext>
                </a:extLst>
              </a:tr>
              <a:tr h="297969">
                <a:tc>
                  <a:txBody>
                    <a:bodyPr/>
                    <a:lstStyle/>
                    <a:p>
                      <a:r>
                        <a:rPr lang="es-ES" sz="1100" dirty="0"/>
                        <a:t>Ansiedad (HADS ≥11)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/>
                        <a:t>23,5% M&gt;H*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5401202"/>
                  </a:ext>
                </a:extLst>
              </a:tr>
              <a:tr h="454106">
                <a:tc>
                  <a:txBody>
                    <a:bodyPr/>
                    <a:lstStyle/>
                    <a:p>
                      <a:r>
                        <a:rPr lang="es-ES" sz="1100" dirty="0"/>
                        <a:t>Depresión (HADS≥11)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/>
                        <a:t>9,6% M&gt;H**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9009518"/>
                  </a:ext>
                </a:extLst>
              </a:tr>
            </a:tbl>
          </a:graphicData>
        </a:graphic>
      </p:graphicFrame>
      <p:graphicFrame>
        <p:nvGraphicFramePr>
          <p:cNvPr id="3" name="Tabla 4">
            <a:extLst>
              <a:ext uri="{FF2B5EF4-FFF2-40B4-BE49-F238E27FC236}">
                <a16:creationId xmlns:a16="http://schemas.microsoft.com/office/drawing/2014/main" id="{9470552F-3C07-426A-8002-C4B984E549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6719356"/>
              </p:ext>
            </p:extLst>
          </p:nvPr>
        </p:nvGraphicFramePr>
        <p:xfrm>
          <a:off x="4614019" y="237508"/>
          <a:ext cx="4128120" cy="2966607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376040">
                  <a:extLst>
                    <a:ext uri="{9D8B030D-6E8A-4147-A177-3AD203B41FA5}">
                      <a16:colId xmlns:a16="http://schemas.microsoft.com/office/drawing/2014/main" val="2205855090"/>
                    </a:ext>
                  </a:extLst>
                </a:gridCol>
                <a:gridCol w="1376040">
                  <a:extLst>
                    <a:ext uri="{9D8B030D-6E8A-4147-A177-3AD203B41FA5}">
                      <a16:colId xmlns:a16="http://schemas.microsoft.com/office/drawing/2014/main" val="2920198081"/>
                    </a:ext>
                  </a:extLst>
                </a:gridCol>
                <a:gridCol w="1376040">
                  <a:extLst>
                    <a:ext uri="{9D8B030D-6E8A-4147-A177-3AD203B41FA5}">
                      <a16:colId xmlns:a16="http://schemas.microsoft.com/office/drawing/2014/main" val="188531359"/>
                    </a:ext>
                  </a:extLst>
                </a:gridCol>
              </a:tblGrid>
              <a:tr h="301881">
                <a:tc gridSpan="3"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Variables de función pulmonar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1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1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1891087"/>
                  </a:ext>
                </a:extLst>
              </a:tr>
              <a:tr h="301881">
                <a:tc>
                  <a:txBody>
                    <a:bodyPr/>
                    <a:lstStyle/>
                    <a:p>
                      <a:pPr algn="ctr"/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1 mes (n=127)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3 meses (variable)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0677899"/>
                  </a:ext>
                </a:extLst>
              </a:tr>
              <a:tr h="301881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FEV1%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101(90-111)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99(89,5-109)--n=117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8668943"/>
                  </a:ext>
                </a:extLst>
              </a:tr>
              <a:tr h="301881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FVC%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101(93-110)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98(91-107,5)-n=117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7531735"/>
                  </a:ext>
                </a:extLst>
              </a:tr>
              <a:tr h="301881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FEV1/FVC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83(78-86)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80(76-84)--n=117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7810292"/>
                  </a:ext>
                </a:extLst>
              </a:tr>
              <a:tr h="301881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FEV1-FVC&lt;80%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8955538"/>
                  </a:ext>
                </a:extLst>
              </a:tr>
              <a:tr h="301881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DLCO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87(72,5-98,7)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80(76-84)—n=31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1876166"/>
                  </a:ext>
                </a:extLst>
              </a:tr>
              <a:tr h="301881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DLCO &lt;80%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35(27,5%)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10(32,2%)—n=31</a:t>
                      </a:r>
                    </a:p>
                    <a:p>
                      <a:pPr algn="ctr"/>
                      <a:r>
                        <a:rPr lang="es-ES" sz="1100" dirty="0"/>
                        <a:t>P=0,002 gravedad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8259304"/>
                  </a:ext>
                </a:extLst>
              </a:tr>
              <a:tr h="301881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PM6M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522 (414-558)</a:t>
                      </a:r>
                    </a:p>
                    <a:p>
                      <a:pPr algn="ctr"/>
                      <a:r>
                        <a:rPr lang="es-ES" sz="1100" dirty="0"/>
                        <a:t>92% (82,9-101)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478 (432-540)</a:t>
                      </a:r>
                    </a:p>
                    <a:p>
                      <a:pPr algn="ctr"/>
                      <a:r>
                        <a:rPr lang="es-ES" sz="1100" dirty="0"/>
                        <a:t>96,8%(86-102) n=31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4366821"/>
                  </a:ext>
                </a:extLst>
              </a:tr>
            </a:tbl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401C18B5-BEAF-49D2-92EB-A85A07D6F361}"/>
              </a:ext>
            </a:extLst>
          </p:cNvPr>
          <p:cNvSpPr txBox="1"/>
          <p:nvPr/>
        </p:nvSpPr>
        <p:spPr>
          <a:xfrm>
            <a:off x="611560" y="2928336"/>
            <a:ext cx="362406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/>
              <a:t>*p=0,002. **p=0,012.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389</TotalTime>
  <Words>408</Words>
  <Application>Microsoft Office PowerPoint</Application>
  <PresentationFormat>Presentación en pantalla (16:9)</PresentationFormat>
  <Paragraphs>88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Roboto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JOSE ANTONIO</cp:lastModifiedBy>
  <cp:revision>33</cp:revision>
  <dcterms:created xsi:type="dcterms:W3CDTF">2021-06-21T11:13:42Z</dcterms:created>
  <dcterms:modified xsi:type="dcterms:W3CDTF">2021-09-09T17:31:41Z</dcterms:modified>
</cp:coreProperties>
</file>