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style2.xml" ContentType="application/vnd.ms-office.chartstyle+xml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olors6.xml" ContentType="application/vnd.ms-office.chartcolor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charts/colors4.xml" ContentType="application/vnd.ms-office.chartcolorstyle+xml"/>
  <Override PartName="/ppt/charts/colors5.xml" ContentType="application/vnd.ms-office.chartcolor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charts/colors3.xml" ContentType="application/vnd.ms-office.chartcolorstyl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5.xml" ContentType="application/vnd.ms-office.chartstyle+xml"/>
  <Override PartName="/ppt/charts/style6.xml" ContentType="application/vnd.ms-office.chartstyl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4.xml" ContentType="application/vnd.ms-office.chart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924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4754" autoAdjust="0"/>
    <p:restoredTop sz="94095" autoAdjust="0"/>
  </p:normalViewPr>
  <p:slideViewPr>
    <p:cSldViewPr>
      <p:cViewPr>
        <p:scale>
          <a:sx n="82" d="100"/>
          <a:sy n="82" d="100"/>
        </p:scale>
        <p:origin x="-1232" y="-2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Hoja_de_c_lculo_de_Microsoft_Office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Hoja_de_c_lculo_de_Microsoft_Office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Hoja_de_c_lculo_de_Microsoft_Office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Hoja_de_c_lculo_de_Microsoft_Office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Localización</a:t>
            </a:r>
            <a:r>
              <a:rPr lang="en-US" sz="1200" b="1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melanoma </a:t>
            </a:r>
            <a:r>
              <a:rPr lang="en-US" sz="1200" b="1" baseline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primario</a:t>
            </a:r>
            <a:endPara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7.8274877976885371E-2"/>
          <c:y val="0.26378185945677179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5371484519516907"/>
          <c:y val="0.46632836003115902"/>
          <c:w val="0.33159899577553736"/>
          <c:h val="0.41069987989305751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Hoja1!$A$2:$A$5</c:f>
              <c:strCache>
                <c:ptCount val="4"/>
                <c:pt idx="0">
                  <c:v>Tronco</c:v>
                </c:pt>
                <c:pt idx="1">
                  <c:v>Cabeza y cuello</c:v>
                </c:pt>
                <c:pt idx="2">
                  <c:v>MMII</c:v>
                </c:pt>
                <c:pt idx="3">
                  <c:v>MMSS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11</c:v>
                </c:pt>
                <c:pt idx="1">
                  <c:v>9</c:v>
                </c:pt>
                <c:pt idx="2">
                  <c:v>4</c:v>
                </c:pt>
                <c:pt idx="3">
                  <c:v>1</c:v>
                </c:pt>
              </c:numCache>
            </c:numRef>
          </c:val>
        </c:ser>
        <c:dLbls>
          <c:showVal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</c:legendEntry>
      <c:layout>
        <c:manualLayout>
          <c:xMode val="edge"/>
          <c:yMode val="edge"/>
          <c:x val="8.8547282791905296E-2"/>
          <c:y val="0.43307849749034716"/>
          <c:w val="0.39497576150075492"/>
          <c:h val="0.43383399567648584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Motivo</a:t>
            </a:r>
            <a:r>
              <a:rPr lang="es-ES" sz="1200" b="1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s-ES" sz="1200" b="1" baseline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broncoscopia</a:t>
            </a:r>
            <a:endParaRPr lang="es-E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6.5058427851450884E-2"/>
          <c:y val="0.28822350429598831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46642144980524064"/>
          <c:y val="0.34197702636119626"/>
          <c:w val="0.2704354398332845"/>
          <c:h val="0.49357953962858608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estFit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Hoja1!$A$2:$A$7</c:f>
              <c:strCache>
                <c:ptCount val="6"/>
                <c:pt idx="0">
                  <c:v>Masa pulmonar</c:v>
                </c:pt>
                <c:pt idx="1">
                  <c:v>Nódulo pulmonar</c:v>
                </c:pt>
                <c:pt idx="2">
                  <c:v>Infiltrado pulmonar</c:v>
                </c:pt>
                <c:pt idx="3">
                  <c:v>Adenopatías mediastínicas</c:v>
                </c:pt>
                <c:pt idx="4">
                  <c:v>Hemoptisis</c:v>
                </c:pt>
                <c:pt idx="5">
                  <c:v>Intubación difícil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10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336131002279208E-2"/>
          <c:y val="0.37388443132928162"/>
          <c:w val="0.47990732021669141"/>
          <c:h val="0.40688521314051584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cap="none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Subtipo</a:t>
            </a:r>
            <a:r>
              <a:rPr lang="en-US" sz="1200" cap="none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melanoma</a:t>
            </a:r>
            <a:endParaRPr lang="en-US" sz="1200" cap="none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5400304306226744E-2"/>
          <c:y val="0.31697528066961561"/>
          <c:w val="0.81468277543858481"/>
          <c:h val="0.59304304847144051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Subtipo de melanoma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</c:dPt>
          <c:dLbls>
            <c:dLbl>
              <c:idx val="0"/>
              <c:layout>
                <c:manualLayout>
                  <c:x val="0.1066002123652585"/>
                  <c:y val="-0.2563004698932856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spc="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 smtClean="0">
                        <a:solidFill>
                          <a:schemeClr val="tx1"/>
                        </a:solidFill>
                      </a:rPr>
                      <a:t>21</a:t>
                    </a:r>
                    <a:endParaRPr lang="en-US" sz="1200" baseline="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4.1125380382783391E-2"/>
                  <c:y val="-6.2896539155076949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spc="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 smtClean="0">
                        <a:solidFill>
                          <a:schemeClr val="tx1"/>
                        </a:solidFill>
                      </a:rPr>
                      <a:t>2</a:t>
                    </a:r>
                  </a:p>
                  <a:p>
                    <a:pPr>
                      <a:defRPr sz="1200" b="1" i="0" u="none" strike="noStrike" kern="1200" spc="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endParaRPr lang="en-US" sz="1200" baseline="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5.5200770350324356E-2"/>
                  <c:y val="1.818975179925766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1" i="0" u="none" strike="noStrike" kern="1200" spc="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 smtClean="0">
                        <a:solidFill>
                          <a:schemeClr val="tx1"/>
                        </a:solidFill>
                      </a:rPr>
                      <a:t>2</a:t>
                    </a:r>
                    <a:endParaRPr lang="en-US" sz="1200" baseline="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CatName val="1"/>
              <c:showPercent val="1"/>
              <c:extLst>
                <c:ext xmlns:c15="http://schemas.microsoft.com/office/drawing/2012/chart" uri="{CE6537A1-D6FC-4f65-9D91-7224C49458BB}">
                  <c15:layout>
                    <c:manualLayout>
                      <c:w val="0.20651805976284149"/>
                      <c:h val="0.27970090962262573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tx1"/>
                    </a:solidFill>
                  </a:defRPr>
                </a:pPr>
                <a:endParaRPr lang="es-ES"/>
              </a:p>
            </c:txPr>
            <c:dLblPos val="outEnd"/>
            <c:showCatName val="1"/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Cutáneo</c:v>
                </c:pt>
                <c:pt idx="1">
                  <c:v>Ocular</c:v>
                </c:pt>
                <c:pt idx="2">
                  <c:v>Otro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21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</c:ser>
        <c:dLbls>
          <c:showPercent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Técnica</a:t>
            </a:r>
            <a:r>
              <a:rPr lang="es-ES" sz="1200" b="1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realizada</a:t>
            </a:r>
            <a:endParaRPr lang="es-E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PBr-BBr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BTB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EBUS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BTB-BAL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BAL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gapWidth val="219"/>
        <c:overlap val="-27"/>
        <c:axId val="58628736"/>
        <c:axId val="90702208"/>
      </c:barChart>
      <c:catAx>
        <c:axId val="58628736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90702208"/>
        <c:crosses val="autoZero"/>
        <c:auto val="1"/>
        <c:lblAlgn val="ctr"/>
        <c:lblOffset val="100"/>
      </c:catAx>
      <c:valAx>
        <c:axId val="9070220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862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Tiempo de diagnóstico a recidiva</a:t>
            </a:r>
            <a:endParaRPr lang="es-E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"/>
          <c:y val="0.20931602837779928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9257647701377087"/>
          <c:y val="0.3459364303437184"/>
          <c:w val="0.44125623065868541"/>
          <c:h val="0.38533383856820136"/>
        </c:manualLayout>
      </c:layout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Primeros 5 años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Hoja1!$B$2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Entre 5-10 años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Más de 10 años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gapWidth val="219"/>
        <c:overlap val="-27"/>
        <c:axId val="90733184"/>
        <c:axId val="90747264"/>
      </c:barChart>
      <c:catAx>
        <c:axId val="9073318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0747264"/>
        <c:crosses val="autoZero"/>
        <c:auto val="1"/>
        <c:lblAlgn val="ctr"/>
        <c:lblOffset val="100"/>
      </c:catAx>
      <c:valAx>
        <c:axId val="9074726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073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</c:legendEntry>
      <c:layout>
        <c:manualLayout>
          <c:xMode val="edge"/>
          <c:yMode val="edge"/>
          <c:x val="0"/>
          <c:y val="0.7455269520317851"/>
          <c:w val="0.8223371517998781"/>
          <c:h val="0.19095298935038971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Afectación</a:t>
            </a:r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recidiva</a:t>
            </a:r>
            <a:endParaRPr lang="en-US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27665330198295673"/>
          <c:y val="7.9756112367500534E-2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45156040610516868"/>
          <c:y val="0.1985264308127937"/>
          <c:w val="0.26603530994740221"/>
          <c:h val="0.3414594321895113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Afectación en recidiva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Hoja1!$A$2:$A$6</c:f>
              <c:strCache>
                <c:ptCount val="5"/>
                <c:pt idx="0">
                  <c:v>Ganglionar</c:v>
                </c:pt>
                <c:pt idx="1">
                  <c:v>Pulmonar</c:v>
                </c:pt>
                <c:pt idx="2">
                  <c:v>Ganglionar y pulmonar</c:v>
                </c:pt>
                <c:pt idx="3">
                  <c:v>Ganglionar, pulmonar y otros</c:v>
                </c:pt>
                <c:pt idx="4">
                  <c:v>Otros órganos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6</c:v>
                </c:pt>
                <c:pt idx="2">
                  <c:v>2</c:v>
                </c:pt>
                <c:pt idx="3">
                  <c:v>6</c:v>
                </c:pt>
                <c:pt idx="4">
                  <c:v>3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735814181062024"/>
          <c:y val="0.4580607053566384"/>
          <c:w val="0.5711744159180181"/>
          <c:h val="0.3324382047972794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B3627-0DDF-4533-A4F4-06F68825EDC0}" type="datetimeFigureOut">
              <a:rPr lang="es-ES" smtClean="0"/>
              <a:pPr/>
              <a:t>08/09/2021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0AC0A0-A0A7-4BB5-A398-E1ADB36551B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4284412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0AC0A0-A0A7-4BB5-A398-E1ADB36551B2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4089251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Resultados</a:t>
            </a:r>
            <a:endParaRPr lang="es-E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incluyeron 25 p. con antecedentes de melanoma y edad media de 63 años (DE 14,6), de los cuales 76% eran hombres y 24% mujeres. Sólo 1 p. tenía antecedentes familiares de melanoma y 2 p. habían presentado tumores de otra estirpe. El 32% no eran fumadores y el 68% tenían antecedentes de tabaquismo. Respecto a factores de riesgo cardiovascular; 11 p. tenían diagnóstico de HTA, 2 p. DM, 5 p.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dislipemia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1 p.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conectivopatía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21 p.(84%) estaban diagnosticados de melanoma cutáneo, 2 p.(8%) melanoma ocular y 2 p.(8%) de otro subtipo. En 8 p. se encontró la mutación BRAF. Respecto a la localización de melanoma primario en 9 p.(36%) fue cabeza y cuello, 11 p.(44%) tronco, 1 p.(4%) extremidades superiores y en 4 p.(16%) en extremidades inferiores.</a:t>
            </a: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motivo de realización de la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broncoscopia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fue por adenopatías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mediastínicas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3 p.(12%), masa pulmonar en 10 p.(40%), nódulo en 5 p.(20%), infiltrado en 4 p.(16%), hemoptisis en 2 p.(8%) y en 1 p. por intubación difícil. Las técnicas que se llevaron a cabo fueron 16%EBUS, 32%PBr-BBr, 28%BTB, 4%BAL, 4%BAL+BTB y en 16% sólo visualización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broncoscópica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adjunta en la tabla 1 el tiempo hasta recidiva y afectación en la misma, y el tratamiento recibido en la tabla 2.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0AC0A0-A0A7-4BB5-A398-E1ADB36551B2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982927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08/09/2021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08/09/2021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08/09/2021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pPr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95536" y="92583"/>
            <a:ext cx="8208912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000" b="1" dirty="0">
                <a:solidFill>
                  <a:srgbClr val="009242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EL PAPEL DE LA BRONCOSCOPIA EN PACIENTES CON ANTECEDENTES DE MELANOMA</a:t>
            </a:r>
            <a:endParaRPr lang="es-ES" sz="2000" dirty="0">
              <a:solidFill>
                <a:srgbClr val="009242"/>
              </a:solidFill>
              <a:effectLst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79818" y="773072"/>
            <a:ext cx="8532948" cy="700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Celia Montaño </a:t>
            </a:r>
            <a:r>
              <a:rPr lang="es-ES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Montaño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Rocío Gallego Domínguez, Carlos Cabanillas Díez-Madroñero, María Estrella Ruiz Carretero, Celia De Dios Calama, Amanda Paula Arenas Polo, Marta Cebrián Romero, José Antonio Durán Cueto, Berman Stalin Barragán </a:t>
            </a: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Pérez.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Servicio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</a:t>
            </a: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Neumología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Complejo Hospitalario Universitario de Cáceres, Cáceres, España</a:t>
            </a:r>
            <a:endParaRPr lang="es-ES" sz="105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95536" y="3094990"/>
            <a:ext cx="838893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rgbClr val="00924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Material y método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Estudio descriptivo retrospectivo de p. </a:t>
            </a:r>
            <a:r>
              <a:rPr lang="es-ES" sz="14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 diagnóstico </a:t>
            </a:r>
            <a:r>
              <a:rPr lang="es-E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 melanoma a quienes </a:t>
            </a:r>
            <a:r>
              <a:rPr lang="es-ES" sz="14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 realizó </a:t>
            </a:r>
            <a:r>
              <a:rPr lang="es-ES" sz="14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broncoscopia</a:t>
            </a:r>
            <a:r>
              <a:rPr lang="es-E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entre </a:t>
            </a:r>
            <a:r>
              <a:rPr lang="es-ES" sz="14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1996-2021 en la Unidad </a:t>
            </a:r>
            <a:r>
              <a:rPr lang="es-E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</a:t>
            </a:r>
            <a:r>
              <a:rPr lang="es-ES" sz="14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 Neumología </a:t>
            </a:r>
            <a:r>
              <a:rPr lang="es-E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Intervencionista de Cáceres.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Variables epidemiológicas, antecedentes </a:t>
            </a:r>
            <a:r>
              <a:rPr lang="es-ES" sz="14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oncológicos y características del melanoma, motivo de la </a:t>
            </a:r>
            <a:r>
              <a:rPr lang="es-ES" sz="14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broncoscopia</a:t>
            </a:r>
            <a:r>
              <a:rPr lang="es-ES" sz="14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y técnica realizada, tiempo hasta la </a:t>
            </a:r>
            <a:r>
              <a:rPr lang="es-ES" sz="14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recidiva y el órgano </a:t>
            </a:r>
            <a:r>
              <a:rPr lang="es-E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afecto </a:t>
            </a:r>
            <a:r>
              <a:rPr lang="es-ES" sz="14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 la misma.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s-ES" sz="14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Programa </a:t>
            </a:r>
            <a:r>
              <a:rPr lang="es-E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informático PASWStatistics18.</a:t>
            </a:r>
            <a:endParaRPr lang="es-ES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79818" y="1474033"/>
            <a:ext cx="8532948" cy="1620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s-ES" sz="1600" b="1" dirty="0" smtClean="0">
                <a:solidFill>
                  <a:srgbClr val="00924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Introducción</a:t>
            </a:r>
          </a:p>
          <a:p>
            <a:pPr algn="just">
              <a:spcAft>
                <a:spcPts val="800"/>
              </a:spcAft>
            </a:pPr>
            <a:r>
              <a:rPr lang="es-ES" sz="14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 </a:t>
            </a:r>
            <a:r>
              <a:rPr lang="es-E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melanoma tiende a producir metástasis en determinados órganos, y las recidivas pulmonares suelen ocurrir en los primeros 5 años, aunque también pueden producirse más allá de los 10 años de seguimiento. </a:t>
            </a:r>
          </a:p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s-ES" sz="14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Objetivo: </a:t>
            </a:r>
            <a:r>
              <a:rPr lang="es-E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valorar el motivo de realización de </a:t>
            </a:r>
            <a:r>
              <a:rPr lang="es-ES" sz="1400" dirty="0" err="1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broncoscopia</a:t>
            </a:r>
            <a:r>
              <a:rPr lang="es-E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en pacientes (p.) con antecedentes de melanoma y en caso de recidiva, describir el patrón de diseminación y cronología hasta la misma.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55576" y="3651870"/>
            <a:ext cx="6864424" cy="1380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 smtClean="0">
                <a:solidFill>
                  <a:srgbClr val="00924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Conclusiones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</a:t>
            </a: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nuestra cohorte, el perfil de p. con antecedente de melanoma es un varón de edad media con historia de tabaquismo. La mayoría presenta recidiva </a:t>
            </a:r>
            <a:r>
              <a:rPr lang="es-ES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mediastínica</a:t>
            </a: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pulmonar en los primeros 5 años. Pero existen casos de recidiva a largo plazo por lo que </a:t>
            </a:r>
            <a:r>
              <a:rPr lang="es-E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apoya el papel de la </a:t>
            </a:r>
            <a:r>
              <a:rPr lang="es-ES" sz="1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broncoscopia</a:t>
            </a: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</a:t>
            </a: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seguimiento del melanoma.</a:t>
            </a:r>
            <a:endParaRPr lang="es-E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220646" y="195486"/>
            <a:ext cx="1289135" cy="3366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600" b="1" dirty="0">
                <a:solidFill>
                  <a:srgbClr val="00924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Resultados</a:t>
            </a:r>
            <a:endParaRPr lang="es-ES" dirty="0">
              <a:solidFill>
                <a:srgbClr val="009242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859393"/>
              </p:ext>
            </p:extLst>
          </p:nvPr>
        </p:nvGraphicFramePr>
        <p:xfrm>
          <a:off x="323528" y="523214"/>
          <a:ext cx="3092801" cy="1709709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092801"/>
              </a:tblGrid>
              <a:tr h="258578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N=25 p.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9242"/>
                    </a:solidFill>
                  </a:tcPr>
                </a:tc>
              </a:tr>
              <a:tr h="258578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media 63 años DE 14,6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58578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76% Hombres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24% Mujeres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95583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AF melanoma 2 AP otros tumores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95583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32%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 tabaquismo 68% Tabaquismo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95583"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44%</a:t>
                      </a:r>
                      <a:r>
                        <a:rPr lang="es-E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HTA, 8% DM, 4% </a:t>
                      </a:r>
                      <a:r>
                        <a:rPr lang="es-ES" sz="12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Conectivopatía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Gráfico 10"/>
          <p:cNvGraphicFramePr/>
          <p:nvPr>
            <p:extLst>
              <p:ext uri="{D42A27DB-BD31-4B8C-83A1-F6EECF244321}">
                <p14:modId xmlns="" xmlns:p14="http://schemas.microsoft.com/office/powerpoint/2010/main" val="2454100107"/>
              </p:ext>
            </p:extLst>
          </p:nvPr>
        </p:nvGraphicFramePr>
        <p:xfrm>
          <a:off x="6143746" y="-332669"/>
          <a:ext cx="3165179" cy="2260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áfico 8"/>
          <p:cNvGraphicFramePr/>
          <p:nvPr>
            <p:extLst>
              <p:ext uri="{D42A27DB-BD31-4B8C-83A1-F6EECF244321}">
                <p14:modId xmlns="" xmlns:p14="http://schemas.microsoft.com/office/powerpoint/2010/main" val="133819120"/>
              </p:ext>
            </p:extLst>
          </p:nvPr>
        </p:nvGraphicFramePr>
        <p:xfrm>
          <a:off x="-8363" y="1607704"/>
          <a:ext cx="4752528" cy="2603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6" name="Gráfico 35"/>
          <p:cNvGraphicFramePr/>
          <p:nvPr>
            <p:extLst>
              <p:ext uri="{D42A27DB-BD31-4B8C-83A1-F6EECF244321}">
                <p14:modId xmlns="" xmlns:p14="http://schemas.microsoft.com/office/powerpoint/2010/main" val="2418393207"/>
              </p:ext>
            </p:extLst>
          </p:nvPr>
        </p:nvGraphicFramePr>
        <p:xfrm>
          <a:off x="2657283" y="175710"/>
          <a:ext cx="4085414" cy="1833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6" name="Gráfico 45"/>
          <p:cNvGraphicFramePr/>
          <p:nvPr>
            <p:extLst>
              <p:ext uri="{D42A27DB-BD31-4B8C-83A1-F6EECF244321}">
                <p14:modId xmlns="" xmlns:p14="http://schemas.microsoft.com/office/powerpoint/2010/main" val="1848895284"/>
              </p:ext>
            </p:extLst>
          </p:nvPr>
        </p:nvGraphicFramePr>
        <p:xfrm>
          <a:off x="3459435" y="1834400"/>
          <a:ext cx="1800200" cy="2215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5" name="Gráfico 54"/>
          <p:cNvGraphicFramePr/>
          <p:nvPr>
            <p:extLst>
              <p:ext uri="{D42A27DB-BD31-4B8C-83A1-F6EECF244321}">
                <p14:modId xmlns="" xmlns:p14="http://schemas.microsoft.com/office/powerpoint/2010/main" val="723376128"/>
              </p:ext>
            </p:extLst>
          </p:nvPr>
        </p:nvGraphicFramePr>
        <p:xfrm>
          <a:off x="5143504" y="1214428"/>
          <a:ext cx="2621122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59" name="Gráfico 58"/>
          <p:cNvGraphicFramePr/>
          <p:nvPr>
            <p:extLst>
              <p:ext uri="{D42A27DB-BD31-4B8C-83A1-F6EECF244321}">
                <p14:modId xmlns="" xmlns:p14="http://schemas.microsoft.com/office/powerpoint/2010/main" val="2473332712"/>
              </p:ext>
            </p:extLst>
          </p:nvPr>
        </p:nvGraphicFramePr>
        <p:xfrm>
          <a:off x="6222631" y="1636350"/>
          <a:ext cx="3678850" cy="2866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609</Words>
  <Application>Microsoft Office PowerPoint</Application>
  <PresentationFormat>Presentación en pantalla (16:9)</PresentationFormat>
  <Paragraphs>34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LUNA</cp:lastModifiedBy>
  <cp:revision>32</cp:revision>
  <dcterms:created xsi:type="dcterms:W3CDTF">2021-06-21T11:13:42Z</dcterms:created>
  <dcterms:modified xsi:type="dcterms:W3CDTF">2021-09-08T10:16:43Z</dcterms:modified>
</cp:coreProperties>
</file>