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33CC33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756" y="6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3679B1-81DA-4CBB-9256-FF953DFE2F93}" type="doc">
      <dgm:prSet loTypeId="urn:microsoft.com/office/officeart/2005/8/layout/process1" loCatId="process" qsTypeId="urn:microsoft.com/office/officeart/2005/8/quickstyle/simple3" qsCatId="simple" csTypeId="urn:microsoft.com/office/officeart/2005/8/colors/accent3_2" csCatId="accent3" phldr="1"/>
      <dgm:spPr/>
      <dgm:t>
        <a:bodyPr/>
        <a:lstStyle/>
        <a:p>
          <a:endParaRPr lang="es-ES"/>
        </a:p>
      </dgm:t>
    </dgm:pt>
    <dgm:pt modelId="{3449568A-7EEF-4023-8447-0C310B359812}">
      <dgm:prSet phldrT="[Texto]" custT="1"/>
      <dgm:spPr/>
      <dgm:t>
        <a:bodyPr/>
        <a:lstStyle/>
        <a:p>
          <a:r>
            <a:rPr lang="es-ES" sz="1000" dirty="0" smtClean="0">
              <a:latin typeface="Arial" panose="020B0604020202020204" pitchFamily="34" charset="0"/>
              <a:cs typeface="Arial" panose="020B0604020202020204" pitchFamily="34" charset="0"/>
            </a:rPr>
            <a:t>Valoración tras ingreso</a:t>
          </a:r>
          <a:r>
            <a:rPr lang="es-ES" sz="1200" dirty="0" smtClean="0">
              <a:latin typeface="Arial" panose="020B0604020202020204" pitchFamily="34" charset="0"/>
              <a:cs typeface="Arial" panose="020B0604020202020204" pitchFamily="34" charset="0"/>
            </a:rPr>
            <a:t>:</a:t>
          </a:r>
        </a:p>
        <a:p>
          <a:r>
            <a:rPr lang="es-ES" sz="1000" b="1" dirty="0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Día +3,2 </a:t>
          </a:r>
          <a:r>
            <a:rPr lang="es-ES" sz="1000" dirty="0" smtClean="0">
              <a:latin typeface="Arial" panose="020B0604020202020204" pitchFamily="34" charset="0"/>
              <a:cs typeface="Arial" panose="020B0604020202020204" pitchFamily="34" charset="0"/>
            </a:rPr>
            <a:t>+/-2 </a:t>
          </a:r>
          <a:endParaRPr lang="es-ES" sz="1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4C7172-0CAA-4FB1-AD29-BB102F5C768F}" type="parTrans" cxnId="{D1C56F6B-969E-4D2D-A25E-D84B205A152B}">
      <dgm:prSet/>
      <dgm:spPr/>
      <dgm:t>
        <a:bodyPr/>
        <a:lstStyle/>
        <a:p>
          <a:endParaRPr lang="es-ES"/>
        </a:p>
      </dgm:t>
    </dgm:pt>
    <dgm:pt modelId="{79FC6314-4FBC-49CC-AC72-1DA1911BFA5D}" type="sibTrans" cxnId="{D1C56F6B-969E-4D2D-A25E-D84B205A152B}">
      <dgm:prSet/>
      <dgm:spPr/>
      <dgm:t>
        <a:bodyPr/>
        <a:lstStyle/>
        <a:p>
          <a:endParaRPr lang="es-ES"/>
        </a:p>
      </dgm:t>
    </dgm:pt>
    <dgm:pt modelId="{C7534E93-1E91-4D72-923C-151810C92644}">
      <dgm:prSet phldrT="[Texto]" custT="1"/>
      <dgm:spPr/>
      <dgm:t>
        <a:bodyPr/>
        <a:lstStyle/>
        <a:p>
          <a:r>
            <a:rPr lang="es-ES" sz="1000" dirty="0" smtClean="0">
              <a:latin typeface="Arial" panose="020B0604020202020204" pitchFamily="34" charset="0"/>
              <a:cs typeface="Arial" panose="020B0604020202020204" pitchFamily="34" charset="0"/>
            </a:rPr>
            <a:t>Pacientes valorados</a:t>
          </a:r>
        </a:p>
        <a:p>
          <a:r>
            <a:rPr lang="es-ES" sz="900" b="1" dirty="0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70%</a:t>
          </a:r>
          <a:endParaRPr lang="es-ES" sz="900" b="1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409FBFB-16CF-4BA6-8134-3EAD767CD73A}" type="parTrans" cxnId="{C86E332A-8750-45F4-9147-1CDCBCF364DF}">
      <dgm:prSet/>
      <dgm:spPr/>
      <dgm:t>
        <a:bodyPr/>
        <a:lstStyle/>
        <a:p>
          <a:endParaRPr lang="es-ES"/>
        </a:p>
      </dgm:t>
    </dgm:pt>
    <dgm:pt modelId="{518AA9FC-5697-4FA6-BC60-BDE62DF09F0A}" type="sibTrans" cxnId="{C86E332A-8750-45F4-9147-1CDCBCF364DF}">
      <dgm:prSet/>
      <dgm:spPr/>
      <dgm:t>
        <a:bodyPr/>
        <a:lstStyle/>
        <a:p>
          <a:endParaRPr lang="es-ES"/>
        </a:p>
      </dgm:t>
    </dgm:pt>
    <dgm:pt modelId="{4935CC22-2406-4C5E-98DB-CB376E97D0DA}">
      <dgm:prSet phldrT="[Texto]" custT="1"/>
      <dgm:spPr/>
      <dgm:t>
        <a:bodyPr/>
        <a:lstStyle/>
        <a:p>
          <a:r>
            <a:rPr lang="es-ES" sz="1000" dirty="0" smtClean="0">
              <a:latin typeface="Arial" panose="020B0604020202020204" pitchFamily="34" charset="0"/>
              <a:cs typeface="Arial" panose="020B0604020202020204" pitchFamily="34" charset="0"/>
            </a:rPr>
            <a:t>Pacientes ingresados</a:t>
          </a:r>
        </a:p>
        <a:p>
          <a:r>
            <a:rPr lang="es-ES" sz="1000" b="1" dirty="0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28%</a:t>
          </a:r>
          <a:endParaRPr lang="es-ES" sz="1000" b="1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97438F-C9C7-4B7A-9268-8509661481B4}" type="parTrans" cxnId="{4B2E979B-DCD7-45BF-87EF-3A8694150A6E}">
      <dgm:prSet/>
      <dgm:spPr/>
      <dgm:t>
        <a:bodyPr/>
        <a:lstStyle/>
        <a:p>
          <a:endParaRPr lang="es-ES"/>
        </a:p>
      </dgm:t>
    </dgm:pt>
    <dgm:pt modelId="{6C60D92C-7C84-4FAE-818C-1385047491D5}" type="sibTrans" cxnId="{4B2E979B-DCD7-45BF-87EF-3A8694150A6E}">
      <dgm:prSet/>
      <dgm:spPr/>
      <dgm:t>
        <a:bodyPr/>
        <a:lstStyle/>
        <a:p>
          <a:endParaRPr lang="es-ES"/>
        </a:p>
      </dgm:t>
    </dgm:pt>
    <dgm:pt modelId="{705AC1E7-EB43-48A8-B9AB-F455DA32F42A}">
      <dgm:prSet custT="1"/>
      <dgm:spPr/>
      <dgm:t>
        <a:bodyPr/>
        <a:lstStyle/>
        <a:p>
          <a:r>
            <a:rPr lang="es-ES" sz="1000" dirty="0" smtClean="0">
              <a:latin typeface="Arial" panose="020B0604020202020204" pitchFamily="34" charset="0"/>
              <a:cs typeface="Arial" panose="020B0604020202020204" pitchFamily="34" charset="0"/>
            </a:rPr>
            <a:t>IOT</a:t>
          </a:r>
        </a:p>
        <a:p>
          <a:r>
            <a:rPr lang="es-ES" sz="1000" b="1" dirty="0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20%</a:t>
          </a:r>
          <a:endParaRPr lang="es-ES" sz="1000" b="1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DDF9084-8E97-4311-92C1-01E8D9AADF59}" type="parTrans" cxnId="{BBCC0D53-56E9-4B43-AF8C-67B74FA42AD9}">
      <dgm:prSet/>
      <dgm:spPr/>
      <dgm:t>
        <a:bodyPr/>
        <a:lstStyle/>
        <a:p>
          <a:endParaRPr lang="es-ES"/>
        </a:p>
      </dgm:t>
    </dgm:pt>
    <dgm:pt modelId="{22FCA35E-DA35-4B1B-A985-F858365F490F}" type="sibTrans" cxnId="{BBCC0D53-56E9-4B43-AF8C-67B74FA42AD9}">
      <dgm:prSet/>
      <dgm:spPr/>
      <dgm:t>
        <a:bodyPr/>
        <a:lstStyle/>
        <a:p>
          <a:endParaRPr lang="es-ES"/>
        </a:p>
      </dgm:t>
    </dgm:pt>
    <dgm:pt modelId="{2B7C98B5-D0F7-4C62-A263-A81E09E7A0A8}">
      <dgm:prSet custT="1"/>
      <dgm:spPr/>
      <dgm:t>
        <a:bodyPr/>
        <a:lstStyle/>
        <a:p>
          <a:r>
            <a:rPr lang="es-ES" sz="1000" dirty="0" smtClean="0">
              <a:latin typeface="Arial" panose="020B0604020202020204" pitchFamily="34" charset="0"/>
              <a:cs typeface="Arial" panose="020B0604020202020204" pitchFamily="34" charset="0"/>
            </a:rPr>
            <a:t>Estancia media</a:t>
          </a:r>
        </a:p>
        <a:p>
          <a:r>
            <a:rPr lang="es-ES" sz="1000" b="1" dirty="0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12,1</a:t>
          </a:r>
          <a:r>
            <a:rPr lang="es-ES" sz="1000" dirty="0" smtClean="0">
              <a:latin typeface="Arial" panose="020B0604020202020204" pitchFamily="34" charset="0"/>
              <a:cs typeface="Arial" panose="020B0604020202020204" pitchFamily="34" charset="0"/>
            </a:rPr>
            <a:t> +/- 11 días</a:t>
          </a:r>
          <a:endParaRPr lang="es-ES" sz="1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6CDEF75-7EB2-4740-9AF6-D0B682E4E884}" type="parTrans" cxnId="{5F776F6F-BB64-4019-A2EF-082FB35E6825}">
      <dgm:prSet/>
      <dgm:spPr/>
      <dgm:t>
        <a:bodyPr/>
        <a:lstStyle/>
        <a:p>
          <a:endParaRPr lang="es-ES"/>
        </a:p>
      </dgm:t>
    </dgm:pt>
    <dgm:pt modelId="{72F4CE56-1750-425F-B398-91A9403407F1}" type="sibTrans" cxnId="{5F776F6F-BB64-4019-A2EF-082FB35E6825}">
      <dgm:prSet/>
      <dgm:spPr/>
      <dgm:t>
        <a:bodyPr/>
        <a:lstStyle/>
        <a:p>
          <a:endParaRPr lang="es-ES"/>
        </a:p>
      </dgm:t>
    </dgm:pt>
    <dgm:pt modelId="{9DC46333-4C4A-4CFB-97C8-F6EF152E92C1}" type="pres">
      <dgm:prSet presAssocID="{1F3679B1-81DA-4CBB-9256-FF953DFE2F93}" presName="Name0" presStyleCnt="0">
        <dgm:presLayoutVars>
          <dgm:dir/>
          <dgm:resizeHandles val="exact"/>
        </dgm:presLayoutVars>
      </dgm:prSet>
      <dgm:spPr/>
    </dgm:pt>
    <dgm:pt modelId="{C2717551-1450-4382-AA57-A0A3D725F771}" type="pres">
      <dgm:prSet presAssocID="{3449568A-7EEF-4023-8447-0C310B359812}" presName="node" presStyleLbl="node1" presStyleIdx="0" presStyleCnt="5" custScaleX="120701" custScaleY="8808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E2CB57C-AE0D-40AE-AC16-79B7F3A60128}" type="pres">
      <dgm:prSet presAssocID="{79FC6314-4FBC-49CC-AC72-1DA1911BFA5D}" presName="sibTrans" presStyleLbl="sibTrans2D1" presStyleIdx="0" presStyleCnt="4"/>
      <dgm:spPr/>
    </dgm:pt>
    <dgm:pt modelId="{BFBE4CC0-B3DA-4C6C-83EA-AB1A0E2B91AC}" type="pres">
      <dgm:prSet presAssocID="{79FC6314-4FBC-49CC-AC72-1DA1911BFA5D}" presName="connectorText" presStyleLbl="sibTrans2D1" presStyleIdx="0" presStyleCnt="4"/>
      <dgm:spPr/>
    </dgm:pt>
    <dgm:pt modelId="{6780EA1C-D429-4B59-837C-CE324A1E50C1}" type="pres">
      <dgm:prSet presAssocID="{C7534E93-1E91-4D72-923C-151810C92644}" presName="node" presStyleLbl="node1" presStyleIdx="1" presStyleCnt="5" custScaleY="8808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B1780EB-DA4C-4CB3-818E-DDE86D60FF44}" type="pres">
      <dgm:prSet presAssocID="{518AA9FC-5697-4FA6-BC60-BDE62DF09F0A}" presName="sibTrans" presStyleLbl="sibTrans2D1" presStyleIdx="1" presStyleCnt="4"/>
      <dgm:spPr/>
    </dgm:pt>
    <dgm:pt modelId="{E651FF5B-A140-47E2-8B1B-3DD44931E16B}" type="pres">
      <dgm:prSet presAssocID="{518AA9FC-5697-4FA6-BC60-BDE62DF09F0A}" presName="connectorText" presStyleLbl="sibTrans2D1" presStyleIdx="1" presStyleCnt="4"/>
      <dgm:spPr/>
    </dgm:pt>
    <dgm:pt modelId="{DF08E092-2853-4B92-9E13-43FE3F4EBD7D}" type="pres">
      <dgm:prSet presAssocID="{4935CC22-2406-4C5E-98DB-CB376E97D0DA}" presName="node" presStyleLbl="node1" presStyleIdx="2" presStyleCnt="5" custScaleY="83439">
        <dgm:presLayoutVars>
          <dgm:bulletEnabled val="1"/>
        </dgm:presLayoutVars>
      </dgm:prSet>
      <dgm:spPr/>
    </dgm:pt>
    <dgm:pt modelId="{C22BB97D-0D38-4E5F-9472-89CCCEEC8783}" type="pres">
      <dgm:prSet presAssocID="{6C60D92C-7C84-4FAE-818C-1385047491D5}" presName="sibTrans" presStyleLbl="sibTrans2D1" presStyleIdx="2" presStyleCnt="4"/>
      <dgm:spPr/>
    </dgm:pt>
    <dgm:pt modelId="{A147FA20-CF14-4C66-914A-FF6C58606B53}" type="pres">
      <dgm:prSet presAssocID="{6C60D92C-7C84-4FAE-818C-1385047491D5}" presName="connectorText" presStyleLbl="sibTrans2D1" presStyleIdx="2" presStyleCnt="4"/>
      <dgm:spPr/>
    </dgm:pt>
    <dgm:pt modelId="{FA5F96AA-E258-4081-8A98-D7D6BF048160}" type="pres">
      <dgm:prSet presAssocID="{705AC1E7-EB43-48A8-B9AB-F455DA32F42A}" presName="node" presStyleLbl="node1" presStyleIdx="3" presStyleCnt="5" custScaleX="70528" custScaleY="7806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541B556-0F1D-4EF7-9ABF-5E32838C24C8}" type="pres">
      <dgm:prSet presAssocID="{22FCA35E-DA35-4B1B-A985-F858365F490F}" presName="sibTrans" presStyleLbl="sibTrans2D1" presStyleIdx="3" presStyleCnt="4"/>
      <dgm:spPr/>
    </dgm:pt>
    <dgm:pt modelId="{1B319CC9-CE48-4A7E-8A99-63C3F4FB6CEF}" type="pres">
      <dgm:prSet presAssocID="{22FCA35E-DA35-4B1B-A985-F858365F490F}" presName="connectorText" presStyleLbl="sibTrans2D1" presStyleIdx="3" presStyleCnt="4"/>
      <dgm:spPr/>
    </dgm:pt>
    <dgm:pt modelId="{32B2F935-5F5C-4329-80EF-F3FEEB339763}" type="pres">
      <dgm:prSet presAssocID="{2B7C98B5-D0F7-4C62-A263-A81E09E7A0A8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B3F0B9E-DEBA-421D-8DFA-84792EFDC503}" type="presOf" srcId="{6C60D92C-7C84-4FAE-818C-1385047491D5}" destId="{C22BB97D-0D38-4E5F-9472-89CCCEEC8783}" srcOrd="0" destOrd="0" presId="urn:microsoft.com/office/officeart/2005/8/layout/process1"/>
    <dgm:cxn modelId="{6B6E3A45-2E79-480B-804B-0ECD38ED398E}" type="presOf" srcId="{22FCA35E-DA35-4B1B-A985-F858365F490F}" destId="{A541B556-0F1D-4EF7-9ABF-5E32838C24C8}" srcOrd="0" destOrd="0" presId="urn:microsoft.com/office/officeart/2005/8/layout/process1"/>
    <dgm:cxn modelId="{D2D668E1-4572-491D-A1E0-94FF0C3E62FF}" type="presOf" srcId="{2B7C98B5-D0F7-4C62-A263-A81E09E7A0A8}" destId="{32B2F935-5F5C-4329-80EF-F3FEEB339763}" srcOrd="0" destOrd="0" presId="urn:microsoft.com/office/officeart/2005/8/layout/process1"/>
    <dgm:cxn modelId="{B17481EA-72ED-4D98-AC12-A8D1D962E634}" type="presOf" srcId="{79FC6314-4FBC-49CC-AC72-1DA1911BFA5D}" destId="{BE2CB57C-AE0D-40AE-AC16-79B7F3A60128}" srcOrd="0" destOrd="0" presId="urn:microsoft.com/office/officeart/2005/8/layout/process1"/>
    <dgm:cxn modelId="{6E05479E-47B7-4B46-817C-6C0C1764B587}" type="presOf" srcId="{79FC6314-4FBC-49CC-AC72-1DA1911BFA5D}" destId="{BFBE4CC0-B3DA-4C6C-83EA-AB1A0E2B91AC}" srcOrd="1" destOrd="0" presId="urn:microsoft.com/office/officeart/2005/8/layout/process1"/>
    <dgm:cxn modelId="{0AA4FDF9-300F-4EC3-9DCC-0C0668294E8E}" type="presOf" srcId="{4935CC22-2406-4C5E-98DB-CB376E97D0DA}" destId="{DF08E092-2853-4B92-9E13-43FE3F4EBD7D}" srcOrd="0" destOrd="0" presId="urn:microsoft.com/office/officeart/2005/8/layout/process1"/>
    <dgm:cxn modelId="{620E9F20-EB78-434B-9FE8-5D1758EB8122}" type="presOf" srcId="{705AC1E7-EB43-48A8-B9AB-F455DA32F42A}" destId="{FA5F96AA-E258-4081-8A98-D7D6BF048160}" srcOrd="0" destOrd="0" presId="urn:microsoft.com/office/officeart/2005/8/layout/process1"/>
    <dgm:cxn modelId="{4F3B7DC1-B085-41DA-B06E-4C2A3C07DA0C}" type="presOf" srcId="{518AA9FC-5697-4FA6-BC60-BDE62DF09F0A}" destId="{AB1780EB-DA4C-4CB3-818E-DDE86D60FF44}" srcOrd="0" destOrd="0" presId="urn:microsoft.com/office/officeart/2005/8/layout/process1"/>
    <dgm:cxn modelId="{6150BA76-11D5-48DE-971B-B845AC1FE526}" type="presOf" srcId="{6C60D92C-7C84-4FAE-818C-1385047491D5}" destId="{A147FA20-CF14-4C66-914A-FF6C58606B53}" srcOrd="1" destOrd="0" presId="urn:microsoft.com/office/officeart/2005/8/layout/process1"/>
    <dgm:cxn modelId="{BBCC0D53-56E9-4B43-AF8C-67B74FA42AD9}" srcId="{1F3679B1-81DA-4CBB-9256-FF953DFE2F93}" destId="{705AC1E7-EB43-48A8-B9AB-F455DA32F42A}" srcOrd="3" destOrd="0" parTransId="{8DDF9084-8E97-4311-92C1-01E8D9AADF59}" sibTransId="{22FCA35E-DA35-4B1B-A985-F858365F490F}"/>
    <dgm:cxn modelId="{C86E332A-8750-45F4-9147-1CDCBCF364DF}" srcId="{1F3679B1-81DA-4CBB-9256-FF953DFE2F93}" destId="{C7534E93-1E91-4D72-923C-151810C92644}" srcOrd="1" destOrd="0" parTransId="{3409FBFB-16CF-4BA6-8134-3EAD767CD73A}" sibTransId="{518AA9FC-5697-4FA6-BC60-BDE62DF09F0A}"/>
    <dgm:cxn modelId="{4D8E509A-96E5-4E82-A0A0-60A493CD78C8}" type="presOf" srcId="{22FCA35E-DA35-4B1B-A985-F858365F490F}" destId="{1B319CC9-CE48-4A7E-8A99-63C3F4FB6CEF}" srcOrd="1" destOrd="0" presId="urn:microsoft.com/office/officeart/2005/8/layout/process1"/>
    <dgm:cxn modelId="{D1C56F6B-969E-4D2D-A25E-D84B205A152B}" srcId="{1F3679B1-81DA-4CBB-9256-FF953DFE2F93}" destId="{3449568A-7EEF-4023-8447-0C310B359812}" srcOrd="0" destOrd="0" parTransId="{A84C7172-0CAA-4FB1-AD29-BB102F5C768F}" sibTransId="{79FC6314-4FBC-49CC-AC72-1DA1911BFA5D}"/>
    <dgm:cxn modelId="{B7D5BED0-6C48-4DC7-8330-A3AAEAE5DF23}" type="presOf" srcId="{518AA9FC-5697-4FA6-BC60-BDE62DF09F0A}" destId="{E651FF5B-A140-47E2-8B1B-3DD44931E16B}" srcOrd="1" destOrd="0" presId="urn:microsoft.com/office/officeart/2005/8/layout/process1"/>
    <dgm:cxn modelId="{C399C3FE-1F70-4479-9A46-E566C893D62C}" type="presOf" srcId="{C7534E93-1E91-4D72-923C-151810C92644}" destId="{6780EA1C-D429-4B59-837C-CE324A1E50C1}" srcOrd="0" destOrd="0" presId="urn:microsoft.com/office/officeart/2005/8/layout/process1"/>
    <dgm:cxn modelId="{5F776F6F-BB64-4019-A2EF-082FB35E6825}" srcId="{1F3679B1-81DA-4CBB-9256-FF953DFE2F93}" destId="{2B7C98B5-D0F7-4C62-A263-A81E09E7A0A8}" srcOrd="4" destOrd="0" parTransId="{86CDEF75-7EB2-4740-9AF6-D0B682E4E884}" sibTransId="{72F4CE56-1750-425F-B398-91A9403407F1}"/>
    <dgm:cxn modelId="{E5644CF3-BF66-430A-B2D0-DE911F6BC837}" type="presOf" srcId="{1F3679B1-81DA-4CBB-9256-FF953DFE2F93}" destId="{9DC46333-4C4A-4CFB-97C8-F6EF152E92C1}" srcOrd="0" destOrd="0" presId="urn:microsoft.com/office/officeart/2005/8/layout/process1"/>
    <dgm:cxn modelId="{279353E6-1A0F-4F7A-BD99-07D20E072091}" type="presOf" srcId="{3449568A-7EEF-4023-8447-0C310B359812}" destId="{C2717551-1450-4382-AA57-A0A3D725F771}" srcOrd="0" destOrd="0" presId="urn:microsoft.com/office/officeart/2005/8/layout/process1"/>
    <dgm:cxn modelId="{4B2E979B-DCD7-45BF-87EF-3A8694150A6E}" srcId="{1F3679B1-81DA-4CBB-9256-FF953DFE2F93}" destId="{4935CC22-2406-4C5E-98DB-CB376E97D0DA}" srcOrd="2" destOrd="0" parTransId="{4E97438F-C9C7-4B7A-9268-8509661481B4}" sibTransId="{6C60D92C-7C84-4FAE-818C-1385047491D5}"/>
    <dgm:cxn modelId="{5E236FD8-ADA0-498B-B047-D755B8E60654}" type="presParOf" srcId="{9DC46333-4C4A-4CFB-97C8-F6EF152E92C1}" destId="{C2717551-1450-4382-AA57-A0A3D725F771}" srcOrd="0" destOrd="0" presId="urn:microsoft.com/office/officeart/2005/8/layout/process1"/>
    <dgm:cxn modelId="{2CBA2ABF-33AC-434A-8E18-D65C80483642}" type="presParOf" srcId="{9DC46333-4C4A-4CFB-97C8-F6EF152E92C1}" destId="{BE2CB57C-AE0D-40AE-AC16-79B7F3A60128}" srcOrd="1" destOrd="0" presId="urn:microsoft.com/office/officeart/2005/8/layout/process1"/>
    <dgm:cxn modelId="{348DC55B-DAB6-4BA9-91EF-20C6038172BD}" type="presParOf" srcId="{BE2CB57C-AE0D-40AE-AC16-79B7F3A60128}" destId="{BFBE4CC0-B3DA-4C6C-83EA-AB1A0E2B91AC}" srcOrd="0" destOrd="0" presId="urn:microsoft.com/office/officeart/2005/8/layout/process1"/>
    <dgm:cxn modelId="{C4C0447C-AC29-475B-B8A0-81B3A072B796}" type="presParOf" srcId="{9DC46333-4C4A-4CFB-97C8-F6EF152E92C1}" destId="{6780EA1C-D429-4B59-837C-CE324A1E50C1}" srcOrd="2" destOrd="0" presId="urn:microsoft.com/office/officeart/2005/8/layout/process1"/>
    <dgm:cxn modelId="{FECABCD8-940D-40AA-BF2A-23F1CF4479A4}" type="presParOf" srcId="{9DC46333-4C4A-4CFB-97C8-F6EF152E92C1}" destId="{AB1780EB-DA4C-4CB3-818E-DDE86D60FF44}" srcOrd="3" destOrd="0" presId="urn:microsoft.com/office/officeart/2005/8/layout/process1"/>
    <dgm:cxn modelId="{03BD7DE7-144C-4DB8-B185-827C3CCF31E3}" type="presParOf" srcId="{AB1780EB-DA4C-4CB3-818E-DDE86D60FF44}" destId="{E651FF5B-A140-47E2-8B1B-3DD44931E16B}" srcOrd="0" destOrd="0" presId="urn:microsoft.com/office/officeart/2005/8/layout/process1"/>
    <dgm:cxn modelId="{AD77AC37-8B20-4A7B-9580-3D6B97A6C7AF}" type="presParOf" srcId="{9DC46333-4C4A-4CFB-97C8-F6EF152E92C1}" destId="{DF08E092-2853-4B92-9E13-43FE3F4EBD7D}" srcOrd="4" destOrd="0" presId="urn:microsoft.com/office/officeart/2005/8/layout/process1"/>
    <dgm:cxn modelId="{11849FA7-5FF4-4A6C-B612-77A47DC6AE47}" type="presParOf" srcId="{9DC46333-4C4A-4CFB-97C8-F6EF152E92C1}" destId="{C22BB97D-0D38-4E5F-9472-89CCCEEC8783}" srcOrd="5" destOrd="0" presId="urn:microsoft.com/office/officeart/2005/8/layout/process1"/>
    <dgm:cxn modelId="{D4704EE5-6104-44C4-BBB1-C992D10FA3CE}" type="presParOf" srcId="{C22BB97D-0D38-4E5F-9472-89CCCEEC8783}" destId="{A147FA20-CF14-4C66-914A-FF6C58606B53}" srcOrd="0" destOrd="0" presId="urn:microsoft.com/office/officeart/2005/8/layout/process1"/>
    <dgm:cxn modelId="{D7BB6527-D078-4EB9-BEB0-6089F700C9B7}" type="presParOf" srcId="{9DC46333-4C4A-4CFB-97C8-F6EF152E92C1}" destId="{FA5F96AA-E258-4081-8A98-D7D6BF048160}" srcOrd="6" destOrd="0" presId="urn:microsoft.com/office/officeart/2005/8/layout/process1"/>
    <dgm:cxn modelId="{2E5572F3-D61B-417C-9E13-A3F1BFD539C6}" type="presParOf" srcId="{9DC46333-4C4A-4CFB-97C8-F6EF152E92C1}" destId="{A541B556-0F1D-4EF7-9ABF-5E32838C24C8}" srcOrd="7" destOrd="0" presId="urn:microsoft.com/office/officeart/2005/8/layout/process1"/>
    <dgm:cxn modelId="{D3235789-6A11-43F5-A26B-4E22E27ABB6E}" type="presParOf" srcId="{A541B556-0F1D-4EF7-9ABF-5E32838C24C8}" destId="{1B319CC9-CE48-4A7E-8A99-63C3F4FB6CEF}" srcOrd="0" destOrd="0" presId="urn:microsoft.com/office/officeart/2005/8/layout/process1"/>
    <dgm:cxn modelId="{BB5ED9D4-1CF7-4234-9630-D4EAFD09E159}" type="presParOf" srcId="{9DC46333-4C4A-4CFB-97C8-F6EF152E92C1}" destId="{32B2F935-5F5C-4329-80EF-F3FEEB339763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717551-1450-4382-AA57-A0A3D725F771}">
      <dsp:nvSpPr>
        <dsp:cNvPr id="0" name=""/>
        <dsp:cNvSpPr/>
      </dsp:nvSpPr>
      <dsp:spPr>
        <a:xfrm>
          <a:off x="6190" y="1521043"/>
          <a:ext cx="912333" cy="600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>
              <a:latin typeface="Arial" panose="020B0604020202020204" pitchFamily="34" charset="0"/>
              <a:cs typeface="Arial" panose="020B0604020202020204" pitchFamily="34" charset="0"/>
            </a:rPr>
            <a:t>Valoración tras ingreso</a:t>
          </a:r>
          <a:r>
            <a:rPr lang="es-E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: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b="1" kern="1200" dirty="0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Día +3,2 </a:t>
          </a:r>
          <a:r>
            <a:rPr lang="es-ES" sz="1000" kern="1200" dirty="0" smtClean="0">
              <a:latin typeface="Arial" panose="020B0604020202020204" pitchFamily="34" charset="0"/>
              <a:cs typeface="Arial" panose="020B0604020202020204" pitchFamily="34" charset="0"/>
            </a:rPr>
            <a:t>+/-2 </a:t>
          </a:r>
          <a:endParaRPr lang="es-ES" sz="1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782" y="1538635"/>
        <a:ext cx="877149" cy="565444"/>
      </dsp:txXfrm>
    </dsp:sp>
    <dsp:sp modelId="{BE2CB57C-AE0D-40AE-AC16-79B7F3A60128}">
      <dsp:nvSpPr>
        <dsp:cNvPr id="0" name=""/>
        <dsp:cNvSpPr/>
      </dsp:nvSpPr>
      <dsp:spPr>
        <a:xfrm>
          <a:off x="994110" y="1727630"/>
          <a:ext cx="160242" cy="18745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800" kern="1200"/>
        </a:p>
      </dsp:txBody>
      <dsp:txXfrm>
        <a:off x="994110" y="1765121"/>
        <a:ext cx="112169" cy="112471"/>
      </dsp:txXfrm>
    </dsp:sp>
    <dsp:sp modelId="{6780EA1C-D429-4B59-837C-CE324A1E50C1}">
      <dsp:nvSpPr>
        <dsp:cNvPr id="0" name=""/>
        <dsp:cNvSpPr/>
      </dsp:nvSpPr>
      <dsp:spPr>
        <a:xfrm>
          <a:off x="1220868" y="1521043"/>
          <a:ext cx="755862" cy="6006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>
              <a:latin typeface="Arial" panose="020B0604020202020204" pitchFamily="34" charset="0"/>
              <a:cs typeface="Arial" panose="020B0604020202020204" pitchFamily="34" charset="0"/>
            </a:rPr>
            <a:t>Pacientes valorados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900" b="1" kern="1200" dirty="0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70%</a:t>
          </a:r>
          <a:endParaRPr lang="es-ES" sz="900" b="1" kern="1200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38460" y="1538635"/>
        <a:ext cx="720678" cy="565444"/>
      </dsp:txXfrm>
    </dsp:sp>
    <dsp:sp modelId="{AB1780EB-DA4C-4CB3-818E-DDE86D60FF44}">
      <dsp:nvSpPr>
        <dsp:cNvPr id="0" name=""/>
        <dsp:cNvSpPr/>
      </dsp:nvSpPr>
      <dsp:spPr>
        <a:xfrm>
          <a:off x="2052317" y="1727630"/>
          <a:ext cx="160242" cy="18745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800" kern="1200"/>
        </a:p>
      </dsp:txBody>
      <dsp:txXfrm>
        <a:off x="2052317" y="1765121"/>
        <a:ext cx="112169" cy="112471"/>
      </dsp:txXfrm>
    </dsp:sp>
    <dsp:sp modelId="{DF08E092-2853-4B92-9E13-43FE3F4EBD7D}">
      <dsp:nvSpPr>
        <dsp:cNvPr id="0" name=""/>
        <dsp:cNvSpPr/>
      </dsp:nvSpPr>
      <dsp:spPr>
        <a:xfrm>
          <a:off x="2279076" y="1536880"/>
          <a:ext cx="755862" cy="5689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>
              <a:latin typeface="Arial" panose="020B0604020202020204" pitchFamily="34" charset="0"/>
              <a:cs typeface="Arial" panose="020B0604020202020204" pitchFamily="34" charset="0"/>
            </a:rPr>
            <a:t>Pacientes ingresados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b="1" kern="1200" dirty="0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28%</a:t>
          </a:r>
          <a:endParaRPr lang="es-ES" sz="1000" b="1" kern="1200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95740" y="1553544"/>
        <a:ext cx="722534" cy="535626"/>
      </dsp:txXfrm>
    </dsp:sp>
    <dsp:sp modelId="{C22BB97D-0D38-4E5F-9472-89CCCEEC8783}">
      <dsp:nvSpPr>
        <dsp:cNvPr id="0" name=""/>
        <dsp:cNvSpPr/>
      </dsp:nvSpPr>
      <dsp:spPr>
        <a:xfrm>
          <a:off x="3110525" y="1727630"/>
          <a:ext cx="160242" cy="18745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800" kern="1200"/>
        </a:p>
      </dsp:txBody>
      <dsp:txXfrm>
        <a:off x="3110525" y="1765121"/>
        <a:ext cx="112169" cy="112471"/>
      </dsp:txXfrm>
    </dsp:sp>
    <dsp:sp modelId="{FA5F96AA-E258-4081-8A98-D7D6BF048160}">
      <dsp:nvSpPr>
        <dsp:cNvPr id="0" name=""/>
        <dsp:cNvSpPr/>
      </dsp:nvSpPr>
      <dsp:spPr>
        <a:xfrm>
          <a:off x="3337284" y="1555205"/>
          <a:ext cx="533094" cy="5323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>
              <a:latin typeface="Arial" panose="020B0604020202020204" pitchFamily="34" charset="0"/>
              <a:cs typeface="Arial" panose="020B0604020202020204" pitchFamily="34" charset="0"/>
            </a:rPr>
            <a:t>IOT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b="1" kern="1200" dirty="0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20%</a:t>
          </a:r>
          <a:endParaRPr lang="es-ES" sz="1000" b="1" kern="1200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52875" y="1570796"/>
        <a:ext cx="501912" cy="501121"/>
      </dsp:txXfrm>
    </dsp:sp>
    <dsp:sp modelId="{A541B556-0F1D-4EF7-9ABF-5E32838C24C8}">
      <dsp:nvSpPr>
        <dsp:cNvPr id="0" name=""/>
        <dsp:cNvSpPr/>
      </dsp:nvSpPr>
      <dsp:spPr>
        <a:xfrm>
          <a:off x="3945965" y="1727630"/>
          <a:ext cx="160242" cy="18745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800" kern="1200"/>
        </a:p>
      </dsp:txBody>
      <dsp:txXfrm>
        <a:off x="3945965" y="1765121"/>
        <a:ext cx="112169" cy="112471"/>
      </dsp:txXfrm>
    </dsp:sp>
    <dsp:sp modelId="{32B2F935-5F5C-4329-80EF-F3FEEB339763}">
      <dsp:nvSpPr>
        <dsp:cNvPr id="0" name=""/>
        <dsp:cNvSpPr/>
      </dsp:nvSpPr>
      <dsp:spPr>
        <a:xfrm>
          <a:off x="4172724" y="1480416"/>
          <a:ext cx="755862" cy="6818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>
              <a:latin typeface="Arial" panose="020B0604020202020204" pitchFamily="34" charset="0"/>
              <a:cs typeface="Arial" panose="020B0604020202020204" pitchFamily="34" charset="0"/>
            </a:rPr>
            <a:t>Estancia media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b="1" kern="1200" dirty="0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12,1</a:t>
          </a:r>
          <a:r>
            <a:rPr lang="es-ES" sz="1000" kern="1200" dirty="0" smtClean="0">
              <a:latin typeface="Arial" panose="020B0604020202020204" pitchFamily="34" charset="0"/>
              <a:cs typeface="Arial" panose="020B0604020202020204" pitchFamily="34" charset="0"/>
            </a:rPr>
            <a:t> +/- 11 días</a:t>
          </a:r>
          <a:endParaRPr lang="es-ES" sz="1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92696" y="1500388"/>
        <a:ext cx="715918" cy="6419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07/09/2021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07/09/2021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07/09/2021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07/09/2021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07/09/2021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07/09/2021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07/09/2021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07/09/2021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07/09/2021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07/09/2021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07/09/2021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07/09/2021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517046" y="204076"/>
            <a:ext cx="7992888" cy="646331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</a:rPr>
              <a:t>ANALISIS DESCRIPTIVO DE UNA COHORTE DE PACIENTES CON DISTRESS RESPIRATORIO POR SARS-CoV2 VENTILADOS EN UNA UNIDAD DE INTERMEDIOS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3" name="Picture 2" descr="Hospital Universitario Virgen Macarena">
            <a:extLst>
              <a:ext uri="{FF2B5EF4-FFF2-40B4-BE49-F238E27FC236}">
                <a16:creationId xmlns:a16="http://schemas.microsoft.com/office/drawing/2014/main" id="{32453092-C80C-4F67-90FE-1BB683669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22" y="863334"/>
            <a:ext cx="1008112" cy="529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5">
            <a:extLst>
              <a:ext uri="{FF2B5EF4-FFF2-40B4-BE49-F238E27FC236}">
                <a16:creationId xmlns:a16="http://schemas.microsoft.com/office/drawing/2014/main" id="{F8C34EF8-41DB-4B0E-9DB9-D2A24F5E35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5416" y="905701"/>
            <a:ext cx="7020273" cy="492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03" tIns="45702" rIns="91403" bIns="45702">
            <a:spAutoFit/>
          </a:bodyPr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1210"/>
              </a:spcBef>
              <a:buNone/>
            </a:pP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. Ignacio Expósito</a:t>
            </a:r>
            <a:r>
              <a:rPr lang="es-ES" sz="8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, JA. Delgado Torralbo</a:t>
            </a:r>
            <a:r>
              <a:rPr lang="es-E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, L. Marín Barrera </a:t>
            </a:r>
            <a:r>
              <a:rPr lang="es-E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P.Guerrero</a:t>
            </a:r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 Zamora</a:t>
            </a:r>
            <a:r>
              <a:rPr lang="es-ES" sz="8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, A. Valido Morales</a:t>
            </a:r>
            <a:r>
              <a:rPr lang="es-E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800" baseline="300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Yu Gothic UI" panose="020B0500000000000000" pitchFamily="34" charset="-128"/>
              <a:cs typeface="Arial" panose="020B0604020202020204" pitchFamily="34" charset="0"/>
            </a:endParaRPr>
          </a:p>
          <a:p>
            <a:pPr algn="ctr">
              <a:spcBef>
                <a:spcPts val="1210"/>
              </a:spcBef>
              <a:buNone/>
            </a:pP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1.Hospital Universitario Virgen Macarena. Sevilla. 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71157" y="1779256"/>
            <a:ext cx="864096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Durante la pandemia se ha generado una necesidad creciente y exponencial de soporte respiratorio secundario al distress por neumonía bilateral; por ello se ha hecho necesario el aumento de unidades respiratorias intermedias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71159" y="1401107"/>
            <a:ext cx="1692308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INTRODUCCIÓN</a:t>
            </a:r>
            <a:endParaRPr lang="es-ES" b="1" dirty="0">
              <a:solidFill>
                <a:schemeClr val="bg1"/>
              </a:solidFill>
            </a:endParaRPr>
          </a:p>
        </p:txBody>
      </p:sp>
      <p:cxnSp>
        <p:nvCxnSpPr>
          <p:cNvPr id="9" name="Conector recto 8"/>
          <p:cNvCxnSpPr/>
          <p:nvPr/>
        </p:nvCxnSpPr>
        <p:spPr>
          <a:xfrm>
            <a:off x="171159" y="1778847"/>
            <a:ext cx="1692308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6409632" y="2367328"/>
            <a:ext cx="2402485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MATERIAL Y MÉTODOS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171157" y="2739293"/>
            <a:ext cx="864096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Estudio descriptivo prospectivo de una cohorte de </a:t>
            </a:r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pacientes ingresados por neumonía bilateral secundaria a SARS-CoV2 a lo largo de un mes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24" t="4100" r="17047" b="12201"/>
          <a:stretch/>
        </p:blipFill>
        <p:spPr>
          <a:xfrm>
            <a:off x="8361702" y="948030"/>
            <a:ext cx="604409" cy="585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CuadroTexto 11"/>
          <p:cNvSpPr txBox="1"/>
          <p:nvPr/>
        </p:nvSpPr>
        <p:spPr>
          <a:xfrm>
            <a:off x="160557" y="3353599"/>
            <a:ext cx="1404276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RESULTADOS</a:t>
            </a:r>
            <a:endParaRPr lang="es-ES" b="1" dirty="0">
              <a:solidFill>
                <a:schemeClr val="bg1"/>
              </a:solidFill>
            </a:endParaRPr>
          </a:p>
        </p:txBody>
      </p:sp>
      <p:cxnSp>
        <p:nvCxnSpPr>
          <p:cNvPr id="13" name="Conector recto 12"/>
          <p:cNvCxnSpPr/>
          <p:nvPr/>
        </p:nvCxnSpPr>
        <p:spPr>
          <a:xfrm>
            <a:off x="6409632" y="2737794"/>
            <a:ext cx="2402485" cy="365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14" name="Grupo 13"/>
          <p:cNvGrpSpPr/>
          <p:nvPr/>
        </p:nvGrpSpPr>
        <p:grpSpPr>
          <a:xfrm>
            <a:off x="1551885" y="3180922"/>
            <a:ext cx="2871733" cy="1948508"/>
            <a:chOff x="866960" y="1148527"/>
            <a:chExt cx="6514779" cy="4903637"/>
          </a:xfrm>
        </p:grpSpPr>
        <p:grpSp>
          <p:nvGrpSpPr>
            <p:cNvPr id="15" name="Grupo 14"/>
            <p:cNvGrpSpPr/>
            <p:nvPr/>
          </p:nvGrpSpPr>
          <p:grpSpPr>
            <a:xfrm flipH="1" flipV="1">
              <a:off x="866960" y="1148527"/>
              <a:ext cx="4680000" cy="4680000"/>
              <a:chOff x="2860377" y="653677"/>
              <a:chExt cx="5940000" cy="5940000"/>
            </a:xfrm>
          </p:grpSpPr>
          <p:sp>
            <p:nvSpPr>
              <p:cNvPr id="24" name="Block Arc 4"/>
              <p:cNvSpPr/>
              <p:nvPr/>
            </p:nvSpPr>
            <p:spPr>
              <a:xfrm rot="5400000">
                <a:off x="4750378" y="2543678"/>
                <a:ext cx="2160000" cy="2160000"/>
              </a:xfrm>
              <a:prstGeom prst="blockArc">
                <a:avLst>
                  <a:gd name="adj1" fmla="val 10802175"/>
                  <a:gd name="adj2" fmla="val 7363342"/>
                  <a:gd name="adj3" fmla="val 26116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Block Arc 4"/>
              <p:cNvSpPr/>
              <p:nvPr/>
            </p:nvSpPr>
            <p:spPr>
              <a:xfrm rot="5400000">
                <a:off x="4120378" y="1913678"/>
                <a:ext cx="3419999" cy="3419999"/>
              </a:xfrm>
              <a:prstGeom prst="blockArc">
                <a:avLst>
                  <a:gd name="adj1" fmla="val 10802175"/>
                  <a:gd name="adj2" fmla="val 4660999"/>
                  <a:gd name="adj3" fmla="val 16073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FF0000"/>
                  </a:solidFill>
                </a:endParaRPr>
              </a:p>
            </p:txBody>
          </p:sp>
          <p:sp>
            <p:nvSpPr>
              <p:cNvPr id="26" name="Block Arc 4"/>
              <p:cNvSpPr/>
              <p:nvPr/>
            </p:nvSpPr>
            <p:spPr>
              <a:xfrm rot="5400000">
                <a:off x="3490376" y="1283676"/>
                <a:ext cx="4680000" cy="4680000"/>
              </a:xfrm>
              <a:prstGeom prst="blockArc">
                <a:avLst>
                  <a:gd name="adj1" fmla="val 10802175"/>
                  <a:gd name="adj2" fmla="val 1322574"/>
                  <a:gd name="adj3" fmla="val 11570"/>
                </a:avLst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Block Arc 4"/>
              <p:cNvSpPr/>
              <p:nvPr/>
            </p:nvSpPr>
            <p:spPr>
              <a:xfrm rot="5400000">
                <a:off x="2860377" y="653677"/>
                <a:ext cx="5940000" cy="5940000"/>
              </a:xfrm>
              <a:prstGeom prst="blockArc">
                <a:avLst>
                  <a:gd name="adj1" fmla="val 10802175"/>
                  <a:gd name="adj2" fmla="val 19844938"/>
                  <a:gd name="adj3" fmla="val 9355"/>
                </a:avLst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16" name="Conector recto 15"/>
            <p:cNvCxnSpPr/>
            <p:nvPr/>
          </p:nvCxnSpPr>
          <p:spPr bwMode="auto">
            <a:xfrm rot="16200000" flipV="1">
              <a:off x="3609389" y="3606540"/>
              <a:ext cx="0" cy="1080000"/>
            </a:xfrm>
            <a:prstGeom prst="line">
              <a:avLst/>
            </a:prstGeom>
            <a:ln w="19050">
              <a:solidFill>
                <a:schemeClr val="tx1">
                  <a:lumMod val="85000"/>
                  <a:lumOff val="1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16"/>
            <p:cNvCxnSpPr/>
            <p:nvPr/>
          </p:nvCxnSpPr>
          <p:spPr bwMode="auto">
            <a:xfrm rot="16200000" flipV="1">
              <a:off x="3969389" y="3784063"/>
              <a:ext cx="0" cy="1800000"/>
            </a:xfrm>
            <a:prstGeom prst="line">
              <a:avLst/>
            </a:prstGeom>
            <a:ln w="19050">
              <a:solidFill>
                <a:schemeClr val="tx1">
                  <a:lumMod val="85000"/>
                  <a:lumOff val="1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17"/>
            <p:cNvCxnSpPr/>
            <p:nvPr/>
          </p:nvCxnSpPr>
          <p:spPr bwMode="auto">
            <a:xfrm rot="16200000" flipV="1">
              <a:off x="4329389" y="3920426"/>
              <a:ext cx="0" cy="2520000"/>
            </a:xfrm>
            <a:prstGeom prst="line">
              <a:avLst/>
            </a:prstGeom>
            <a:ln w="19050">
              <a:solidFill>
                <a:schemeClr val="tx1">
                  <a:lumMod val="85000"/>
                  <a:lumOff val="1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18"/>
            <p:cNvCxnSpPr/>
            <p:nvPr/>
          </p:nvCxnSpPr>
          <p:spPr bwMode="auto">
            <a:xfrm rot="16200000" flipV="1">
              <a:off x="4689389" y="4056788"/>
              <a:ext cx="0" cy="3240000"/>
            </a:xfrm>
            <a:prstGeom prst="line">
              <a:avLst/>
            </a:prstGeom>
            <a:ln w="19050">
              <a:solidFill>
                <a:schemeClr val="tx1">
                  <a:lumMod val="85000"/>
                  <a:lumOff val="1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Conector 19"/>
            <p:cNvSpPr/>
            <p:nvPr/>
          </p:nvSpPr>
          <p:spPr>
            <a:xfrm>
              <a:off x="4360120" y="3715880"/>
              <a:ext cx="720000" cy="720000"/>
            </a:xfrm>
            <a:prstGeom prst="flowChartConnector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 sz="2000" dirty="0">
                <a:latin typeface="Roboto" panose="02000000000000000000"/>
              </a:endParaRPr>
            </a:p>
          </p:txBody>
        </p:sp>
        <p:sp>
          <p:nvSpPr>
            <p:cNvPr id="21" name="Conector 20"/>
            <p:cNvSpPr/>
            <p:nvPr/>
          </p:nvSpPr>
          <p:spPr>
            <a:xfrm>
              <a:off x="5116097" y="4324061"/>
              <a:ext cx="720000" cy="720000"/>
            </a:xfrm>
            <a:prstGeom prst="flowChartConnector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 sz="2000" dirty="0">
                <a:latin typeface="Roboto" panose="02000000000000000000"/>
              </a:endParaRPr>
            </a:p>
          </p:txBody>
        </p:sp>
        <p:sp>
          <p:nvSpPr>
            <p:cNvPr id="22" name="Conector 21"/>
            <p:cNvSpPr/>
            <p:nvPr/>
          </p:nvSpPr>
          <p:spPr>
            <a:xfrm>
              <a:off x="5888918" y="4835799"/>
              <a:ext cx="720000" cy="720000"/>
            </a:xfrm>
            <a:prstGeom prst="flowChartConnector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 sz="2000" dirty="0">
                <a:latin typeface="Roboto" panose="02000000000000000000"/>
              </a:endParaRPr>
            </a:p>
          </p:txBody>
        </p:sp>
        <p:sp>
          <p:nvSpPr>
            <p:cNvPr id="23" name="Conector 22"/>
            <p:cNvSpPr/>
            <p:nvPr/>
          </p:nvSpPr>
          <p:spPr>
            <a:xfrm>
              <a:off x="6661739" y="5332164"/>
              <a:ext cx="720000" cy="720000"/>
            </a:xfrm>
            <a:prstGeom prst="flowChartConnector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 sz="2000" dirty="0">
                <a:latin typeface="Roboto" panose="02000000000000000000"/>
              </a:endParaRPr>
            </a:p>
          </p:txBody>
        </p:sp>
      </p:grpSp>
      <p:sp>
        <p:nvSpPr>
          <p:cNvPr id="28" name="CuadroTexto 27"/>
          <p:cNvSpPr txBox="1"/>
          <p:nvPr/>
        </p:nvSpPr>
        <p:spPr>
          <a:xfrm>
            <a:off x="3370368" y="4181221"/>
            <a:ext cx="4603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65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años +/- 13,2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CuadroTexto 28"/>
          <p:cNvSpPr txBox="1"/>
          <p:nvPr/>
        </p:nvSpPr>
        <p:spPr>
          <a:xfrm>
            <a:off x="3720954" y="4403795"/>
            <a:ext cx="15806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69,3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% varones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4023381" y="4612781"/>
            <a:ext cx="38274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98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% no fumadores o exfumadores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CuadroTexto 31"/>
          <p:cNvSpPr txBox="1"/>
          <p:nvPr/>
        </p:nvSpPr>
        <p:spPr>
          <a:xfrm>
            <a:off x="4364042" y="4852431"/>
            <a:ext cx="4415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Ingreso día </a:t>
            </a:r>
            <a:r>
              <a:rPr lang="es-E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7,8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+/- 3 desde inicio de síntomas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3" name="Tabla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2991492"/>
              </p:ext>
            </p:extLst>
          </p:nvPr>
        </p:nvGraphicFramePr>
        <p:xfrm>
          <a:off x="5937089" y="3341291"/>
          <a:ext cx="2599855" cy="1005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57920">
                  <a:extLst>
                    <a:ext uri="{9D8B030D-6E8A-4147-A177-3AD203B41FA5}">
                      <a16:colId xmlns:a16="http://schemas.microsoft.com/office/drawing/2014/main" val="1755531424"/>
                    </a:ext>
                  </a:extLst>
                </a:gridCol>
                <a:gridCol w="1341935">
                  <a:extLst>
                    <a:ext uri="{9D8B030D-6E8A-4147-A177-3AD203B41FA5}">
                      <a16:colId xmlns:a16="http://schemas.microsoft.com/office/drawing/2014/main" val="1196451515"/>
                    </a:ext>
                  </a:extLst>
                </a:gridCol>
              </a:tblGrid>
              <a:tr h="283788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PARÁMETROS</a:t>
                      </a:r>
                      <a:r>
                        <a:rPr lang="es-ES" sz="1200" baseline="0" dirty="0" smtClean="0"/>
                        <a:t> AL INGRESO</a:t>
                      </a:r>
                      <a:endParaRPr lang="es-ES" sz="12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692766"/>
                  </a:ext>
                </a:extLst>
              </a:tr>
              <a:tr h="235393">
                <a:tc>
                  <a:txBody>
                    <a:bodyPr/>
                    <a:lstStyle/>
                    <a:p>
                      <a:r>
                        <a:rPr lang="es-ES" sz="1200" b="1" dirty="0" smtClean="0"/>
                        <a:t>POX basal</a:t>
                      </a:r>
                      <a:endParaRPr lang="es-E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88 +/-5,9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672049"/>
                  </a:ext>
                </a:extLst>
              </a:tr>
              <a:tr h="235393">
                <a:tc>
                  <a:txBody>
                    <a:bodyPr/>
                    <a:lstStyle/>
                    <a:p>
                      <a:r>
                        <a:rPr lang="es-ES" sz="1200" b="1" dirty="0" err="1" smtClean="0"/>
                        <a:t>Pa</a:t>
                      </a:r>
                      <a:r>
                        <a:rPr lang="es-ES" sz="1200" b="1" dirty="0" smtClean="0"/>
                        <a:t>/Fi</a:t>
                      </a:r>
                      <a:endParaRPr lang="es-E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164 +/- 86,7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854599"/>
                  </a:ext>
                </a:extLst>
              </a:tr>
            </a:tbl>
          </a:graphicData>
        </a:graphic>
      </p:graphicFrame>
      <p:sp>
        <p:nvSpPr>
          <p:cNvPr id="34" name="CuadroTexto 33"/>
          <p:cNvSpPr txBox="1"/>
          <p:nvPr/>
        </p:nvSpPr>
        <p:spPr>
          <a:xfrm rot="16773101">
            <a:off x="2145594" y="4015604"/>
            <a:ext cx="332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</a:t>
            </a:r>
            <a:endParaRPr lang="es-ES" sz="1400" dirty="0"/>
          </a:p>
        </p:txBody>
      </p:sp>
      <p:sp>
        <p:nvSpPr>
          <p:cNvPr id="35" name="CuadroTexto 34"/>
          <p:cNvSpPr txBox="1"/>
          <p:nvPr/>
        </p:nvSpPr>
        <p:spPr>
          <a:xfrm rot="17839404">
            <a:off x="2172419" y="3808185"/>
            <a:ext cx="366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d</a:t>
            </a:r>
          </a:p>
        </p:txBody>
      </p:sp>
      <p:sp>
        <p:nvSpPr>
          <p:cNvPr id="36" name="CuadroTexto 35"/>
          <p:cNvSpPr txBox="1"/>
          <p:nvPr/>
        </p:nvSpPr>
        <p:spPr>
          <a:xfrm rot="18549788">
            <a:off x="2288417" y="3727885"/>
            <a:ext cx="2830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a</a:t>
            </a:r>
          </a:p>
        </p:txBody>
      </p:sp>
      <p:sp>
        <p:nvSpPr>
          <p:cNvPr id="37" name="CuadroTexto 36"/>
          <p:cNvSpPr txBox="1"/>
          <p:nvPr/>
        </p:nvSpPr>
        <p:spPr>
          <a:xfrm rot="20259205">
            <a:off x="2453971" y="3695609"/>
            <a:ext cx="366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d</a:t>
            </a:r>
          </a:p>
        </p:txBody>
      </p:sp>
      <p:sp>
        <p:nvSpPr>
          <p:cNvPr id="38" name="CuadroTexto 37"/>
          <p:cNvSpPr txBox="1"/>
          <p:nvPr/>
        </p:nvSpPr>
        <p:spPr>
          <a:xfrm rot="17839404">
            <a:off x="1887174" y="3922706"/>
            <a:ext cx="366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s</a:t>
            </a:r>
            <a:endParaRPr lang="es-ES" sz="1400" dirty="0"/>
          </a:p>
        </p:txBody>
      </p:sp>
      <p:sp>
        <p:nvSpPr>
          <p:cNvPr id="39" name="CuadroTexto 38"/>
          <p:cNvSpPr txBox="1"/>
          <p:nvPr/>
        </p:nvSpPr>
        <p:spPr>
          <a:xfrm rot="16773101">
            <a:off x="1843222" y="3718399"/>
            <a:ext cx="4869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</a:t>
            </a:r>
            <a:endParaRPr lang="es-ES" sz="1400" dirty="0"/>
          </a:p>
        </p:txBody>
      </p:sp>
      <p:sp>
        <p:nvSpPr>
          <p:cNvPr id="40" name="CuadroTexto 39"/>
          <p:cNvSpPr txBox="1"/>
          <p:nvPr/>
        </p:nvSpPr>
        <p:spPr>
          <a:xfrm rot="18262823">
            <a:off x="2004015" y="3686970"/>
            <a:ext cx="2866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x</a:t>
            </a:r>
          </a:p>
        </p:txBody>
      </p:sp>
      <p:sp>
        <p:nvSpPr>
          <p:cNvPr id="41" name="CuadroTexto 40"/>
          <p:cNvSpPr txBox="1"/>
          <p:nvPr/>
        </p:nvSpPr>
        <p:spPr>
          <a:xfrm rot="18841279">
            <a:off x="2098405" y="3569043"/>
            <a:ext cx="332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o</a:t>
            </a:r>
          </a:p>
        </p:txBody>
      </p:sp>
      <p:sp>
        <p:nvSpPr>
          <p:cNvPr id="42" name="CuadroTexto 41"/>
          <p:cNvSpPr txBox="1"/>
          <p:nvPr/>
        </p:nvSpPr>
        <p:spPr>
          <a:xfrm rot="16773101">
            <a:off x="1830190" y="4304331"/>
            <a:ext cx="332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t</a:t>
            </a:r>
          </a:p>
        </p:txBody>
      </p:sp>
      <p:sp>
        <p:nvSpPr>
          <p:cNvPr id="43" name="CuadroTexto 42"/>
          <p:cNvSpPr txBox="1"/>
          <p:nvPr/>
        </p:nvSpPr>
        <p:spPr>
          <a:xfrm rot="16634040">
            <a:off x="1755073" y="4208805"/>
            <a:ext cx="2830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a</a:t>
            </a:r>
          </a:p>
        </p:txBody>
      </p:sp>
      <p:sp>
        <p:nvSpPr>
          <p:cNvPr id="44" name="CuadroTexto 43"/>
          <p:cNvSpPr txBox="1"/>
          <p:nvPr/>
        </p:nvSpPr>
        <p:spPr>
          <a:xfrm rot="16898572">
            <a:off x="1720507" y="4057009"/>
            <a:ext cx="2830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b</a:t>
            </a:r>
            <a:endParaRPr lang="es-ES" sz="1400" dirty="0"/>
          </a:p>
        </p:txBody>
      </p:sp>
      <p:sp>
        <p:nvSpPr>
          <p:cNvPr id="45" name="CuadroTexto 44"/>
          <p:cNvSpPr txBox="1"/>
          <p:nvPr/>
        </p:nvSpPr>
        <p:spPr>
          <a:xfrm rot="16628087">
            <a:off x="1691168" y="3882254"/>
            <a:ext cx="2830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a</a:t>
            </a:r>
          </a:p>
        </p:txBody>
      </p:sp>
      <p:sp>
        <p:nvSpPr>
          <p:cNvPr id="46" name="CuadroTexto 45"/>
          <p:cNvSpPr txBox="1"/>
          <p:nvPr/>
        </p:nvSpPr>
        <p:spPr>
          <a:xfrm rot="17311060">
            <a:off x="1724314" y="3736181"/>
            <a:ext cx="2830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c</a:t>
            </a:r>
            <a:endParaRPr lang="es-ES" sz="1400" dirty="0"/>
          </a:p>
        </p:txBody>
      </p:sp>
      <p:sp>
        <p:nvSpPr>
          <p:cNvPr id="47" name="CuadroTexto 46"/>
          <p:cNvSpPr txBox="1"/>
          <p:nvPr/>
        </p:nvSpPr>
        <p:spPr>
          <a:xfrm rot="18841279">
            <a:off x="1781211" y="3608851"/>
            <a:ext cx="332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o</a:t>
            </a:r>
          </a:p>
        </p:txBody>
      </p:sp>
      <p:sp>
        <p:nvSpPr>
          <p:cNvPr id="48" name="CuadroTexto 47"/>
          <p:cNvSpPr txBox="1"/>
          <p:nvPr/>
        </p:nvSpPr>
        <p:spPr>
          <a:xfrm rot="15203201">
            <a:off x="1557954" y="4298173"/>
            <a:ext cx="332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i</a:t>
            </a:r>
          </a:p>
        </p:txBody>
      </p:sp>
      <p:sp>
        <p:nvSpPr>
          <p:cNvPr id="49" name="CuadroTexto 48"/>
          <p:cNvSpPr txBox="1"/>
          <p:nvPr/>
        </p:nvSpPr>
        <p:spPr>
          <a:xfrm rot="16200000">
            <a:off x="1500585" y="4209547"/>
            <a:ext cx="332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n</a:t>
            </a:r>
            <a:endParaRPr lang="es-ES" sz="1400" dirty="0"/>
          </a:p>
        </p:txBody>
      </p:sp>
      <p:sp>
        <p:nvSpPr>
          <p:cNvPr id="50" name="CuadroTexto 49"/>
          <p:cNvSpPr txBox="1"/>
          <p:nvPr/>
        </p:nvSpPr>
        <p:spPr>
          <a:xfrm rot="16738618">
            <a:off x="1452524" y="4066664"/>
            <a:ext cx="332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g</a:t>
            </a:r>
            <a:endParaRPr lang="es-ES" sz="1400" dirty="0"/>
          </a:p>
        </p:txBody>
      </p:sp>
      <p:sp>
        <p:nvSpPr>
          <p:cNvPr id="51" name="CuadroTexto 50"/>
          <p:cNvSpPr txBox="1"/>
          <p:nvPr/>
        </p:nvSpPr>
        <p:spPr>
          <a:xfrm rot="16501654">
            <a:off x="1466584" y="3939793"/>
            <a:ext cx="332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r</a:t>
            </a:r>
            <a:endParaRPr lang="es-ES" sz="1400" dirty="0"/>
          </a:p>
        </p:txBody>
      </p:sp>
      <p:sp>
        <p:nvSpPr>
          <p:cNvPr id="52" name="CuadroTexto 51"/>
          <p:cNvSpPr txBox="1"/>
          <p:nvPr/>
        </p:nvSpPr>
        <p:spPr>
          <a:xfrm rot="17094382">
            <a:off x="1482730" y="3833200"/>
            <a:ext cx="332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e</a:t>
            </a:r>
            <a:endParaRPr lang="es-ES" sz="1400" dirty="0"/>
          </a:p>
        </p:txBody>
      </p:sp>
      <p:sp>
        <p:nvSpPr>
          <p:cNvPr id="53" name="CuadroTexto 52"/>
          <p:cNvSpPr txBox="1"/>
          <p:nvPr/>
        </p:nvSpPr>
        <p:spPr>
          <a:xfrm rot="18085880">
            <a:off x="1524354" y="3692652"/>
            <a:ext cx="332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s</a:t>
            </a:r>
            <a:endParaRPr lang="es-ES" sz="1400" dirty="0"/>
          </a:p>
        </p:txBody>
      </p:sp>
      <p:sp>
        <p:nvSpPr>
          <p:cNvPr id="54" name="CuadroTexto 53"/>
          <p:cNvSpPr txBox="1"/>
          <p:nvPr/>
        </p:nvSpPr>
        <p:spPr>
          <a:xfrm rot="18841279">
            <a:off x="1559472" y="3594295"/>
            <a:ext cx="332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847928" y="3732819"/>
            <a:ext cx="6696745" cy="13974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6" name="Rectángulo 5"/>
          <p:cNvSpPr/>
          <p:nvPr/>
        </p:nvSpPr>
        <p:spPr>
          <a:xfrm>
            <a:off x="907512" y="3807396"/>
            <a:ext cx="6577575" cy="100706"/>
          </a:xfrm>
          <a:prstGeom prst="rect">
            <a:avLst/>
          </a:prstGeom>
          <a:gradFill>
            <a:gsLst>
              <a:gs pos="36000">
                <a:schemeClr val="bg1">
                  <a:lumMod val="95000"/>
                </a:schemeClr>
              </a:gs>
              <a:gs pos="57000">
                <a:schemeClr val="bg1">
                  <a:lumMod val="95000"/>
                </a:schemeClr>
              </a:gs>
              <a:gs pos="0">
                <a:schemeClr val="accent1">
                  <a:lumMod val="5000"/>
                  <a:lumOff val="95000"/>
                </a:schemeClr>
              </a:gs>
              <a:gs pos="0">
                <a:schemeClr val="bg1">
                  <a:lumMod val="65000"/>
                </a:schemeClr>
              </a:gs>
              <a:gs pos="0">
                <a:schemeClr val="bg1">
                  <a:lumMod val="50000"/>
                </a:schemeClr>
              </a:gs>
              <a:gs pos="100000">
                <a:schemeClr val="bg1">
                  <a:lumMod val="50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0" name="CuadroTexto 9"/>
          <p:cNvSpPr txBox="1"/>
          <p:nvPr/>
        </p:nvSpPr>
        <p:spPr>
          <a:xfrm>
            <a:off x="917811" y="3956023"/>
            <a:ext cx="6318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Serie mayoritariamente de </a:t>
            </a:r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hombres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mediana edad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en </a:t>
            </a:r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fase inflamatoria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con evolución rápida a insuficiencia respiratoria y con </a:t>
            </a:r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altos requerimientos de O2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917811" y="4347716"/>
            <a:ext cx="47345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Tocilizumab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fue poco utilizado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917811" y="4566315"/>
            <a:ext cx="67687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Pocos pacientes recibieron cuidados intensivos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911220" y="4776644"/>
            <a:ext cx="4248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Hospitalización prolongada con elevada mortalidad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2" descr="Hospital Universitario Virgen Macarena">
            <a:extLst>
              <a:ext uri="{FF2B5EF4-FFF2-40B4-BE49-F238E27FC236}">
                <a16:creationId xmlns:a16="http://schemas.microsoft.com/office/drawing/2014/main" id="{32453092-C80C-4F67-90FE-1BB683669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563" y="3707599"/>
            <a:ext cx="1008112" cy="529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n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24" t="4100" r="17047" b="12201"/>
          <a:stretch/>
        </p:blipFill>
        <p:spPr>
          <a:xfrm>
            <a:off x="8363150" y="51470"/>
            <a:ext cx="649695" cy="629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5702"/>
              </p:ext>
            </p:extLst>
          </p:nvPr>
        </p:nvGraphicFramePr>
        <p:xfrm>
          <a:off x="142549" y="123477"/>
          <a:ext cx="3895632" cy="222557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03234">
                  <a:extLst>
                    <a:ext uri="{9D8B030D-6E8A-4147-A177-3AD203B41FA5}">
                      <a16:colId xmlns:a16="http://schemas.microsoft.com/office/drawing/2014/main" val="1755531424"/>
                    </a:ext>
                  </a:extLst>
                </a:gridCol>
                <a:gridCol w="2092398">
                  <a:extLst>
                    <a:ext uri="{9D8B030D-6E8A-4147-A177-3AD203B41FA5}">
                      <a16:colId xmlns:a16="http://schemas.microsoft.com/office/drawing/2014/main" val="1196451515"/>
                    </a:ext>
                  </a:extLst>
                </a:gridCol>
              </a:tblGrid>
              <a:tr h="286589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TAFN.</a:t>
                      </a:r>
                      <a:r>
                        <a:rPr lang="es-E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PAUTA INICIAL</a:t>
                      </a:r>
                      <a:endParaRPr lang="es-ES" sz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1692766"/>
                  </a:ext>
                </a:extLst>
              </a:tr>
              <a:tr h="265845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Flujo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54,2</a:t>
                      </a:r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+/-9,3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193885"/>
                  </a:ext>
                </a:extLst>
              </a:tr>
              <a:tr h="265845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FiO2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89,7</a:t>
                      </a:r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+/-19,4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672049"/>
                  </a:ext>
                </a:extLst>
              </a:tr>
              <a:tr h="26584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ES" sz="1200" b="1" kern="120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VMNI. PAUTA INICIAL</a:t>
                      </a:r>
                      <a:endParaRPr lang="es-ES" sz="12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s-ES" sz="12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1854599"/>
                  </a:ext>
                </a:extLst>
              </a:tr>
              <a:tr h="265845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IPAP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+/-2,3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859452"/>
                  </a:ext>
                </a:extLst>
              </a:tr>
              <a:tr h="265845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EPAP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9,3</a:t>
                      </a:r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+/-2,4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482170"/>
                  </a:ext>
                </a:extLst>
              </a:tr>
              <a:tr h="265845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FIO2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97,6</a:t>
                      </a:r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+/-7,5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074632"/>
                  </a:ext>
                </a:extLst>
              </a:tr>
              <a:tr h="293061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VT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562,5</a:t>
                      </a:r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+/-136,7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851024"/>
                  </a:ext>
                </a:extLst>
              </a:tr>
            </a:tbl>
          </a:graphicData>
        </a:graphic>
      </p:graphicFrame>
      <p:grpSp>
        <p:nvGrpSpPr>
          <p:cNvPr id="17" name="Grupo 16"/>
          <p:cNvGrpSpPr/>
          <p:nvPr/>
        </p:nvGrpSpPr>
        <p:grpSpPr>
          <a:xfrm>
            <a:off x="4990583" y="173777"/>
            <a:ext cx="1801577" cy="1569564"/>
            <a:chOff x="4118038" y="1573586"/>
            <a:chExt cx="4219939" cy="4694627"/>
          </a:xfrm>
        </p:grpSpPr>
        <p:grpSp>
          <p:nvGrpSpPr>
            <p:cNvPr id="18" name="Group 51"/>
            <p:cNvGrpSpPr>
              <a:grpSpLocks/>
            </p:cNvGrpSpPr>
            <p:nvPr/>
          </p:nvGrpSpPr>
          <p:grpSpPr bwMode="auto">
            <a:xfrm rot="20364313">
              <a:off x="4425444" y="1573586"/>
              <a:ext cx="2879712" cy="2978130"/>
              <a:chOff x="3219325" y="1143122"/>
              <a:chExt cx="3295241" cy="3407230"/>
            </a:xfrm>
            <a:solidFill>
              <a:srgbClr val="16A986"/>
            </a:solidFill>
            <a:scene3d>
              <a:camera prst="obliqueBottomLeft"/>
              <a:lightRig rig="threePt" dir="t"/>
            </a:scene3d>
          </p:grpSpPr>
          <p:sp>
            <p:nvSpPr>
              <p:cNvPr id="37" name="Freeform 26"/>
              <p:cNvSpPr>
                <a:spLocks/>
              </p:cNvSpPr>
              <p:nvPr/>
            </p:nvSpPr>
            <p:spPr bwMode="auto">
              <a:xfrm>
                <a:off x="3219325" y="1557221"/>
                <a:ext cx="1584041" cy="2993131"/>
              </a:xfrm>
              <a:custGeom>
                <a:avLst/>
                <a:gdLst/>
                <a:ahLst/>
                <a:cxnLst>
                  <a:cxn ang="0">
                    <a:pos x="272" y="0"/>
                  </a:cxn>
                  <a:cxn ang="0">
                    <a:pos x="806" y="842"/>
                  </a:cxn>
                  <a:cxn ang="0">
                    <a:pos x="534" y="1522"/>
                  </a:cxn>
                  <a:cxn ang="0">
                    <a:pos x="0" y="681"/>
                  </a:cxn>
                  <a:cxn ang="0">
                    <a:pos x="272" y="0"/>
                  </a:cxn>
                </a:cxnLst>
                <a:rect l="0" t="0" r="r" b="b"/>
                <a:pathLst>
                  <a:path w="806" h="1522">
                    <a:moveTo>
                      <a:pt x="272" y="0"/>
                    </a:moveTo>
                    <a:lnTo>
                      <a:pt x="806" y="842"/>
                    </a:lnTo>
                    <a:lnTo>
                      <a:pt x="534" y="1522"/>
                    </a:lnTo>
                    <a:lnTo>
                      <a:pt x="0" y="681"/>
                    </a:lnTo>
                    <a:lnTo>
                      <a:pt x="272" y="0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ts val="2400"/>
                  </a:lnSpc>
                  <a:spcBef>
                    <a:spcPts val="600"/>
                  </a:spcBef>
                  <a:defRPr/>
                </a:pPr>
                <a:endParaRPr lang="en-US" dirty="0">
                  <a:latin typeface="Roboto" panose="02000000000000000000"/>
                </a:endParaRPr>
              </a:p>
            </p:txBody>
          </p:sp>
          <p:sp>
            <p:nvSpPr>
              <p:cNvPr id="38" name="Freeform 27"/>
              <p:cNvSpPr>
                <a:spLocks/>
              </p:cNvSpPr>
              <p:nvPr/>
            </p:nvSpPr>
            <p:spPr bwMode="auto">
              <a:xfrm>
                <a:off x="3753394" y="1143122"/>
                <a:ext cx="2761172" cy="2070491"/>
              </a:xfrm>
              <a:custGeom>
                <a:avLst/>
                <a:gdLst/>
                <a:ahLst/>
                <a:cxnLst>
                  <a:cxn ang="0">
                    <a:pos x="864" y="0"/>
                  </a:cxn>
                  <a:cxn ang="0">
                    <a:pos x="996" y="193"/>
                  </a:cxn>
                  <a:cxn ang="0">
                    <a:pos x="1125" y="386"/>
                  </a:cxn>
                  <a:cxn ang="0">
                    <a:pos x="1265" y="583"/>
                  </a:cxn>
                  <a:cxn ang="0">
                    <a:pos x="1404" y="784"/>
                  </a:cxn>
                  <a:cxn ang="0">
                    <a:pos x="978" y="917"/>
                  </a:cxn>
                  <a:cxn ang="0">
                    <a:pos x="760" y="985"/>
                  </a:cxn>
                  <a:cxn ang="0">
                    <a:pos x="534" y="1053"/>
                  </a:cxn>
                  <a:cxn ang="0">
                    <a:pos x="398" y="834"/>
                  </a:cxn>
                  <a:cxn ang="0">
                    <a:pos x="262" y="623"/>
                  </a:cxn>
                  <a:cxn ang="0">
                    <a:pos x="129" y="415"/>
                  </a:cxn>
                  <a:cxn ang="0">
                    <a:pos x="0" y="211"/>
                  </a:cxn>
                  <a:cxn ang="0">
                    <a:pos x="441" y="103"/>
                  </a:cxn>
                  <a:cxn ang="0">
                    <a:pos x="652" y="50"/>
                  </a:cxn>
                  <a:cxn ang="0">
                    <a:pos x="864" y="0"/>
                  </a:cxn>
                </a:cxnLst>
                <a:rect l="0" t="0" r="r" b="b"/>
                <a:pathLst>
                  <a:path w="1404" h="1053">
                    <a:moveTo>
                      <a:pt x="864" y="0"/>
                    </a:moveTo>
                    <a:lnTo>
                      <a:pt x="996" y="193"/>
                    </a:lnTo>
                    <a:lnTo>
                      <a:pt x="1125" y="386"/>
                    </a:lnTo>
                    <a:lnTo>
                      <a:pt x="1265" y="583"/>
                    </a:lnTo>
                    <a:lnTo>
                      <a:pt x="1404" y="784"/>
                    </a:lnTo>
                    <a:lnTo>
                      <a:pt x="978" y="917"/>
                    </a:lnTo>
                    <a:lnTo>
                      <a:pt x="760" y="985"/>
                    </a:lnTo>
                    <a:lnTo>
                      <a:pt x="534" y="1053"/>
                    </a:lnTo>
                    <a:lnTo>
                      <a:pt x="398" y="834"/>
                    </a:lnTo>
                    <a:lnTo>
                      <a:pt x="262" y="623"/>
                    </a:lnTo>
                    <a:lnTo>
                      <a:pt x="129" y="415"/>
                    </a:lnTo>
                    <a:lnTo>
                      <a:pt x="0" y="211"/>
                    </a:lnTo>
                    <a:lnTo>
                      <a:pt x="441" y="103"/>
                    </a:lnTo>
                    <a:lnTo>
                      <a:pt x="652" y="50"/>
                    </a:lnTo>
                    <a:lnTo>
                      <a:pt x="864" y="0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ts val="2400"/>
                  </a:lnSpc>
                  <a:spcBef>
                    <a:spcPts val="600"/>
                  </a:spcBef>
                  <a:defRPr/>
                </a:pPr>
                <a:endParaRPr lang="en-US" dirty="0">
                  <a:latin typeface="Roboto" panose="02000000000000000000"/>
                </a:endParaRPr>
              </a:p>
            </p:txBody>
          </p:sp>
          <p:sp>
            <p:nvSpPr>
              <p:cNvPr id="39" name="Freeform 28"/>
              <p:cNvSpPr>
                <a:spLocks/>
              </p:cNvSpPr>
              <p:nvPr/>
            </p:nvSpPr>
            <p:spPr bwMode="auto">
              <a:xfrm>
                <a:off x="4269297" y="2685094"/>
                <a:ext cx="2245269" cy="1865258"/>
              </a:xfrm>
              <a:custGeom>
                <a:avLst/>
                <a:gdLst/>
                <a:ahLst/>
                <a:cxnLst>
                  <a:cxn ang="0">
                    <a:pos x="1142" y="0"/>
                  </a:cxn>
                  <a:cxn ang="0">
                    <a:pos x="870" y="684"/>
                  </a:cxn>
                  <a:cxn ang="0">
                    <a:pos x="0" y="949"/>
                  </a:cxn>
                  <a:cxn ang="0">
                    <a:pos x="272" y="269"/>
                  </a:cxn>
                  <a:cxn ang="0">
                    <a:pos x="1142" y="0"/>
                  </a:cxn>
                </a:cxnLst>
                <a:rect l="0" t="0" r="r" b="b"/>
                <a:pathLst>
                  <a:path w="1142" h="949">
                    <a:moveTo>
                      <a:pt x="1142" y="0"/>
                    </a:moveTo>
                    <a:lnTo>
                      <a:pt x="870" y="684"/>
                    </a:lnTo>
                    <a:lnTo>
                      <a:pt x="0" y="949"/>
                    </a:lnTo>
                    <a:lnTo>
                      <a:pt x="272" y="269"/>
                    </a:lnTo>
                    <a:lnTo>
                      <a:pt x="1142" y="0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ts val="2400"/>
                  </a:lnSpc>
                  <a:spcBef>
                    <a:spcPts val="600"/>
                  </a:spcBef>
                  <a:defRPr/>
                </a:pPr>
                <a:endParaRPr lang="en-US" dirty="0">
                  <a:latin typeface="Roboto" panose="02000000000000000000"/>
                </a:endParaRPr>
              </a:p>
            </p:txBody>
          </p:sp>
        </p:grpSp>
        <p:grpSp>
          <p:nvGrpSpPr>
            <p:cNvPr id="21" name="Group 54"/>
            <p:cNvGrpSpPr>
              <a:grpSpLocks/>
            </p:cNvGrpSpPr>
            <p:nvPr/>
          </p:nvGrpSpPr>
          <p:grpSpPr bwMode="auto">
            <a:xfrm rot="20364313">
              <a:off x="6104375" y="3376682"/>
              <a:ext cx="2233602" cy="2314559"/>
              <a:chOff x="4945057" y="3057419"/>
              <a:chExt cx="2555901" cy="2648049"/>
            </a:xfrm>
            <a:solidFill>
              <a:srgbClr val="C1392B"/>
            </a:solidFill>
            <a:scene3d>
              <a:camera prst="obliqueBottomLeft"/>
              <a:lightRig rig="threePt" dir="t"/>
            </a:scene3d>
          </p:grpSpPr>
          <p:sp>
            <p:nvSpPr>
              <p:cNvPr id="34" name="Freeform 33"/>
              <p:cNvSpPr>
                <a:spLocks/>
              </p:cNvSpPr>
              <p:nvPr/>
            </p:nvSpPr>
            <p:spPr bwMode="auto">
              <a:xfrm>
                <a:off x="4945057" y="3373442"/>
                <a:ext cx="1231629" cy="2332026"/>
              </a:xfrm>
              <a:custGeom>
                <a:avLst/>
                <a:gdLst/>
                <a:ahLst/>
                <a:cxnLst>
                  <a:cxn ang="0">
                    <a:pos x="211" y="0"/>
                  </a:cxn>
                  <a:cxn ang="0">
                    <a:pos x="626" y="656"/>
                  </a:cxn>
                  <a:cxn ang="0">
                    <a:pos x="415" y="1186"/>
                  </a:cxn>
                  <a:cxn ang="0">
                    <a:pos x="0" y="530"/>
                  </a:cxn>
                  <a:cxn ang="0">
                    <a:pos x="211" y="0"/>
                  </a:cxn>
                </a:cxnLst>
                <a:rect l="0" t="0" r="r" b="b"/>
                <a:pathLst>
                  <a:path w="626" h="1186">
                    <a:moveTo>
                      <a:pt x="211" y="0"/>
                    </a:moveTo>
                    <a:lnTo>
                      <a:pt x="626" y="656"/>
                    </a:lnTo>
                    <a:lnTo>
                      <a:pt x="415" y="1186"/>
                    </a:lnTo>
                    <a:lnTo>
                      <a:pt x="0" y="530"/>
                    </a:lnTo>
                    <a:lnTo>
                      <a:pt x="211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ts val="2400"/>
                  </a:lnSpc>
                  <a:spcBef>
                    <a:spcPts val="600"/>
                  </a:spcBef>
                  <a:defRPr/>
                </a:pPr>
                <a:endParaRPr lang="en-US" dirty="0">
                  <a:latin typeface="Roboto" panose="02000000000000000000"/>
                </a:endParaRPr>
              </a:p>
            </p:txBody>
          </p:sp>
          <p:sp>
            <p:nvSpPr>
              <p:cNvPr id="35" name="Freeform 34"/>
              <p:cNvSpPr>
                <a:spLocks/>
              </p:cNvSpPr>
              <p:nvPr/>
            </p:nvSpPr>
            <p:spPr bwMode="auto">
              <a:xfrm>
                <a:off x="5359233" y="3057419"/>
                <a:ext cx="2141725" cy="1605538"/>
              </a:xfrm>
              <a:custGeom>
                <a:avLst/>
                <a:gdLst/>
                <a:ahLst/>
                <a:cxnLst>
                  <a:cxn ang="0">
                    <a:pos x="670" y="0"/>
                  </a:cxn>
                  <a:cxn ang="0">
                    <a:pos x="774" y="150"/>
                  </a:cxn>
                  <a:cxn ang="0">
                    <a:pos x="878" y="297"/>
                  </a:cxn>
                  <a:cxn ang="0">
                    <a:pos x="1089" y="609"/>
                  </a:cxn>
                  <a:cxn ang="0">
                    <a:pos x="928" y="659"/>
                  </a:cxn>
                  <a:cxn ang="0">
                    <a:pos x="763" y="709"/>
                  </a:cxn>
                  <a:cxn ang="0">
                    <a:pos x="415" y="817"/>
                  </a:cxn>
                  <a:cxn ang="0">
                    <a:pos x="308" y="648"/>
                  </a:cxn>
                  <a:cxn ang="0">
                    <a:pos x="204" y="484"/>
                  </a:cxn>
                  <a:cxn ang="0">
                    <a:pos x="104" y="322"/>
                  </a:cxn>
                  <a:cxn ang="0">
                    <a:pos x="0" y="161"/>
                  </a:cxn>
                  <a:cxn ang="0">
                    <a:pos x="175" y="122"/>
                  </a:cxn>
                  <a:cxn ang="0">
                    <a:pos x="344" y="79"/>
                  </a:cxn>
                  <a:cxn ang="0">
                    <a:pos x="509" y="39"/>
                  </a:cxn>
                  <a:cxn ang="0">
                    <a:pos x="670" y="0"/>
                  </a:cxn>
                </a:cxnLst>
                <a:rect l="0" t="0" r="r" b="b"/>
                <a:pathLst>
                  <a:path w="1089" h="817">
                    <a:moveTo>
                      <a:pt x="670" y="0"/>
                    </a:moveTo>
                    <a:lnTo>
                      <a:pt x="774" y="150"/>
                    </a:lnTo>
                    <a:lnTo>
                      <a:pt x="878" y="297"/>
                    </a:lnTo>
                    <a:lnTo>
                      <a:pt x="1089" y="609"/>
                    </a:lnTo>
                    <a:lnTo>
                      <a:pt x="928" y="659"/>
                    </a:lnTo>
                    <a:lnTo>
                      <a:pt x="763" y="709"/>
                    </a:lnTo>
                    <a:lnTo>
                      <a:pt x="415" y="817"/>
                    </a:lnTo>
                    <a:lnTo>
                      <a:pt x="308" y="648"/>
                    </a:lnTo>
                    <a:lnTo>
                      <a:pt x="204" y="484"/>
                    </a:lnTo>
                    <a:lnTo>
                      <a:pt x="104" y="322"/>
                    </a:lnTo>
                    <a:lnTo>
                      <a:pt x="0" y="161"/>
                    </a:lnTo>
                    <a:lnTo>
                      <a:pt x="175" y="122"/>
                    </a:lnTo>
                    <a:lnTo>
                      <a:pt x="344" y="79"/>
                    </a:lnTo>
                    <a:lnTo>
                      <a:pt x="509" y="39"/>
                    </a:lnTo>
                    <a:lnTo>
                      <a:pt x="67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ts val="2400"/>
                  </a:lnSpc>
                  <a:spcBef>
                    <a:spcPts val="600"/>
                  </a:spcBef>
                  <a:defRPr/>
                </a:pPr>
                <a:endParaRPr lang="en-US" dirty="0">
                  <a:latin typeface="Roboto" panose="02000000000000000000"/>
                </a:endParaRPr>
              </a:p>
            </p:txBody>
          </p:sp>
          <p:sp>
            <p:nvSpPr>
              <p:cNvPr id="36" name="Freeform 35"/>
              <p:cNvSpPr>
                <a:spLocks/>
              </p:cNvSpPr>
              <p:nvPr/>
            </p:nvSpPr>
            <p:spPr bwMode="auto">
              <a:xfrm>
                <a:off x="5760692" y="4254309"/>
                <a:ext cx="1740266" cy="1451159"/>
              </a:xfrm>
              <a:custGeom>
                <a:avLst/>
                <a:gdLst/>
                <a:ahLst/>
                <a:cxnLst>
                  <a:cxn ang="0">
                    <a:pos x="885" y="0"/>
                  </a:cxn>
                  <a:cxn ang="0">
                    <a:pos x="677" y="530"/>
                  </a:cxn>
                  <a:cxn ang="0">
                    <a:pos x="0" y="738"/>
                  </a:cxn>
                  <a:cxn ang="0">
                    <a:pos x="211" y="208"/>
                  </a:cxn>
                  <a:cxn ang="0">
                    <a:pos x="885" y="0"/>
                  </a:cxn>
                </a:cxnLst>
                <a:rect l="0" t="0" r="r" b="b"/>
                <a:pathLst>
                  <a:path w="885" h="738">
                    <a:moveTo>
                      <a:pt x="885" y="0"/>
                    </a:moveTo>
                    <a:lnTo>
                      <a:pt x="677" y="530"/>
                    </a:lnTo>
                    <a:lnTo>
                      <a:pt x="0" y="738"/>
                    </a:lnTo>
                    <a:lnTo>
                      <a:pt x="211" y="208"/>
                    </a:lnTo>
                    <a:lnTo>
                      <a:pt x="885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ts val="2400"/>
                  </a:lnSpc>
                  <a:spcBef>
                    <a:spcPts val="600"/>
                  </a:spcBef>
                  <a:defRPr/>
                </a:pPr>
                <a:endParaRPr lang="en-US" dirty="0">
                  <a:latin typeface="Roboto" panose="02000000000000000000"/>
                </a:endParaRPr>
              </a:p>
            </p:txBody>
          </p:sp>
        </p:grpSp>
        <p:grpSp>
          <p:nvGrpSpPr>
            <p:cNvPr id="22" name="Group 53"/>
            <p:cNvGrpSpPr>
              <a:grpSpLocks/>
            </p:cNvGrpSpPr>
            <p:nvPr/>
          </p:nvGrpSpPr>
          <p:grpSpPr bwMode="auto">
            <a:xfrm rot="20364313">
              <a:off x="4121263" y="3549174"/>
              <a:ext cx="1320421" cy="1353448"/>
              <a:chOff x="3353233" y="3431106"/>
              <a:chExt cx="2014566" cy="2077755"/>
            </a:xfrm>
            <a:solidFill>
              <a:srgbClr val="F6AA30"/>
            </a:solidFill>
            <a:scene3d>
              <a:camera prst="obliqueBottomLeft"/>
              <a:lightRig rig="threePt" dir="t"/>
            </a:scene3d>
          </p:grpSpPr>
          <p:sp>
            <p:nvSpPr>
              <p:cNvPr id="31" name="Freeform 36"/>
              <p:cNvSpPr>
                <a:spLocks/>
              </p:cNvSpPr>
              <p:nvPr/>
            </p:nvSpPr>
            <p:spPr bwMode="auto">
              <a:xfrm>
                <a:off x="3353233" y="3707171"/>
                <a:ext cx="902830" cy="1801690"/>
              </a:xfrm>
              <a:custGeom>
                <a:avLst/>
                <a:gdLst/>
                <a:ahLst/>
                <a:cxnLst>
                  <a:cxn ang="0">
                    <a:pos x="140" y="0"/>
                  </a:cxn>
                  <a:cxn ang="0">
                    <a:pos x="459" y="526"/>
                  </a:cxn>
                  <a:cxn ang="0">
                    <a:pos x="319" y="917"/>
                  </a:cxn>
                  <a:cxn ang="0">
                    <a:pos x="0" y="390"/>
                  </a:cxn>
                  <a:cxn ang="0">
                    <a:pos x="140" y="0"/>
                  </a:cxn>
                </a:cxnLst>
                <a:rect l="0" t="0" r="r" b="b"/>
                <a:pathLst>
                  <a:path w="459" h="917">
                    <a:moveTo>
                      <a:pt x="140" y="0"/>
                    </a:moveTo>
                    <a:lnTo>
                      <a:pt x="459" y="526"/>
                    </a:lnTo>
                    <a:lnTo>
                      <a:pt x="319" y="917"/>
                    </a:lnTo>
                    <a:lnTo>
                      <a:pt x="0" y="390"/>
                    </a:lnTo>
                    <a:lnTo>
                      <a:pt x="140" y="0"/>
                    </a:lnTo>
                    <a:close/>
                  </a:path>
                </a:pathLst>
              </a:custGeom>
              <a:solidFill>
                <a:srgbClr val="33CC3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ts val="2400"/>
                  </a:lnSpc>
                  <a:spcBef>
                    <a:spcPts val="600"/>
                  </a:spcBef>
                  <a:defRPr/>
                </a:pPr>
                <a:endParaRPr lang="en-US" dirty="0">
                  <a:latin typeface="Roboto" panose="02000000000000000000"/>
                </a:endParaRPr>
              </a:p>
            </p:txBody>
          </p:sp>
          <p:sp>
            <p:nvSpPr>
              <p:cNvPr id="32" name="Freeform 37"/>
              <p:cNvSpPr>
                <a:spLocks/>
              </p:cNvSpPr>
              <p:nvPr/>
            </p:nvSpPr>
            <p:spPr bwMode="auto">
              <a:xfrm>
                <a:off x="3979946" y="4395519"/>
                <a:ext cx="1387853" cy="1113342"/>
              </a:xfrm>
              <a:custGeom>
                <a:avLst/>
                <a:gdLst/>
                <a:ahLst/>
                <a:cxnLst>
                  <a:cxn ang="0">
                    <a:pos x="706" y="0"/>
                  </a:cxn>
                  <a:cxn ang="0">
                    <a:pos x="566" y="390"/>
                  </a:cxn>
                  <a:cxn ang="0">
                    <a:pos x="0" y="566"/>
                  </a:cxn>
                  <a:cxn ang="0">
                    <a:pos x="140" y="175"/>
                  </a:cxn>
                  <a:cxn ang="0">
                    <a:pos x="706" y="0"/>
                  </a:cxn>
                </a:cxnLst>
                <a:rect l="0" t="0" r="r" b="b"/>
                <a:pathLst>
                  <a:path w="706" h="566">
                    <a:moveTo>
                      <a:pt x="706" y="0"/>
                    </a:moveTo>
                    <a:lnTo>
                      <a:pt x="566" y="390"/>
                    </a:lnTo>
                    <a:lnTo>
                      <a:pt x="0" y="566"/>
                    </a:lnTo>
                    <a:lnTo>
                      <a:pt x="140" y="175"/>
                    </a:lnTo>
                    <a:lnTo>
                      <a:pt x="706" y="0"/>
                    </a:lnTo>
                    <a:close/>
                  </a:path>
                </a:pathLst>
              </a:custGeom>
              <a:solidFill>
                <a:srgbClr val="33CC3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ts val="2400"/>
                  </a:lnSpc>
                  <a:spcBef>
                    <a:spcPts val="600"/>
                  </a:spcBef>
                  <a:defRPr/>
                </a:pPr>
                <a:endParaRPr lang="en-US" dirty="0">
                  <a:latin typeface="Roboto" panose="02000000000000000000"/>
                </a:endParaRPr>
              </a:p>
            </p:txBody>
          </p:sp>
          <p:sp>
            <p:nvSpPr>
              <p:cNvPr id="33" name="Freeform 38"/>
              <p:cNvSpPr>
                <a:spLocks/>
              </p:cNvSpPr>
              <p:nvPr/>
            </p:nvSpPr>
            <p:spPr bwMode="auto">
              <a:xfrm>
                <a:off x="3627533" y="3431106"/>
                <a:ext cx="1740266" cy="1309495"/>
              </a:xfrm>
              <a:custGeom>
                <a:avLst/>
                <a:gdLst/>
                <a:ahLst/>
                <a:cxnLst>
                  <a:cxn ang="0">
                    <a:pos x="559" y="0"/>
                  </a:cxn>
                  <a:cxn ang="0">
                    <a:pos x="637" y="118"/>
                  </a:cxn>
                  <a:cxn ang="0">
                    <a:pos x="720" y="240"/>
                  </a:cxn>
                  <a:cxn ang="0">
                    <a:pos x="885" y="491"/>
                  </a:cxn>
                  <a:cxn ang="0">
                    <a:pos x="748" y="530"/>
                  </a:cxn>
                  <a:cxn ang="0">
                    <a:pos x="609" y="573"/>
                  </a:cxn>
                  <a:cxn ang="0">
                    <a:pos x="465" y="620"/>
                  </a:cxn>
                  <a:cxn ang="0">
                    <a:pos x="319" y="666"/>
                  </a:cxn>
                  <a:cxn ang="0">
                    <a:pos x="154" y="394"/>
                  </a:cxn>
                  <a:cxn ang="0">
                    <a:pos x="79" y="265"/>
                  </a:cxn>
                  <a:cxn ang="0">
                    <a:pos x="0" y="140"/>
                  </a:cxn>
                  <a:cxn ang="0">
                    <a:pos x="286" y="68"/>
                  </a:cxn>
                  <a:cxn ang="0">
                    <a:pos x="422" y="32"/>
                  </a:cxn>
                  <a:cxn ang="0">
                    <a:pos x="559" y="0"/>
                  </a:cxn>
                </a:cxnLst>
                <a:rect l="0" t="0" r="r" b="b"/>
                <a:pathLst>
                  <a:path w="885" h="666">
                    <a:moveTo>
                      <a:pt x="559" y="0"/>
                    </a:moveTo>
                    <a:lnTo>
                      <a:pt x="637" y="118"/>
                    </a:lnTo>
                    <a:lnTo>
                      <a:pt x="720" y="240"/>
                    </a:lnTo>
                    <a:lnTo>
                      <a:pt x="885" y="491"/>
                    </a:lnTo>
                    <a:lnTo>
                      <a:pt x="748" y="530"/>
                    </a:lnTo>
                    <a:lnTo>
                      <a:pt x="609" y="573"/>
                    </a:lnTo>
                    <a:lnTo>
                      <a:pt x="465" y="620"/>
                    </a:lnTo>
                    <a:lnTo>
                      <a:pt x="319" y="666"/>
                    </a:lnTo>
                    <a:lnTo>
                      <a:pt x="154" y="394"/>
                    </a:lnTo>
                    <a:lnTo>
                      <a:pt x="79" y="265"/>
                    </a:lnTo>
                    <a:lnTo>
                      <a:pt x="0" y="140"/>
                    </a:lnTo>
                    <a:lnTo>
                      <a:pt x="286" y="68"/>
                    </a:lnTo>
                    <a:lnTo>
                      <a:pt x="422" y="32"/>
                    </a:lnTo>
                    <a:lnTo>
                      <a:pt x="559" y="0"/>
                    </a:lnTo>
                    <a:close/>
                  </a:path>
                </a:pathLst>
              </a:custGeom>
              <a:solidFill>
                <a:srgbClr val="33CC3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ts val="2400"/>
                  </a:lnSpc>
                  <a:spcBef>
                    <a:spcPts val="600"/>
                  </a:spcBef>
                  <a:defRPr/>
                </a:pPr>
                <a:endParaRPr lang="en-US" dirty="0">
                  <a:latin typeface="Roboto" panose="02000000000000000000"/>
                </a:endParaRPr>
              </a:p>
            </p:txBody>
          </p:sp>
        </p:grpSp>
        <p:grpSp>
          <p:nvGrpSpPr>
            <p:cNvPr id="23" name="Group 52"/>
            <p:cNvGrpSpPr>
              <a:grpSpLocks/>
            </p:cNvGrpSpPr>
            <p:nvPr/>
          </p:nvGrpSpPr>
          <p:grpSpPr bwMode="auto">
            <a:xfrm rot="20364313">
              <a:off x="4857921" y="4313595"/>
              <a:ext cx="1969952" cy="1954618"/>
              <a:chOff x="1684330" y="1902302"/>
              <a:chExt cx="2555901" cy="2648050"/>
            </a:xfrm>
            <a:solidFill>
              <a:srgbClr val="2C3F50"/>
            </a:solidFill>
            <a:scene3d>
              <a:camera prst="obliqueBottomLeft"/>
              <a:lightRig rig="threePt" dir="t"/>
            </a:scene3d>
          </p:grpSpPr>
          <p:sp>
            <p:nvSpPr>
              <p:cNvPr id="28" name="Freeform 30"/>
              <p:cNvSpPr>
                <a:spLocks/>
              </p:cNvSpPr>
              <p:nvPr/>
            </p:nvSpPr>
            <p:spPr bwMode="auto">
              <a:xfrm>
                <a:off x="1684330" y="2227406"/>
                <a:ext cx="1224362" cy="2322946"/>
              </a:xfrm>
              <a:custGeom>
                <a:avLst/>
                <a:gdLst/>
                <a:ahLst/>
                <a:cxnLst>
                  <a:cxn ang="0">
                    <a:pos x="212" y="0"/>
                  </a:cxn>
                  <a:cxn ang="0">
                    <a:pos x="623" y="652"/>
                  </a:cxn>
                  <a:cxn ang="0">
                    <a:pos x="412" y="1182"/>
                  </a:cxn>
                  <a:cxn ang="0">
                    <a:pos x="0" y="530"/>
                  </a:cxn>
                  <a:cxn ang="0">
                    <a:pos x="212" y="0"/>
                  </a:cxn>
                </a:cxnLst>
                <a:rect l="0" t="0" r="r" b="b"/>
                <a:pathLst>
                  <a:path w="623" h="1182">
                    <a:moveTo>
                      <a:pt x="212" y="0"/>
                    </a:moveTo>
                    <a:lnTo>
                      <a:pt x="623" y="652"/>
                    </a:lnTo>
                    <a:lnTo>
                      <a:pt x="412" y="1182"/>
                    </a:lnTo>
                    <a:lnTo>
                      <a:pt x="0" y="530"/>
                    </a:ln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ts val="2400"/>
                  </a:lnSpc>
                  <a:spcBef>
                    <a:spcPts val="600"/>
                  </a:spcBef>
                  <a:defRPr/>
                </a:pPr>
                <a:endParaRPr lang="en-US" dirty="0">
                  <a:latin typeface="Roboto" panose="02000000000000000000"/>
                </a:endParaRPr>
              </a:p>
            </p:txBody>
          </p:sp>
          <p:sp>
            <p:nvSpPr>
              <p:cNvPr id="29" name="Freeform 31"/>
              <p:cNvSpPr>
                <a:spLocks/>
              </p:cNvSpPr>
              <p:nvPr/>
            </p:nvSpPr>
            <p:spPr bwMode="auto">
              <a:xfrm>
                <a:off x="2100323" y="1902302"/>
                <a:ext cx="2139908" cy="1605539"/>
              </a:xfrm>
              <a:custGeom>
                <a:avLst/>
                <a:gdLst/>
                <a:ahLst/>
                <a:cxnLst>
                  <a:cxn ang="0">
                    <a:pos x="669" y="0"/>
                  </a:cxn>
                  <a:cxn ang="0">
                    <a:pos x="874" y="301"/>
                  </a:cxn>
                  <a:cxn ang="0">
                    <a:pos x="1088" y="613"/>
                  </a:cxn>
                  <a:cxn ang="0">
                    <a:pos x="759" y="713"/>
                  </a:cxn>
                  <a:cxn ang="0">
                    <a:pos x="411" y="817"/>
                  </a:cxn>
                  <a:cxn ang="0">
                    <a:pos x="308" y="649"/>
                  </a:cxn>
                  <a:cxn ang="0">
                    <a:pos x="200" y="484"/>
                  </a:cxn>
                  <a:cxn ang="0">
                    <a:pos x="100" y="323"/>
                  </a:cxn>
                  <a:cxn ang="0">
                    <a:pos x="0" y="165"/>
                  </a:cxn>
                  <a:cxn ang="0">
                    <a:pos x="343" y="83"/>
                  </a:cxn>
                  <a:cxn ang="0">
                    <a:pos x="508" y="40"/>
                  </a:cxn>
                  <a:cxn ang="0">
                    <a:pos x="669" y="0"/>
                  </a:cxn>
                </a:cxnLst>
                <a:rect l="0" t="0" r="r" b="b"/>
                <a:pathLst>
                  <a:path w="1088" h="817">
                    <a:moveTo>
                      <a:pt x="669" y="0"/>
                    </a:moveTo>
                    <a:lnTo>
                      <a:pt x="874" y="301"/>
                    </a:lnTo>
                    <a:lnTo>
                      <a:pt x="1088" y="613"/>
                    </a:lnTo>
                    <a:lnTo>
                      <a:pt x="759" y="713"/>
                    </a:lnTo>
                    <a:lnTo>
                      <a:pt x="411" y="817"/>
                    </a:lnTo>
                    <a:lnTo>
                      <a:pt x="308" y="649"/>
                    </a:lnTo>
                    <a:lnTo>
                      <a:pt x="200" y="484"/>
                    </a:lnTo>
                    <a:lnTo>
                      <a:pt x="100" y="323"/>
                    </a:lnTo>
                    <a:lnTo>
                      <a:pt x="0" y="165"/>
                    </a:lnTo>
                    <a:lnTo>
                      <a:pt x="343" y="83"/>
                    </a:lnTo>
                    <a:lnTo>
                      <a:pt x="508" y="40"/>
                    </a:lnTo>
                    <a:lnTo>
                      <a:pt x="669" y="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ts val="2400"/>
                  </a:lnSpc>
                  <a:spcBef>
                    <a:spcPts val="600"/>
                  </a:spcBef>
                  <a:defRPr/>
                </a:pPr>
                <a:endParaRPr lang="en-US" dirty="0">
                  <a:latin typeface="Roboto" panose="02000000000000000000"/>
                </a:endParaRPr>
              </a:p>
            </p:txBody>
          </p:sp>
          <p:sp>
            <p:nvSpPr>
              <p:cNvPr id="30" name="Freeform 32"/>
              <p:cNvSpPr>
                <a:spLocks/>
              </p:cNvSpPr>
              <p:nvPr/>
            </p:nvSpPr>
            <p:spPr bwMode="auto">
              <a:xfrm>
                <a:off x="2494516" y="3108273"/>
                <a:ext cx="1745715" cy="1442079"/>
              </a:xfrm>
              <a:custGeom>
                <a:avLst/>
                <a:gdLst/>
                <a:ahLst/>
                <a:cxnLst>
                  <a:cxn ang="0">
                    <a:pos x="888" y="0"/>
                  </a:cxn>
                  <a:cxn ang="0">
                    <a:pos x="677" y="527"/>
                  </a:cxn>
                  <a:cxn ang="0">
                    <a:pos x="0" y="734"/>
                  </a:cxn>
                  <a:cxn ang="0">
                    <a:pos x="211" y="204"/>
                  </a:cxn>
                  <a:cxn ang="0">
                    <a:pos x="888" y="0"/>
                  </a:cxn>
                </a:cxnLst>
                <a:rect l="0" t="0" r="r" b="b"/>
                <a:pathLst>
                  <a:path w="888" h="734">
                    <a:moveTo>
                      <a:pt x="888" y="0"/>
                    </a:moveTo>
                    <a:lnTo>
                      <a:pt x="677" y="527"/>
                    </a:lnTo>
                    <a:lnTo>
                      <a:pt x="0" y="734"/>
                    </a:lnTo>
                    <a:lnTo>
                      <a:pt x="211" y="204"/>
                    </a:lnTo>
                    <a:lnTo>
                      <a:pt x="888" y="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ts val="2400"/>
                  </a:lnSpc>
                  <a:spcBef>
                    <a:spcPts val="600"/>
                  </a:spcBef>
                  <a:defRPr/>
                </a:pPr>
                <a:endParaRPr lang="en-US" dirty="0">
                  <a:latin typeface="Roboto" panose="02000000000000000000"/>
                </a:endParaRPr>
              </a:p>
            </p:txBody>
          </p:sp>
        </p:grpSp>
        <p:sp>
          <p:nvSpPr>
            <p:cNvPr id="24" name="20 CuadroTexto"/>
            <p:cNvSpPr txBox="1">
              <a:spLocks noChangeArrowheads="1"/>
            </p:cNvSpPr>
            <p:nvPr/>
          </p:nvSpPr>
          <p:spPr bwMode="auto">
            <a:xfrm>
              <a:off x="5010755" y="1697918"/>
              <a:ext cx="1741902" cy="1088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ts val="2400"/>
                </a:lnSpc>
                <a:spcBef>
                  <a:spcPts val="600"/>
                </a:spcBef>
              </a:pPr>
              <a:r>
                <a:rPr lang="en-US" sz="1200" b="1" dirty="0" smtClean="0">
                  <a:solidFill>
                    <a:schemeClr val="bg1"/>
                  </a:solidFill>
                </a:rPr>
                <a:t>55.1%</a:t>
              </a:r>
              <a:endParaRPr lang="es-E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20 CuadroTexto"/>
            <p:cNvSpPr txBox="1">
              <a:spLocks noChangeArrowheads="1"/>
            </p:cNvSpPr>
            <p:nvPr/>
          </p:nvSpPr>
          <p:spPr bwMode="auto">
            <a:xfrm>
              <a:off x="6524312" y="3346124"/>
              <a:ext cx="1566649" cy="1196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ts val="2400"/>
                </a:lnSpc>
                <a:spcBef>
                  <a:spcPts val="600"/>
                </a:spcBef>
              </a:pPr>
              <a:r>
                <a:rPr lang="en-US" sz="1200" b="1" dirty="0" smtClean="0">
                  <a:solidFill>
                    <a:schemeClr val="bg1"/>
                  </a:solidFill>
                </a:rPr>
                <a:t>20%</a:t>
              </a:r>
              <a:endParaRPr lang="es-E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6" name="20 CuadroTexto"/>
            <p:cNvSpPr txBox="1">
              <a:spLocks noChangeArrowheads="1"/>
            </p:cNvSpPr>
            <p:nvPr/>
          </p:nvSpPr>
          <p:spPr bwMode="auto">
            <a:xfrm>
              <a:off x="4118038" y="3320517"/>
              <a:ext cx="1357312" cy="1071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ts val="2400"/>
                </a:lnSpc>
                <a:spcBef>
                  <a:spcPts val="600"/>
                </a:spcBef>
              </a:pPr>
              <a:r>
                <a:rPr lang="en-US" sz="1200" b="1" dirty="0" smtClean="0">
                  <a:solidFill>
                    <a:schemeClr val="bg1"/>
                  </a:solidFill>
                </a:rPr>
                <a:t>4,3%</a:t>
              </a:r>
              <a:endParaRPr lang="es-E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20 CuadroTexto"/>
            <p:cNvSpPr txBox="1">
              <a:spLocks noChangeArrowheads="1"/>
            </p:cNvSpPr>
            <p:nvPr/>
          </p:nvSpPr>
          <p:spPr bwMode="auto">
            <a:xfrm>
              <a:off x="5233972" y="4205898"/>
              <a:ext cx="1357312" cy="1071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ts val="2400"/>
                </a:lnSpc>
                <a:spcBef>
                  <a:spcPts val="600"/>
                </a:spcBef>
              </a:pPr>
              <a:r>
                <a:rPr lang="en-US" sz="1200" b="1" dirty="0" smtClean="0">
                  <a:solidFill>
                    <a:schemeClr val="bg1"/>
                  </a:solidFill>
                </a:rPr>
                <a:t>14%</a:t>
              </a:r>
              <a:endParaRPr lang="es-ES" sz="1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" name="CuadroTexto 6"/>
          <p:cNvSpPr txBox="1"/>
          <p:nvPr/>
        </p:nvSpPr>
        <p:spPr>
          <a:xfrm rot="1893314">
            <a:off x="5927267" y="200720"/>
            <a:ext cx="107907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Antibioterapia</a:t>
            </a:r>
            <a:endParaRPr lang="es-ES" sz="1200" dirty="0"/>
          </a:p>
        </p:txBody>
      </p:sp>
      <p:sp>
        <p:nvSpPr>
          <p:cNvPr id="8" name="CuadroTexto 7"/>
          <p:cNvSpPr txBox="1"/>
          <p:nvPr/>
        </p:nvSpPr>
        <p:spPr>
          <a:xfrm rot="19474135">
            <a:off x="6089829" y="965283"/>
            <a:ext cx="2051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Bolos </a:t>
            </a:r>
            <a:r>
              <a:rPr lang="es-ES" sz="1200" dirty="0" err="1" smtClean="0"/>
              <a:t>metilprednisolona</a:t>
            </a:r>
            <a:endParaRPr lang="es-ES" sz="1200" dirty="0"/>
          </a:p>
        </p:txBody>
      </p:sp>
      <p:sp>
        <p:nvSpPr>
          <p:cNvPr id="9" name="CuadroTexto 8"/>
          <p:cNvSpPr txBox="1"/>
          <p:nvPr/>
        </p:nvSpPr>
        <p:spPr>
          <a:xfrm rot="2153406">
            <a:off x="4439634" y="1292553"/>
            <a:ext cx="1599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Remd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sivir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CuadroTexto 39"/>
          <p:cNvSpPr txBox="1"/>
          <p:nvPr/>
        </p:nvSpPr>
        <p:spPr>
          <a:xfrm>
            <a:off x="5168427" y="1727199"/>
            <a:ext cx="1380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Tocilizumab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4990583" y="4624715"/>
            <a:ext cx="2101697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2" name="Tabla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6312490"/>
              </p:ext>
            </p:extLst>
          </p:nvPr>
        </p:nvGraphicFramePr>
        <p:xfrm>
          <a:off x="5858691" y="2368188"/>
          <a:ext cx="3160245" cy="106756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621387">
                  <a:extLst>
                    <a:ext uri="{9D8B030D-6E8A-4147-A177-3AD203B41FA5}">
                      <a16:colId xmlns:a16="http://schemas.microsoft.com/office/drawing/2014/main" val="1755531424"/>
                    </a:ext>
                  </a:extLst>
                </a:gridCol>
                <a:gridCol w="1538858">
                  <a:extLst>
                    <a:ext uri="{9D8B030D-6E8A-4147-A177-3AD203B41FA5}">
                      <a16:colId xmlns:a16="http://schemas.microsoft.com/office/drawing/2014/main" val="1196451515"/>
                    </a:ext>
                  </a:extLst>
                </a:gridCol>
              </a:tblGrid>
              <a:tr h="41429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ES" sz="1200" b="1" kern="120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INDICADORES HOSPITALIZACIÓN</a:t>
                      </a:r>
                      <a:endParaRPr lang="es-ES" sz="12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s-ES" sz="12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692766"/>
                  </a:ext>
                </a:extLst>
              </a:tr>
              <a:tr h="248578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Número</a:t>
                      </a:r>
                      <a:r>
                        <a:rPr lang="es-ES" sz="1200" baseline="0" dirty="0" smtClean="0"/>
                        <a:t> de </a:t>
                      </a:r>
                      <a:r>
                        <a:rPr lang="es-ES" sz="1200" b="1" baseline="0" dirty="0" smtClean="0"/>
                        <a:t>días</a:t>
                      </a:r>
                      <a:endParaRPr lang="es-E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22,1</a:t>
                      </a:r>
                      <a:r>
                        <a:rPr lang="es-ES" sz="1200" dirty="0" smtClean="0"/>
                        <a:t> +/- 16,1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193885"/>
                  </a:ext>
                </a:extLst>
              </a:tr>
              <a:tr h="336040">
                <a:tc>
                  <a:txBody>
                    <a:bodyPr/>
                    <a:lstStyle/>
                    <a:p>
                      <a:r>
                        <a:rPr lang="es-ES" sz="1200" b="1" dirty="0" err="1" smtClean="0"/>
                        <a:t>Exitus</a:t>
                      </a:r>
                      <a:endParaRPr lang="es-E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43,6</a:t>
                      </a:r>
                      <a:r>
                        <a:rPr lang="es-ES" sz="1200" dirty="0" smtClean="0"/>
                        <a:t>%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672049"/>
                  </a:ext>
                </a:extLst>
              </a:tr>
            </a:tbl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6967058" y="51470"/>
            <a:ext cx="1246725" cy="38364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/>
              <a:t>FÁRMACOS</a:t>
            </a:r>
            <a:endParaRPr lang="es-ES" dirty="0"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87008419"/>
              </p:ext>
            </p:extLst>
          </p:nvPr>
        </p:nvGraphicFramePr>
        <p:xfrm>
          <a:off x="61255" y="1531205"/>
          <a:ext cx="4934777" cy="36427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4" name="CuadroTexto 43"/>
          <p:cNvSpPr txBox="1"/>
          <p:nvPr/>
        </p:nvSpPr>
        <p:spPr>
          <a:xfrm>
            <a:off x="68686" y="2657559"/>
            <a:ext cx="1405115" cy="33855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DATOS UCI</a:t>
            </a:r>
            <a:endParaRPr lang="es-E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</TotalTime>
  <Words>289</Words>
  <Application>Microsoft Office PowerPoint</Application>
  <PresentationFormat>Presentación en pantalla (16:9)</PresentationFormat>
  <Paragraphs>82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Yu Gothic UI</vt:lpstr>
      <vt:lpstr>Arial</vt:lpstr>
      <vt:lpstr>Calibri</vt:lpstr>
      <vt:lpstr>Roboto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maría del mar ignacio exposito</cp:lastModifiedBy>
  <cp:revision>43</cp:revision>
  <dcterms:created xsi:type="dcterms:W3CDTF">2021-06-21T11:13:42Z</dcterms:created>
  <dcterms:modified xsi:type="dcterms:W3CDTF">2021-09-07T21:20:54Z</dcterms:modified>
</cp:coreProperties>
</file>