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516" y="1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855-496A-907B-2659C97E09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855-496A-907B-2659C97E09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855-496A-907B-2659C97E09D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EPOC</c:v>
                </c:pt>
                <c:pt idx="1">
                  <c:v>Asma</c:v>
                </c:pt>
                <c:pt idx="2">
                  <c:v>Asma-EPOC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 formatCode="0.00%">
                  <c:v>0.439</c:v>
                </c:pt>
                <c:pt idx="1">
                  <c:v>0.52</c:v>
                </c:pt>
                <c:pt idx="2" formatCode="0.00%">
                  <c:v>4.1000000000000002E-2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55-496A-907B-2659C97E09D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352F1-C49B-486F-A24D-6780BB8C1CFB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7DFA2-136E-4980-AA00-C2D8B2BAB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3185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7DFA2-136E-4980-AA00-C2D8B2BAB737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496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685015-7FF8-4199-8DA9-D461F3A2F9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7" y="-21240"/>
            <a:ext cx="9144000" cy="936806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¿INFLUYE EL DISPOSITIVO EN EL TIPO DE INCUMPLIMIENTO RECOGIDO POR EL TAI?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124E2E-A909-4E42-9BC4-2ABBCE6F9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915566"/>
            <a:ext cx="8818885" cy="82305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L.M. Sierra Murillo</a:t>
            </a:r>
            <a:r>
              <a:rPr lang="es-ES" sz="900" baseline="30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S. Hernández Gómez</a:t>
            </a:r>
            <a:r>
              <a:rPr lang="es-ES" sz="900" baseline="30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N. Matallana Encinas</a:t>
            </a:r>
            <a:r>
              <a:rPr lang="es-ES" sz="900" baseline="30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J. Hernández Borge</a:t>
            </a:r>
            <a:r>
              <a:rPr lang="es-ES" sz="900" baseline="30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J.A. Gutiérrez Lara</a:t>
            </a:r>
            <a:r>
              <a:rPr lang="es-ES" sz="900" baseline="30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M.T. Gómez Vizcaíno</a:t>
            </a:r>
            <a:r>
              <a:rPr lang="es-ES" sz="900" baseline="30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M.J. </a:t>
            </a:r>
            <a:r>
              <a:rPr lang="es-ES" sz="900" dirty="0" err="1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Antona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Rodríguez</a:t>
            </a:r>
            <a:r>
              <a:rPr lang="es-ES" sz="900" baseline="30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M.C. García García</a:t>
            </a:r>
            <a:r>
              <a:rPr lang="es-ES" sz="900" baseline="30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L. Cañón Barroso</a:t>
            </a:r>
            <a:r>
              <a:rPr lang="es-ES" sz="900" baseline="30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M. Benítez-Cano Gamonoso</a:t>
            </a:r>
            <a:r>
              <a:rPr lang="es-ES" sz="900" baseline="30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P. Iñigo Naranjo</a:t>
            </a:r>
            <a:r>
              <a:rPr lang="es-ES" sz="900" baseline="30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P. Cordero Montero</a:t>
            </a:r>
            <a:r>
              <a:rPr lang="es-ES" sz="900" baseline="30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A. Castañar Jover</a:t>
            </a:r>
            <a:r>
              <a:rPr lang="es-ES" sz="900" baseline="30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I. Rodríguez Blanco</a:t>
            </a:r>
            <a:r>
              <a:rPr lang="es-ES" sz="900" baseline="30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F.L. Márquez Pérez</a:t>
            </a:r>
            <a:r>
              <a:rPr lang="es-ES" sz="900" baseline="300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Servicio de Neumología. Hospital Universitario de Badajoz. 2. Servicio de Neumología. Hospital Universitario de Mérida.</a:t>
            </a:r>
          </a:p>
          <a:p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09B574A-BF92-4354-88E1-03A0EDB9F630}"/>
              </a:ext>
            </a:extLst>
          </p:cNvPr>
          <p:cNvSpPr txBox="1"/>
          <p:nvPr/>
        </p:nvSpPr>
        <p:spPr>
          <a:xfrm>
            <a:off x="1261912" y="1597512"/>
            <a:ext cx="1871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853A8166-E60A-4D5E-8A36-975F46F77C3F}"/>
              </a:ext>
            </a:extLst>
          </p:cNvPr>
          <p:cNvSpPr/>
          <p:nvPr/>
        </p:nvSpPr>
        <p:spPr>
          <a:xfrm>
            <a:off x="539552" y="1961784"/>
            <a:ext cx="3308688" cy="1225338"/>
          </a:xfrm>
          <a:prstGeom prst="roundRect">
            <a:avLst/>
          </a:prstGeom>
          <a:solidFill>
            <a:schemeClr val="accent5">
              <a:lumMod val="20000"/>
              <a:lumOff val="8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s-ES" sz="1013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cumplimiento adecuado de la terapia inhalada en pacientes con broncopatías obstructivas es mejorable. El Test de Adhesión a Inhaladores (TAI) constituye una notable herramienta de apoyo a la hora de evaluar el mismo.</a:t>
            </a:r>
          </a:p>
          <a:p>
            <a:pPr algn="just"/>
            <a:r>
              <a:rPr lang="es-ES" sz="1013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objetivo del presente estudio fue valorar si existen diferencias en el tipo de incumplimiento según el inhalador prescrito.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23B5111-4725-49FB-BD42-49FE8AA3D0B6}"/>
              </a:ext>
            </a:extLst>
          </p:cNvPr>
          <p:cNvSpPr txBox="1"/>
          <p:nvPr/>
        </p:nvSpPr>
        <p:spPr>
          <a:xfrm>
            <a:off x="5292080" y="1597511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A9946A4B-21E3-4BD8-B878-6B5BD93A0FC9}"/>
              </a:ext>
            </a:extLst>
          </p:cNvPr>
          <p:cNvSpPr/>
          <p:nvPr/>
        </p:nvSpPr>
        <p:spPr>
          <a:xfrm>
            <a:off x="4681852" y="1961784"/>
            <a:ext cx="3308688" cy="1225338"/>
          </a:xfrm>
          <a:prstGeom prst="roundRect">
            <a:avLst/>
          </a:prstGeom>
          <a:solidFill>
            <a:schemeClr val="accent5">
              <a:lumMod val="20000"/>
              <a:lumOff val="8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s-ES" sz="1013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observacional y retrospectivo en el que se incluyó de forma consecutiva a pacientes de la consulta externa general de neumología del Hospital Universitario de Badajoz entre octubre de 2017 y enero de 2019. Se consideraron variables demográficas, relativas al hábito tabáquico, tratamiento inhalado prescrito y resultados en el TAI.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75CBD69-BCBE-408E-AF15-B2E8EFE658C4}"/>
              </a:ext>
            </a:extLst>
          </p:cNvPr>
          <p:cNvSpPr txBox="1"/>
          <p:nvPr/>
        </p:nvSpPr>
        <p:spPr>
          <a:xfrm>
            <a:off x="3203848" y="3243128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9C42E00-7B58-4B2E-9A91-F914D1EAF820}"/>
              </a:ext>
            </a:extLst>
          </p:cNvPr>
          <p:cNvSpPr txBox="1"/>
          <p:nvPr/>
        </p:nvSpPr>
        <p:spPr>
          <a:xfrm>
            <a:off x="971600" y="3843213"/>
            <a:ext cx="26249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 342 pacientes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61,8 ± 15,98 años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59,1% varones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1B7FA14B-E712-418B-9AE4-E3E7F86D59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5280548"/>
              </p:ext>
            </p:extLst>
          </p:nvPr>
        </p:nvGraphicFramePr>
        <p:xfrm>
          <a:off x="3203848" y="3606911"/>
          <a:ext cx="2271588" cy="1471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8D7E1238-2FD2-4B0F-A409-EEBE037DD727}"/>
              </a:ext>
            </a:extLst>
          </p:cNvPr>
          <p:cNvSpPr txBox="1"/>
          <p:nvPr/>
        </p:nvSpPr>
        <p:spPr>
          <a:xfrm>
            <a:off x="5580112" y="3843213"/>
            <a:ext cx="33843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Puntuación TAI 10 ítems: 46,10 ± 6,3 puntos    (Adhesión mala-intermedia)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09B6F9D7-DD9C-4D93-A19C-B2D8D3EB12F4}"/>
              </a:ext>
            </a:extLst>
          </p:cNvPr>
          <p:cNvSpPr txBox="1"/>
          <p:nvPr/>
        </p:nvSpPr>
        <p:spPr>
          <a:xfrm>
            <a:off x="3083814" y="3640225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DAF6953C-F1F7-4ED9-B84D-A6A80289F86C}"/>
              </a:ext>
            </a:extLst>
          </p:cNvPr>
          <p:cNvSpPr/>
          <p:nvPr/>
        </p:nvSpPr>
        <p:spPr>
          <a:xfrm>
            <a:off x="1958863" y="4035845"/>
            <a:ext cx="4338134" cy="931008"/>
          </a:xfrm>
          <a:prstGeom prst="roundRect">
            <a:avLst/>
          </a:prstGeom>
          <a:solidFill>
            <a:schemeClr val="accent5">
              <a:lumMod val="20000"/>
              <a:lumOff val="8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1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cumplimentación global es mejorable independientemente del tipo de dispositivo. En nuestra serie, únicamente el incumplimiento errático muestra diferencias en su prevalencia entre los distintos tipos de inhaladores prescritos.</a:t>
            </a:r>
            <a:endParaRPr lang="es-ES" sz="11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1201C4C8-390C-4DF3-9E33-427070B16E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5670059"/>
              </p:ext>
            </p:extLst>
          </p:nvPr>
        </p:nvGraphicFramePr>
        <p:xfrm>
          <a:off x="611560" y="1398724"/>
          <a:ext cx="2729698" cy="208941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183886232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753393985"/>
                    </a:ext>
                  </a:extLst>
                </a:gridCol>
                <a:gridCol w="641466">
                  <a:extLst>
                    <a:ext uri="{9D8B030D-6E8A-4147-A177-3AD203B41FA5}">
                      <a16:colId xmlns:a16="http://schemas.microsoft.com/office/drawing/2014/main" val="1671911604"/>
                    </a:ext>
                  </a:extLst>
                </a:gridCol>
              </a:tblGrid>
              <a:tr h="306338"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Inhalador utilizado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Puntuación TAI 10 ítems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</a:p>
                    <a:p>
                      <a:pPr algn="ctr"/>
                      <a:r>
                        <a:rPr lang="es-ES" sz="700" i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s-ES" sz="700" i="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Anova</a:t>
                      </a:r>
                      <a:r>
                        <a:rPr lang="es-ES" sz="700" i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191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7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Breezhaler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43,47 ± 7,78</a:t>
                      </a:r>
                    </a:p>
                  </a:txBody>
                  <a:tcPr/>
                </a:tc>
                <a:tc rowSpan="9">
                  <a:txBody>
                    <a:bodyPr/>
                    <a:lstStyle/>
                    <a:p>
                      <a:pPr algn="ctr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866159"/>
                  </a:ext>
                </a:extLst>
              </a:tr>
              <a:tr h="133723">
                <a:tc>
                  <a:txBody>
                    <a:bodyPr/>
                    <a:lstStyle/>
                    <a:p>
                      <a:r>
                        <a:rPr lang="es-ES" sz="7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Ellipta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65,5±12,6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720557"/>
                  </a:ext>
                </a:extLst>
              </a:tr>
              <a:tr h="135348">
                <a:tc>
                  <a:txBody>
                    <a:bodyPr/>
                    <a:lstStyle/>
                    <a:p>
                      <a:r>
                        <a:rPr lang="es-ES" sz="7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Genuair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6,5±8,2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6997"/>
                  </a:ext>
                </a:extLst>
              </a:tr>
              <a:tr h="145236">
                <a:tc>
                  <a:txBody>
                    <a:bodyPr/>
                    <a:lstStyle/>
                    <a:p>
                      <a:r>
                        <a:rPr lang="es-ES" sz="7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Handihaler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3,3±1,7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70869"/>
                  </a:ext>
                </a:extLst>
              </a:tr>
              <a:tr h="152370">
                <a:tc>
                  <a:txBody>
                    <a:bodyPr/>
                    <a:lstStyle/>
                    <a:p>
                      <a:r>
                        <a:rPr lang="es-ES" sz="7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Nexthaler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60,9±14,4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537518"/>
                  </a:ext>
                </a:extLst>
              </a:tr>
              <a:tr h="184690">
                <a:tc>
                  <a:txBody>
                    <a:bodyPr/>
                    <a:lstStyle/>
                    <a:p>
                      <a:r>
                        <a:rPr lang="es-ES" sz="7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Respimat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61,4±14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9594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7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Turbuhaler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20,4±6,8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&lt;0,005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743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312,2±261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52069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Otros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69,2%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971579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A384C12B-EE30-4A1D-9925-75AE940118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237815"/>
              </p:ext>
            </p:extLst>
          </p:nvPr>
        </p:nvGraphicFramePr>
        <p:xfrm>
          <a:off x="5436096" y="1398724"/>
          <a:ext cx="3024336" cy="219757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742819">
                  <a:extLst>
                    <a:ext uri="{9D8B030D-6E8A-4147-A177-3AD203B41FA5}">
                      <a16:colId xmlns:a16="http://schemas.microsoft.com/office/drawing/2014/main" val="1838862320"/>
                    </a:ext>
                  </a:extLst>
                </a:gridCol>
                <a:gridCol w="1147391">
                  <a:extLst>
                    <a:ext uri="{9D8B030D-6E8A-4147-A177-3AD203B41FA5}">
                      <a16:colId xmlns:a16="http://schemas.microsoft.com/office/drawing/2014/main" val="1753393985"/>
                    </a:ext>
                  </a:extLst>
                </a:gridCol>
                <a:gridCol w="656600">
                  <a:extLst>
                    <a:ext uri="{9D8B030D-6E8A-4147-A177-3AD203B41FA5}">
                      <a16:colId xmlns:a16="http://schemas.microsoft.com/office/drawing/2014/main" val="2728913678"/>
                    </a:ext>
                  </a:extLst>
                </a:gridCol>
                <a:gridCol w="477526">
                  <a:extLst>
                    <a:ext uri="{9D8B030D-6E8A-4147-A177-3AD203B41FA5}">
                      <a16:colId xmlns:a16="http://schemas.microsoft.com/office/drawing/2014/main" val="1671911604"/>
                    </a:ext>
                  </a:extLst>
                </a:gridCol>
              </a:tblGrid>
              <a:tr h="306590">
                <a:tc>
                  <a:txBody>
                    <a:bodyPr/>
                    <a:lstStyle/>
                    <a:p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Inhalador utilizado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Incumplimiento errático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endParaRPr lang="es-ES" sz="700" i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191018"/>
                  </a:ext>
                </a:extLst>
              </a:tr>
              <a:tr h="163411">
                <a:tc>
                  <a:txBody>
                    <a:bodyPr/>
                    <a:lstStyle/>
                    <a:p>
                      <a:r>
                        <a:rPr lang="es-ES" sz="7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Breezhaler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Sí: 20 (53%)  No:18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</a:t>
                      </a:r>
                    </a:p>
                  </a:txBody>
                  <a:tcPr/>
                </a:tc>
                <a:tc rowSpan="9">
                  <a:txBody>
                    <a:bodyPr/>
                    <a:lstStyle/>
                    <a:p>
                      <a:pPr algn="ctr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7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866159"/>
                  </a:ext>
                </a:extLst>
              </a:tr>
              <a:tr h="198283">
                <a:tc>
                  <a:txBody>
                    <a:bodyPr/>
                    <a:lstStyle/>
                    <a:p>
                      <a:r>
                        <a:rPr lang="es-ES" sz="7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Ellipta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Sí: 34 (52%) No: 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720557"/>
                  </a:ext>
                </a:extLst>
              </a:tr>
              <a:tr h="145069">
                <a:tc>
                  <a:txBody>
                    <a:bodyPr/>
                    <a:lstStyle/>
                    <a:p>
                      <a:r>
                        <a:rPr lang="es-ES" sz="7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Genuair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Sí: 8 (32%)  No: 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6997"/>
                  </a:ext>
                </a:extLst>
              </a:tr>
              <a:tr h="198283">
                <a:tc>
                  <a:txBody>
                    <a:bodyPr/>
                    <a:lstStyle/>
                    <a:p>
                      <a:r>
                        <a:rPr lang="es-ES" sz="7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Handihaler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Sí: 22 (29%)  No: 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75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70869"/>
                  </a:ext>
                </a:extLst>
              </a:tr>
              <a:tr h="198283">
                <a:tc>
                  <a:txBody>
                    <a:bodyPr/>
                    <a:lstStyle/>
                    <a:p>
                      <a:r>
                        <a:rPr lang="es-ES" sz="7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Nexthaler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Sí: 18 (69%) No: 8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537518"/>
                  </a:ext>
                </a:extLst>
              </a:tr>
              <a:tr h="198283">
                <a:tc>
                  <a:txBody>
                    <a:bodyPr/>
                    <a:lstStyle/>
                    <a:p>
                      <a:r>
                        <a:rPr lang="es-ES" sz="7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Respimat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Sí: 16 (48%)  No: 17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959479"/>
                  </a:ext>
                </a:extLst>
              </a:tr>
              <a:tr h="305051">
                <a:tc>
                  <a:txBody>
                    <a:bodyPr/>
                    <a:lstStyle/>
                    <a:p>
                      <a:r>
                        <a:rPr lang="es-ES" sz="7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Turbuhaler</a:t>
                      </a:r>
                      <a:endParaRPr lang="es-ES" sz="7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Sí: 20 (61%)  No:13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33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&lt;0,005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743274"/>
                  </a:ext>
                </a:extLst>
              </a:tr>
              <a:tr h="198283">
                <a:tc>
                  <a:txBody>
                    <a:bodyPr/>
                    <a:lstStyle/>
                    <a:p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Sí: 18 (51%) No: 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520696"/>
                  </a:ext>
                </a:extLst>
              </a:tr>
              <a:tr h="198283">
                <a:tc>
                  <a:txBody>
                    <a:bodyPr/>
                    <a:lstStyle/>
                    <a:p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Otros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Sí: 9 (75%)  No:3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7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971579"/>
                  </a:ext>
                </a:extLst>
              </a:tr>
            </a:tbl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4E87CB97-9EC8-4A70-8CD6-0B8A9080D7BE}"/>
              </a:ext>
            </a:extLst>
          </p:cNvPr>
          <p:cNvSpPr txBox="1"/>
          <p:nvPr/>
        </p:nvSpPr>
        <p:spPr>
          <a:xfrm>
            <a:off x="2987824" y="355431"/>
            <a:ext cx="2912744" cy="769441"/>
          </a:xfrm>
          <a:prstGeom prst="rect">
            <a:avLst/>
          </a:prstGeom>
          <a:ln w="63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Distribución de tipos de incumplimiento:</a:t>
            </a:r>
          </a:p>
          <a:p>
            <a:pPr marL="628650" lvl="1" indent="-171450" algn="just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Errático: 165 (48,2%)</a:t>
            </a:r>
          </a:p>
          <a:p>
            <a:pPr marL="628650" lvl="1" indent="-171450" algn="just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Deliberado: 121 (35,4%)</a:t>
            </a:r>
          </a:p>
          <a:p>
            <a:pPr marL="628650" lvl="1" indent="-171450" algn="just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Inconsciente: 119 (34,8%)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466</Words>
  <Application>Microsoft Office PowerPoint</Application>
  <PresentationFormat>Presentación en pantalla (16:9)</PresentationFormat>
  <Paragraphs>89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Wingdings</vt:lpstr>
      <vt:lpstr>Tema de Office</vt:lpstr>
      <vt:lpstr>¿INFLUYE EL DISPOSITIVO EN EL TIPO DE INCUMPLIMIENTO RECOGIDO POR EL TAI?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</cp:lastModifiedBy>
  <cp:revision>47</cp:revision>
  <dcterms:created xsi:type="dcterms:W3CDTF">2021-06-21T11:13:42Z</dcterms:created>
  <dcterms:modified xsi:type="dcterms:W3CDTF">2021-08-24T12:32:21Z</dcterms:modified>
</cp:coreProperties>
</file>