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BD68"/>
    <a:srgbClr val="67B594"/>
    <a:srgbClr val="1DCDA7"/>
    <a:srgbClr val="448A6C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520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Genes mutados</a:t>
            </a:r>
            <a:r>
              <a:rPr lang="es-ES" baseline="0"/>
              <a:t> en HCL</a:t>
            </a:r>
            <a:endParaRPr lang="es-ES"/>
          </a:p>
        </c:rich>
      </c:tx>
      <c:layout>
        <c:manualLayout>
          <c:xMode val="edge"/>
          <c:yMode val="edge"/>
          <c:x val="3.0268109125117602E-2"/>
          <c:y val="2.41886716387825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463473074503339"/>
          <c:y val="0.19047698697335524"/>
          <c:w val="0.85502106731432892"/>
          <c:h val="0.5920348893396473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Mutados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2"/>
                <c:pt idx="0">
                  <c:v>No mutados/Mutados</c:v>
                </c:pt>
                <c:pt idx="1">
                  <c:v>Genes mutados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41.6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31-43B6-933B-B6BF86473B5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No mutados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2"/>
                <c:pt idx="0">
                  <c:v>No mutados/Mutados</c:v>
                </c:pt>
                <c:pt idx="1">
                  <c:v>Genes mutados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58.4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31-43B6-933B-B6BF86473B5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B-RAF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2"/>
                <c:pt idx="0">
                  <c:v>No mutados/Mutados</c:v>
                </c:pt>
                <c:pt idx="1">
                  <c:v>Genes mutados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0</c:v>
                </c:pt>
                <c:pt idx="1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31-43B6-933B-B6BF86473B5C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N-RAS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2"/>
                <c:pt idx="0">
                  <c:v>No mutados/Mutados</c:v>
                </c:pt>
                <c:pt idx="1">
                  <c:v>Genes mutados</c:v>
                </c:pt>
              </c:strCache>
            </c:strRef>
          </c:cat>
          <c:val>
            <c:numRef>
              <c:f>Hoja1!$E$2:$E$5</c:f>
              <c:numCache>
                <c:formatCode>General</c:formatCode>
                <c:ptCount val="4"/>
                <c:pt idx="0">
                  <c:v>0</c:v>
                </c:pt>
                <c:pt idx="1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31-43B6-933B-B6BF86473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82049087"/>
        <c:axId val="582049503"/>
      </c:barChart>
      <c:catAx>
        <c:axId val="58204908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82049503"/>
        <c:crosses val="autoZero"/>
        <c:auto val="1"/>
        <c:lblAlgn val="ctr"/>
        <c:lblOffset val="100"/>
        <c:noMultiLvlLbl val="0"/>
      </c:catAx>
      <c:valAx>
        <c:axId val="5820495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82049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CuadroTexto"/>
          <p:cNvSpPr txBox="1">
            <a:spLocks noChangeArrowheads="1"/>
          </p:cNvSpPr>
          <p:nvPr/>
        </p:nvSpPr>
        <p:spPr bwMode="auto">
          <a:xfrm>
            <a:off x="2929562" y="3534889"/>
            <a:ext cx="1905182" cy="369332"/>
          </a:xfrm>
          <a:prstGeom prst="rect">
            <a:avLst/>
          </a:prstGeom>
          <a:noFill/>
          <a:ln w="57150">
            <a:solidFill>
              <a:srgbClr val="67B59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lvl="1" indent="0"/>
            <a:r>
              <a:rPr lang="es-ES" altLang="es-ES" sz="1800" b="1" dirty="0" smtClean="0">
                <a:solidFill>
                  <a:srgbClr val="448A6C"/>
                </a:solidFill>
              </a:rPr>
              <a:t>Objetivo</a:t>
            </a:r>
            <a:endParaRPr lang="es-ES" altLang="es-ES" sz="1800" b="1" dirty="0">
              <a:solidFill>
                <a:srgbClr val="448A6C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0" y="187935"/>
            <a:ext cx="91085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448A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MUTACIONES GENÉTICAS EN PACIENTES CON HISTIOCITOSIS PULMONAR DE CÉLULAS DE LANGERHANS</a:t>
            </a:r>
          </a:p>
          <a:p>
            <a:pPr algn="ctr"/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De Benito Zorrero Esther</a:t>
            </a:r>
            <a:r>
              <a:rPr lang="es-ES" sz="12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; López Bauza, A</a:t>
            </a:r>
            <a:r>
              <a:rPr lang="es-ES" sz="12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; López Ramírez, C;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Gómez </a:t>
            </a:r>
            <a:r>
              <a:rPr lang="en-US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Izquierdo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, Lourdes</a:t>
            </a:r>
            <a:r>
              <a:rPr lang="en-US" sz="12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Rodríguez Portal, JA</a:t>
            </a:r>
            <a:r>
              <a:rPr lang="es-ES" sz="12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Unidad Médico-Quirúrgica de Enfermedades Respiratorias.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200" i="1" dirty="0">
                <a:latin typeface="Arial" panose="020B0604020202020204" pitchFamily="34" charset="0"/>
                <a:cs typeface="Arial" panose="020B0604020202020204" pitchFamily="34" charset="0"/>
              </a:rPr>
              <a:t>Servicio de Anatomía Patológica del Hospital Virgen del </a:t>
            </a:r>
            <a:r>
              <a:rPr lang="es-E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Rocío</a:t>
            </a:r>
            <a:endParaRPr lang="es-ES" sz="1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3067137" y="2343229"/>
            <a:ext cx="53285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Mutaciones en </a:t>
            </a:r>
            <a:r>
              <a:rPr lang="es-ES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oncogenes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 las biopsias quirúrgicas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246269" y="2726025"/>
            <a:ext cx="1944216" cy="338554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Vía de la MAPK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731433" y="2699541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srgbClr val="448A6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B-RAF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N-RAS o K-RAS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33795" y="1622908"/>
            <a:ext cx="2661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Histiocitosis de Células </a:t>
            </a:r>
          </a:p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Langerhans (HCL)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388752" y="1704005"/>
            <a:ext cx="5208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Enfermedad rara, adultos jóvenes,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fumadores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lecha a la derecha con bandas 15"/>
          <p:cNvSpPr/>
          <p:nvPr/>
        </p:nvSpPr>
        <p:spPr>
          <a:xfrm>
            <a:off x="2815416" y="1826617"/>
            <a:ext cx="518680" cy="114125"/>
          </a:xfrm>
          <a:prstGeom prst="stripedRightArrow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 descr="Cigarro: vectores, gráfico vectorial, Cigarro imágenes vectoriales de stock  |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063">
            <a:off x="8067256" y="1265617"/>
            <a:ext cx="831993" cy="83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uadroTexto 19"/>
          <p:cNvSpPr txBox="1"/>
          <p:nvPr/>
        </p:nvSpPr>
        <p:spPr>
          <a:xfrm>
            <a:off x="262975" y="2464415"/>
            <a:ext cx="2306547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¿Enfermedad neoplásica o inflamatoria?</a:t>
            </a:r>
            <a:endParaRPr lang="es-E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errar llave 16"/>
          <p:cNvSpPr/>
          <p:nvPr/>
        </p:nvSpPr>
        <p:spPr>
          <a:xfrm>
            <a:off x="2815416" y="2360190"/>
            <a:ext cx="134463" cy="823233"/>
          </a:xfrm>
          <a:prstGeom prst="righ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 derecha 17"/>
          <p:cNvSpPr/>
          <p:nvPr/>
        </p:nvSpPr>
        <p:spPr>
          <a:xfrm>
            <a:off x="5347003" y="2817091"/>
            <a:ext cx="292614" cy="185413"/>
          </a:xfrm>
          <a:prstGeom prst="rightArrow">
            <a:avLst/>
          </a:prstGeom>
          <a:solidFill>
            <a:srgbClr val="448A6C"/>
          </a:solidFill>
          <a:ln>
            <a:solidFill>
              <a:srgbClr val="448A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redondeado 20"/>
          <p:cNvSpPr/>
          <p:nvPr/>
        </p:nvSpPr>
        <p:spPr>
          <a:xfrm>
            <a:off x="971600" y="3892293"/>
            <a:ext cx="6474078" cy="1125872"/>
          </a:xfrm>
          <a:prstGeom prst="roundRect">
            <a:avLst/>
          </a:prstGeom>
          <a:solidFill>
            <a:srgbClr val="67B5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Determinar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la proporción de pacientes con HCL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 mutaciones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de la vía MAPK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y analizar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si dichas mutaciones se relacionan con la edad, cantidad de consumo de tabaco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función pulmonar</a:t>
            </a:r>
            <a:r>
              <a:rPr lang="es-ES" sz="1600" dirty="0"/>
              <a:t>.  </a:t>
            </a:r>
          </a:p>
        </p:txBody>
      </p:sp>
      <p:sp>
        <p:nvSpPr>
          <p:cNvPr id="24" name="6 CuadroTexto"/>
          <p:cNvSpPr txBox="1">
            <a:spLocks noChangeArrowheads="1"/>
          </p:cNvSpPr>
          <p:nvPr/>
        </p:nvSpPr>
        <p:spPr bwMode="auto">
          <a:xfrm>
            <a:off x="-290507" y="1290142"/>
            <a:ext cx="23762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>
              <a:buFont typeface="Wingdings" panose="05000000000000000000" pitchFamily="2" charset="2"/>
              <a:buChar char="v"/>
            </a:pPr>
            <a:r>
              <a:rPr lang="es-ES" altLang="es-ES" sz="1800" b="1" dirty="0">
                <a:solidFill>
                  <a:schemeClr val="accent6">
                    <a:lumMod val="75000"/>
                  </a:schemeClr>
                </a:solidFill>
              </a:rPr>
              <a:t>Introducción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/>
          <p:cNvSpPr/>
          <p:nvPr/>
        </p:nvSpPr>
        <p:spPr>
          <a:xfrm>
            <a:off x="827584" y="3929522"/>
            <a:ext cx="7236804" cy="123915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Coinciden de forma parcial con lo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descrito,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con una proporción variable de mutaciones. El gen más afectado en las distintas publicaciones es B-RAF,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nuestro estudio es </a:t>
            </a:r>
            <a:r>
              <a:rPr lang="es-ES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N-RAS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 hemos encontrado relación entre un IPA mayor y la presencia de mutaciones.</a:t>
            </a: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necesarios más estudios con mayor número de pacientes.  </a:t>
            </a:r>
            <a:endParaRPr lang="es-ES" sz="1400" dirty="0"/>
          </a:p>
        </p:txBody>
      </p:sp>
      <p:sp>
        <p:nvSpPr>
          <p:cNvPr id="2" name="6 CuadroTexto"/>
          <p:cNvSpPr txBox="1">
            <a:spLocks noChangeArrowheads="1"/>
          </p:cNvSpPr>
          <p:nvPr/>
        </p:nvSpPr>
        <p:spPr bwMode="auto">
          <a:xfrm>
            <a:off x="-135699" y="1226212"/>
            <a:ext cx="23762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>
              <a:buFont typeface="Wingdings" panose="05000000000000000000" pitchFamily="2" charset="2"/>
              <a:buChar char="v"/>
            </a:pPr>
            <a:r>
              <a:rPr lang="es-ES" altLang="es-ES" sz="1800" b="1" dirty="0" smtClean="0">
                <a:solidFill>
                  <a:schemeClr val="accent6">
                    <a:lumMod val="75000"/>
                  </a:schemeClr>
                </a:solidFill>
              </a:rPr>
              <a:t>Resultados</a:t>
            </a:r>
            <a:endParaRPr lang="es-ES" altLang="es-ES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6 CuadroTexto"/>
          <p:cNvSpPr txBox="1">
            <a:spLocks noChangeArrowheads="1"/>
          </p:cNvSpPr>
          <p:nvPr/>
        </p:nvSpPr>
        <p:spPr bwMode="auto">
          <a:xfrm>
            <a:off x="2915816" y="3590969"/>
            <a:ext cx="27363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lvl="1" indent="0"/>
            <a:r>
              <a:rPr lang="es-ES" altLang="es-ES" sz="1600" b="1" dirty="0" smtClean="0">
                <a:solidFill>
                  <a:schemeClr val="accent6">
                    <a:lumMod val="75000"/>
                  </a:schemeClr>
                </a:solidFill>
              </a:rPr>
              <a:t>Conclusiones</a:t>
            </a:r>
            <a:endParaRPr lang="es-ES" altLang="es-ES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6 CuadroTexto"/>
          <p:cNvSpPr txBox="1">
            <a:spLocks noChangeArrowheads="1"/>
          </p:cNvSpPr>
          <p:nvPr/>
        </p:nvSpPr>
        <p:spPr bwMode="auto">
          <a:xfrm>
            <a:off x="-135699" y="8201"/>
            <a:ext cx="31683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>
              <a:buFont typeface="Wingdings" panose="05000000000000000000" pitchFamily="2" charset="2"/>
              <a:buChar char="v"/>
            </a:pPr>
            <a:r>
              <a:rPr lang="es-ES" altLang="es-ES" sz="1800" b="1" dirty="0" smtClean="0">
                <a:solidFill>
                  <a:schemeClr val="accent6">
                    <a:lumMod val="75000"/>
                  </a:schemeClr>
                </a:solidFill>
              </a:rPr>
              <a:t>Material y métodos</a:t>
            </a:r>
            <a:endParaRPr lang="es-ES" altLang="es-ES" sz="1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0" y="313261"/>
            <a:ext cx="9253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</a:t>
            </a:r>
            <a:r>
              <a:rPr lang="es-ES" sz="1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descriptivo retrospectivo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 pacientes diagnosticados de HCL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1400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biopsia quirúrgica </a:t>
            </a:r>
            <a:endParaRPr lang="es-ES" sz="1400" b="1" dirty="0" smtClean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describieron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variables clínicas, funcionales y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analíticas: </a:t>
            </a:r>
            <a:r>
              <a:rPr lang="es-ES" sz="1400" dirty="0" smtClean="0">
                <a:solidFill>
                  <a:srgbClr val="3DB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Edad, IPA, </a:t>
            </a:r>
            <a:r>
              <a:rPr lang="es-ES" sz="1400" dirty="0" smtClean="0">
                <a:solidFill>
                  <a:srgbClr val="3DB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FEV1, </a:t>
            </a:r>
            <a:r>
              <a:rPr lang="es-ES" sz="1400" dirty="0" smtClean="0">
                <a:solidFill>
                  <a:srgbClr val="3DB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Genes</a:t>
            </a:r>
            <a:r>
              <a:rPr lang="es-ES" sz="1400" dirty="0">
                <a:solidFill>
                  <a:srgbClr val="3DB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B-RAF, N-RAS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análisis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anatomopatológico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realizó mediante la extracción de ADN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 posterior análisis de secuenciación mediante panel de genes.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240565" y="2737608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rgbClr val="7030A0"/>
                </a:solidFill>
              </a:rPr>
              <a:t>N- RAS </a:t>
            </a:r>
            <a:r>
              <a:rPr lang="es-ES" sz="1200" b="1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r>
              <a:rPr lang="es-ES" sz="1200" b="1" dirty="0" smtClean="0">
                <a:solidFill>
                  <a:srgbClr val="7030A0"/>
                </a:solidFill>
              </a:rPr>
              <a:t> 33,3%</a:t>
            </a:r>
            <a:endParaRPr lang="es-ES" sz="1200" b="1" dirty="0">
              <a:solidFill>
                <a:srgbClr val="7030A0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240565" y="2988223"/>
            <a:ext cx="2598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rgbClr val="92D050"/>
                </a:solidFill>
              </a:rPr>
              <a:t>B-RAF </a:t>
            </a:r>
            <a:r>
              <a:rPr lang="es-ES" sz="1200" b="1" dirty="0" smtClean="0">
                <a:solidFill>
                  <a:srgbClr val="92D050"/>
                </a:solidFill>
                <a:sym typeface="Wingdings" panose="05000000000000000000" pitchFamily="2" charset="2"/>
              </a:rPr>
              <a:t> 8,3%</a:t>
            </a:r>
            <a:endParaRPr lang="es-ES" sz="1200" b="1" dirty="0">
              <a:solidFill>
                <a:srgbClr val="92D050"/>
              </a:solidFill>
            </a:endParaRPr>
          </a:p>
        </p:txBody>
      </p:sp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3417293635"/>
              </p:ext>
            </p:extLst>
          </p:nvPr>
        </p:nvGraphicFramePr>
        <p:xfrm>
          <a:off x="251520" y="1491512"/>
          <a:ext cx="4183544" cy="2152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Cerrar llave 13"/>
          <p:cNvSpPr/>
          <p:nvPr/>
        </p:nvSpPr>
        <p:spPr>
          <a:xfrm>
            <a:off x="1415641" y="2760024"/>
            <a:ext cx="75326" cy="393937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/>
          <p:cNvSpPr txBox="1"/>
          <p:nvPr/>
        </p:nvSpPr>
        <p:spPr>
          <a:xfrm>
            <a:off x="-158163" y="2068913"/>
            <a:ext cx="1971494" cy="286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b="1" dirty="0" smtClean="0">
                <a:solidFill>
                  <a:srgbClr val="C00000"/>
                </a:solidFill>
              </a:rPr>
              <a:t>58,4%</a:t>
            </a:r>
            <a:endParaRPr lang="es-ES" sz="1200" b="1" dirty="0">
              <a:solidFill>
                <a:srgbClr val="C00000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-549828" y="3132674"/>
            <a:ext cx="1971494" cy="286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b="1" dirty="0" smtClean="0">
                <a:solidFill>
                  <a:srgbClr val="0070C0"/>
                </a:solidFill>
              </a:rPr>
              <a:t>41,6%</a:t>
            </a:r>
            <a:endParaRPr lang="es-ES" sz="1200" b="1" dirty="0">
              <a:solidFill>
                <a:srgbClr val="0070C0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2801548" y="1649300"/>
            <a:ext cx="13771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1DCDA7"/>
                </a:solidFill>
              </a:rPr>
              <a:t>N: 12 pacientes</a:t>
            </a:r>
            <a:endParaRPr lang="es-ES" sz="1400" b="1" dirty="0">
              <a:solidFill>
                <a:srgbClr val="1DCDA7"/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4836862" y="1430032"/>
            <a:ext cx="393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IPA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en ambos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grupos: Mediana 50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paq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-año. </a:t>
            </a:r>
            <a:endParaRPr lang="es-E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4822407" y="1651171"/>
            <a:ext cx="3934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Edad: media de 62 años en no mutados y 65 años en mutados.  </a:t>
            </a:r>
            <a:endParaRPr lang="es-E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4807952" y="2093264"/>
            <a:ext cx="3934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FEV1: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media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mutados de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78%, frente a un 75% en pacientes sin mutaciones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626514" y="1347614"/>
            <a:ext cx="4337974" cy="1992425"/>
          </a:xfrm>
          <a:prstGeom prst="rect">
            <a:avLst/>
          </a:prstGeom>
          <a:noFill/>
          <a:ln>
            <a:solidFill>
              <a:srgbClr val="1DCD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1"/>
          <p:cNvSpPr txBox="1"/>
          <p:nvPr/>
        </p:nvSpPr>
        <p:spPr>
          <a:xfrm>
            <a:off x="4472813" y="2732937"/>
            <a:ext cx="4633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>
                <a:solidFill>
                  <a:srgbClr val="67B59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se encontraron diferencias estadísticamente significativas entre las distintas variables. </a:t>
            </a:r>
          </a:p>
        </p:txBody>
      </p:sp>
      <p:sp>
        <p:nvSpPr>
          <p:cNvPr id="7" name="Flecha derecha 6"/>
          <p:cNvSpPr/>
          <p:nvPr/>
        </p:nvSpPr>
        <p:spPr>
          <a:xfrm rot="19885574">
            <a:off x="628460" y="3376842"/>
            <a:ext cx="28803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 derecha 22"/>
          <p:cNvSpPr/>
          <p:nvPr/>
        </p:nvSpPr>
        <p:spPr>
          <a:xfrm rot="10800000">
            <a:off x="3472577" y="2859217"/>
            <a:ext cx="288032" cy="97775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lecha derecha 23"/>
          <p:cNvSpPr/>
          <p:nvPr/>
        </p:nvSpPr>
        <p:spPr>
          <a:xfrm rot="10800000">
            <a:off x="3463802" y="3067682"/>
            <a:ext cx="288032" cy="97775"/>
          </a:xfrm>
          <a:prstGeom prst="rightArrow">
            <a:avLst/>
          </a:prstGeom>
          <a:solidFill>
            <a:srgbClr val="3DBD68"/>
          </a:solidFill>
          <a:ln>
            <a:solidFill>
              <a:srgbClr val="3DBD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314</Words>
  <Application>Microsoft Office PowerPoint</Application>
  <PresentationFormat>Presentación en pantalla (16:9)</PresentationFormat>
  <Paragraphs>33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Esther deBenito</cp:lastModifiedBy>
  <cp:revision>23</cp:revision>
  <dcterms:created xsi:type="dcterms:W3CDTF">2021-06-21T11:13:42Z</dcterms:created>
  <dcterms:modified xsi:type="dcterms:W3CDTF">2021-09-09T10:16:59Z</dcterms:modified>
</cp:coreProperties>
</file>