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7" autoAdjust="0"/>
    <p:restoredTop sz="94095" autoAdjust="0"/>
  </p:normalViewPr>
  <p:slideViewPr>
    <p:cSldViewPr>
      <p:cViewPr varScale="1">
        <p:scale>
          <a:sx n="87" d="100"/>
          <a:sy n="87" d="100"/>
        </p:scale>
        <p:origin x="268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78848183535164"/>
          <c:y val="0.27488008578756951"/>
          <c:w val="0.25717165685294224"/>
          <c:h val="0.5367060664757056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Hoja1!$A$2:$A$3</c:f>
              <c:strCache>
                <c:ptCount val="2"/>
                <c:pt idx="0">
                  <c:v>Ambulatorio</c:v>
                </c:pt>
                <c:pt idx="1">
                  <c:v>Hospitalización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8</c:v>
                </c:pt>
                <c:pt idx="1">
                  <c:v>25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Hoja1!$A$2:$A$9</c:f>
              <c:strCache>
                <c:ptCount val="8"/>
                <c:pt idx="0">
                  <c:v>Vidrio deslustrado</c:v>
                </c:pt>
                <c:pt idx="1">
                  <c:v>Bandas fibróticas</c:v>
                </c:pt>
                <c:pt idx="2">
                  <c:v>Bronquiectasias</c:v>
                </c:pt>
                <c:pt idx="3">
                  <c:v>Engrosamiento septal</c:v>
                </c:pt>
                <c:pt idx="4">
                  <c:v>Consolidación</c:v>
                </c:pt>
                <c:pt idx="5">
                  <c:v>Adenopatías</c:v>
                </c:pt>
                <c:pt idx="6">
                  <c:v>Derrame pleural</c:v>
                </c:pt>
                <c:pt idx="7">
                  <c:v>Crazing paving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25</c:v>
                </c:pt>
                <c:pt idx="1">
                  <c:v>17</c:v>
                </c:pt>
                <c:pt idx="2">
                  <c:v>12</c:v>
                </c:pt>
                <c:pt idx="3">
                  <c:v>9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Hoja1!$A$2:$A$9</c:f>
              <c:strCache>
                <c:ptCount val="8"/>
                <c:pt idx="0">
                  <c:v>Vidrio deslustrado</c:v>
                </c:pt>
                <c:pt idx="1">
                  <c:v>Bandas fibróticas</c:v>
                </c:pt>
                <c:pt idx="2">
                  <c:v>Bronquiectasias</c:v>
                </c:pt>
                <c:pt idx="3">
                  <c:v>Engrosamiento septal</c:v>
                </c:pt>
                <c:pt idx="4">
                  <c:v>Consolidación</c:v>
                </c:pt>
                <c:pt idx="5">
                  <c:v>Adenopatías</c:v>
                </c:pt>
                <c:pt idx="6">
                  <c:v>Derrame pleural</c:v>
                </c:pt>
                <c:pt idx="7">
                  <c:v>Crazing paving</c:v>
                </c:pt>
              </c:strCache>
            </c:strRef>
          </c:cat>
          <c:val>
            <c:numRef>
              <c:f>Hoja1!$C$2:$C$9</c:f>
              <c:numCache>
                <c:formatCode>General</c:formatCode>
                <c:ptCount val="8"/>
                <c:pt idx="0">
                  <c:v>8</c:v>
                </c:pt>
                <c:pt idx="1">
                  <c:v>16</c:v>
                </c:pt>
                <c:pt idx="2">
                  <c:v>21</c:v>
                </c:pt>
                <c:pt idx="3">
                  <c:v>24</c:v>
                </c:pt>
                <c:pt idx="4">
                  <c:v>29</c:v>
                </c:pt>
                <c:pt idx="5">
                  <c:v>32</c:v>
                </c:pt>
                <c:pt idx="6">
                  <c:v>33</c:v>
                </c:pt>
                <c:pt idx="7">
                  <c:v>33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Hoja1!$A$2:$A$9</c:f>
              <c:strCache>
                <c:ptCount val="8"/>
                <c:pt idx="0">
                  <c:v>Vidrio deslustrado</c:v>
                </c:pt>
                <c:pt idx="1">
                  <c:v>Bandas fibróticas</c:v>
                </c:pt>
                <c:pt idx="2">
                  <c:v>Bronquiectasias</c:v>
                </c:pt>
                <c:pt idx="3">
                  <c:v>Engrosamiento septal</c:v>
                </c:pt>
                <c:pt idx="4">
                  <c:v>Consolidación</c:v>
                </c:pt>
                <c:pt idx="5">
                  <c:v>Adenopatías</c:v>
                </c:pt>
                <c:pt idx="6">
                  <c:v>Derrame pleural</c:v>
                </c:pt>
                <c:pt idx="7">
                  <c:v>Crazing paving</c:v>
                </c:pt>
              </c:strCache>
            </c:strRef>
          </c:cat>
          <c:val>
            <c:numRef>
              <c:f>Hoja1!$D$2:$D$9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4681648"/>
        <c:axId val="325013456"/>
      </c:barChart>
      <c:catAx>
        <c:axId val="32468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325013456"/>
        <c:crosses val="autoZero"/>
        <c:auto val="1"/>
        <c:lblAlgn val="ctr"/>
        <c:lblOffset val="100"/>
        <c:noMultiLvlLbl val="0"/>
      </c:catAx>
      <c:valAx>
        <c:axId val="32501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32468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2"/>
        <c:delete val="1"/>
      </c:legendEntry>
      <c:layout>
        <c:manualLayout>
          <c:xMode val="edge"/>
          <c:yMode val="edge"/>
          <c:x val="0.10977233045793214"/>
          <c:y val="0.32251770765762189"/>
          <c:w val="0.11803411334794732"/>
          <c:h val="0.188435856357980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Hoja1!$A$2:$A$9</c:f>
              <c:strCache>
                <c:ptCount val="8"/>
                <c:pt idx="0">
                  <c:v>Fatiga</c:v>
                </c:pt>
                <c:pt idx="1">
                  <c:v>Disnea</c:v>
                </c:pt>
                <c:pt idx="2">
                  <c:v>Debilidad MMII</c:v>
                </c:pt>
                <c:pt idx="3">
                  <c:v>Artralgias</c:v>
                </c:pt>
                <c:pt idx="4">
                  <c:v>Tos</c:v>
                </c:pt>
                <c:pt idx="5">
                  <c:v>Opresión torácica</c:v>
                </c:pt>
                <c:pt idx="6">
                  <c:v>Insomnio</c:v>
                </c:pt>
                <c:pt idx="7">
                  <c:v>Anosmia</c:v>
                </c:pt>
              </c:strCache>
            </c:strRef>
          </c:cat>
          <c:val>
            <c:numRef>
              <c:f>Hoja1!$B$2:$B$9</c:f>
              <c:numCache>
                <c:formatCode>General</c:formatCode>
                <c:ptCount val="8"/>
                <c:pt idx="0">
                  <c:v>31</c:v>
                </c:pt>
                <c:pt idx="1">
                  <c:v>28</c:v>
                </c:pt>
                <c:pt idx="2">
                  <c:v>24</c:v>
                </c:pt>
                <c:pt idx="3">
                  <c:v>15</c:v>
                </c:pt>
                <c:pt idx="4">
                  <c:v>14</c:v>
                </c:pt>
                <c:pt idx="5">
                  <c:v>10</c:v>
                </c:pt>
                <c:pt idx="6">
                  <c:v>14</c:v>
                </c:pt>
                <c:pt idx="7">
                  <c:v>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Hoja1!$A$2:$A$9</c:f>
              <c:strCache>
                <c:ptCount val="8"/>
                <c:pt idx="0">
                  <c:v>Fatiga</c:v>
                </c:pt>
                <c:pt idx="1">
                  <c:v>Disnea</c:v>
                </c:pt>
                <c:pt idx="2">
                  <c:v>Debilidad MMII</c:v>
                </c:pt>
                <c:pt idx="3">
                  <c:v>Artralgias</c:v>
                </c:pt>
                <c:pt idx="4">
                  <c:v>Tos</c:v>
                </c:pt>
                <c:pt idx="5">
                  <c:v>Opresión torácica</c:v>
                </c:pt>
                <c:pt idx="6">
                  <c:v>Insomnio</c:v>
                </c:pt>
                <c:pt idx="7">
                  <c:v>Anosmia</c:v>
                </c:pt>
              </c:strCache>
            </c:strRef>
          </c:cat>
          <c:val>
            <c:numRef>
              <c:f>Hoja1!$C$2:$C$9</c:f>
              <c:numCache>
                <c:formatCode>General</c:formatCode>
                <c:ptCount val="8"/>
                <c:pt idx="0">
                  <c:v>2</c:v>
                </c:pt>
                <c:pt idx="1">
                  <c:v>5</c:v>
                </c:pt>
                <c:pt idx="2">
                  <c:v>9</c:v>
                </c:pt>
                <c:pt idx="3">
                  <c:v>18</c:v>
                </c:pt>
                <c:pt idx="4">
                  <c:v>19</c:v>
                </c:pt>
                <c:pt idx="5">
                  <c:v>23</c:v>
                </c:pt>
                <c:pt idx="6">
                  <c:v>19</c:v>
                </c:pt>
                <c:pt idx="7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5228664"/>
        <c:axId val="325229048"/>
      </c:barChart>
      <c:catAx>
        <c:axId val="32522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325229048"/>
        <c:crosses val="autoZero"/>
        <c:auto val="1"/>
        <c:lblAlgn val="ctr"/>
        <c:lblOffset val="100"/>
        <c:noMultiLvlLbl val="0"/>
      </c:catAx>
      <c:valAx>
        <c:axId val="32522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32522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2.6923949382975161E-2"/>
          <c:y val="0.25876550938512027"/>
          <c:w val="0.12820857611073402"/>
          <c:h val="0.2197382321156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9EC77-9B1C-4C76-A44A-5D37C1237606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896DD-95D9-40A7-BAEB-34F2A1FD1C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953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incluyeron 33 p. de los cuales 17(52%) eran hombres y 16(49%) mujeres. La edad media fue 61 años y el IMC medio 31.63 kg/m2. 16 p.(49%) nunca habían fumado, 16(48%) eran exfumadores y 1 era fumador activo. 17 p.(52%) tenían HTA, 8 p.(24%)DM y 14 p.(42%)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dislipemia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6 p.(18%) tenían antecedentes de enfermedad pulmonar; 5 asma, 1 EPOC y ninguno enfermedad pulmonar intersticial. 30 p.(91%) no presentaban antecedentes de enfermedad cardiovascular, renal ni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tromboembólica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venosa. 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Respecto al manejo de la infección aguda, en 8 p.(24%) fue ambulatorio y  25 p.(76%) requirieron hospitalización precisando soporte respiratorio (44% gafas nasales, 8% mascarilla reservorio, 16% OAF, 4% VMNI y 28%VMI). </a:t>
            </a:r>
          </a:p>
          <a:p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16%(4p.) presentó sobreinfección  pulmonar y 8%(2 p.)TEP.</a:t>
            </a:r>
          </a:p>
          <a:p>
            <a:r>
              <a:rPr lang="es-E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relación a reactantes de inflamación se obtuvo una media del valor máximo durante el ingreso de dímero D de 3454, LDH de 384 y ferritina de 1151.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sintomatología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postCOVID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recoge en la Tabla 1 y las alteraciones radiológicas encontradas en la Tabla 2.  El valor medio de FEV1 fue 2693 ml (105%), FVC 3281 ml (102%), cociente FEV1/FVC 81.8% y DLCO 87.9%. 16 p.(55%) tenían DLCO normal, disminución leve en 11 p.(38%) y moderada en 2 p.(7%).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896DD-95D9-40A7-BAEB-34F2A1FD1C8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6250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9512" y="195486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HALLAZGOS RADIOLÓGICOS Y REPERCUSIÓN CLÍNICA Y FUNCIONAL POSTCOVID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95536" y="773072"/>
            <a:ext cx="7992888" cy="688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Celia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Montaño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Montaño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Ángela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Losa García-Uceda,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Carlos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Cabanillas Diez-Madroñero,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Celia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Dios Calama,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María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Ruiz Carretero,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Berman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Pérez Barragán,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Amanda Paula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Arenas Polo,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Marta Romero Cebrián.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Neumología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Complejo Hospitalario Universitario de Cáceres, Cáceres, España</a:t>
            </a:r>
            <a:endParaRPr lang="es-ES" sz="105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95536" y="1370380"/>
            <a:ext cx="853294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" sz="1600" b="1" dirty="0" smtClean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Objetivos:</a:t>
            </a:r>
            <a:endParaRPr lang="es-ES" sz="14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Describir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 perfil epidemiológico, comorbilidades, clínica y función respiratoria en pacientes  (p.) en seguimiento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postCOVID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con TC (tomografía computarizada) en los primeros 6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meses.</a:t>
            </a:r>
          </a:p>
          <a:p>
            <a:pPr marL="742950" lvl="1" indent="-285750" algn="just"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Conocer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 afectación pulmonar intersticial y el estudio de perfusión a través de la TCED (TC de energía dual) de estos p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95536" y="3003798"/>
            <a:ext cx="838893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dirty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</a:t>
            </a:r>
            <a:r>
              <a:rPr lang="es-ES" sz="1600" b="1" dirty="0" smtClean="0">
                <a:solidFill>
                  <a:srgbClr val="0070C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método</a:t>
            </a:r>
            <a:endParaRPr lang="es-ES" sz="14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 de p. en seguimiento en consulta monográfica de COVID del área de salud de Cáceres durante el 2020 a quienes se le realizó estudio radiológico con TC. 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analizaron variables epidemiológicas, clínicas, analíticas, función pulmonar y radiológica con TCED en los primeros 6 meses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postinfección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estadístico se hizo con el programa informático PASWStatistics18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20646" y="195486"/>
            <a:ext cx="1289135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55576" y="3951605"/>
            <a:ext cx="770485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 edad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media de los p. fue 61 años, sin predominio de sexo ni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tabaquismo, y con obesidad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grado I e HTA.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mayoría precisaron hospitalización, y durante los primeros 6 meses presentaban sobre todo fatiga, disnea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debilidad en MMII con función pulmonar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normal. Asociaban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afectación intersticial residual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como bandas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fibróticas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vidrio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deslustrado, y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oligoemia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en TCED.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Estas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últimas relacionadas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 forma estadísticamente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significativa.</a:t>
            </a:r>
            <a:endParaRPr lang="es-ES" sz="14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72685" y="3672814"/>
            <a:ext cx="1527982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Conclusiones</a:t>
            </a:r>
            <a:endParaRPr lang="es-ES" b="1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482759437"/>
              </p:ext>
            </p:extLst>
          </p:nvPr>
        </p:nvGraphicFramePr>
        <p:xfrm>
          <a:off x="2536798" y="194728"/>
          <a:ext cx="3456384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4279948" y="556550"/>
            <a:ext cx="1352338" cy="10156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G. nasales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8% M Reservorio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OAF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VMNI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28%VM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Gráfico 18"/>
          <p:cNvGraphicFramePr/>
          <p:nvPr>
            <p:extLst>
              <p:ext uri="{D42A27DB-BD31-4B8C-83A1-F6EECF244321}">
                <p14:modId xmlns:p14="http://schemas.microsoft.com/office/powerpoint/2010/main" val="2936478136"/>
              </p:ext>
            </p:extLst>
          </p:nvPr>
        </p:nvGraphicFramePr>
        <p:xfrm>
          <a:off x="2250115" y="1486729"/>
          <a:ext cx="3586514" cy="2592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CuadroTexto 19"/>
          <p:cNvSpPr txBox="1"/>
          <p:nvPr/>
        </p:nvSpPr>
        <p:spPr>
          <a:xfrm>
            <a:off x="197522" y="556550"/>
            <a:ext cx="2646286" cy="1600438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t"/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N=33 p. 52% H 49% M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Edad media 61 años.</a:t>
            </a:r>
          </a:p>
          <a:p>
            <a:pPr fontAlgn="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IMC medio 31,63 kg/m2.</a:t>
            </a:r>
          </a:p>
          <a:p>
            <a:pPr fontAlgn="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49% NF. 48% EF.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1% Fumador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52% HTA. 42% DLP. 24% DM.</a:t>
            </a:r>
          </a:p>
          <a:p>
            <a:pPr fontAlgn="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18%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Enfermedad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pulmonar.</a:t>
            </a:r>
          </a:p>
          <a:p>
            <a:pPr fontAlgn="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91% No ECV, ERC ni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ETEV.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194429" y="2260534"/>
            <a:ext cx="2437042" cy="1384995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Espirometría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valores medios normales</a:t>
            </a:r>
          </a:p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DLCO:</a:t>
            </a:r>
          </a:p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55% normal</a:t>
            </a:r>
          </a:p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38% disminución leve</a:t>
            </a:r>
          </a:p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7% disminución moderada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5754019" y="2571750"/>
            <a:ext cx="3325416" cy="101438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Estudio de perfusión TCED:</a:t>
            </a:r>
          </a:p>
          <a:p>
            <a:pPr>
              <a:lnSpc>
                <a:spcPct val="107000"/>
              </a:lnSpc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omogénea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(Grupo 1): 12 p. (52%)</a:t>
            </a:r>
          </a:p>
          <a:p>
            <a:pPr>
              <a:lnSpc>
                <a:spcPct val="107000"/>
              </a:lnSpc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Oligoemia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(Grupo 2): 11 p. (48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  <a:p>
            <a:pPr lvl="0">
              <a:lnSpc>
                <a:spcPct val="107000"/>
              </a:lnSpc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**Vidrio deslustrado. G2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100%. </a:t>
            </a: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0,035</a:t>
            </a:r>
            <a:endParaRPr lang="es-E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Gráfico 29"/>
          <p:cNvGraphicFramePr/>
          <p:nvPr>
            <p:extLst>
              <p:ext uri="{D42A27DB-BD31-4B8C-83A1-F6EECF244321}">
                <p14:modId xmlns:p14="http://schemas.microsoft.com/office/powerpoint/2010/main" val="2608204878"/>
              </p:ext>
            </p:extLst>
          </p:nvPr>
        </p:nvGraphicFramePr>
        <p:xfrm>
          <a:off x="5765781" y="244982"/>
          <a:ext cx="3301893" cy="2223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662</Words>
  <Application>Microsoft Office PowerPoint</Application>
  <PresentationFormat>Presentación en pantalla (16:9)</PresentationFormat>
  <Paragraphs>42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Courier New</vt:lpstr>
      <vt:lpstr>Times New Roman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Cuenta Microsoft</cp:lastModifiedBy>
  <cp:revision>19</cp:revision>
  <dcterms:created xsi:type="dcterms:W3CDTF">2021-06-21T11:13:42Z</dcterms:created>
  <dcterms:modified xsi:type="dcterms:W3CDTF">2021-09-08T11:58:20Z</dcterms:modified>
</cp:coreProperties>
</file>