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6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Estilo claro 1 - Acento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848" y="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elio Arnedillo Muñoz" userId="759e9d951c3008d6" providerId="LiveId" clId="{A5DE2B04-777C-409C-BFB0-7C0C96F758C0}"/>
    <pc:docChg chg="modSld">
      <pc:chgData name="Aurelio Arnedillo Muñoz" userId="759e9d951c3008d6" providerId="LiveId" clId="{A5DE2B04-777C-409C-BFB0-7C0C96F758C0}" dt="2021-09-05T17:43:24.885" v="89" actId="20577"/>
      <pc:docMkLst>
        <pc:docMk/>
      </pc:docMkLst>
      <pc:sldChg chg="modSp mod">
        <pc:chgData name="Aurelio Arnedillo Muñoz" userId="759e9d951c3008d6" providerId="LiveId" clId="{A5DE2B04-777C-409C-BFB0-7C0C96F758C0}" dt="2021-09-05T17:43:24.885" v="89" actId="20577"/>
        <pc:sldMkLst>
          <pc:docMk/>
          <pc:sldMk cId="0" sldId="256"/>
        </pc:sldMkLst>
        <pc:spChg chg="mod">
          <ac:chgData name="Aurelio Arnedillo Muñoz" userId="759e9d951c3008d6" providerId="LiveId" clId="{A5DE2B04-777C-409C-BFB0-7C0C96F758C0}" dt="2021-09-05T17:43:24.885" v="89" actId="20577"/>
          <ac:spMkLst>
            <pc:docMk/>
            <pc:sldMk cId="0" sldId="256"/>
            <ac:spMk id="7" creationId="{538EDA50-F7F1-46F4-B2C1-DBEA7D2D58FD}"/>
          </ac:spMkLst>
        </pc:spChg>
      </pc:sldChg>
    </pc:docChg>
  </pc:docChgLst>
  <pc:docChgLst>
    <pc:chgData name="Raquel Andrés" userId="b5293f8884a0dbf1" providerId="LiveId" clId="{2B7BEFC8-B3A8-4A0E-951D-1BAE85CBC6DE}"/>
    <pc:docChg chg="undo custSel modSld sldOrd">
      <pc:chgData name="Raquel Andrés" userId="b5293f8884a0dbf1" providerId="LiveId" clId="{2B7BEFC8-B3A8-4A0E-951D-1BAE85CBC6DE}" dt="2021-09-03T18:11:12.991" v="1418" actId="20577"/>
      <pc:docMkLst>
        <pc:docMk/>
      </pc:docMkLst>
      <pc:sldChg chg="addSp delSp modSp mod ord">
        <pc:chgData name="Raquel Andrés" userId="b5293f8884a0dbf1" providerId="LiveId" clId="{2B7BEFC8-B3A8-4A0E-951D-1BAE85CBC6DE}" dt="2021-09-03T18:11:12.991" v="1418" actId="20577"/>
        <pc:sldMkLst>
          <pc:docMk/>
          <pc:sldMk cId="0" sldId="256"/>
        </pc:sldMkLst>
        <pc:spChg chg="add mod">
          <ac:chgData name="Raquel Andrés" userId="b5293f8884a0dbf1" providerId="LiveId" clId="{2B7BEFC8-B3A8-4A0E-951D-1BAE85CBC6DE}" dt="2021-09-03T16:27:04.727" v="1107" actId="1076"/>
          <ac:spMkLst>
            <pc:docMk/>
            <pc:sldMk cId="0" sldId="256"/>
            <ac:spMk id="2" creationId="{597EF9E1-4959-450A-93D1-66FF2E37DCA6}"/>
          </ac:spMkLst>
        </pc:spChg>
        <pc:spChg chg="add mod">
          <ac:chgData name="Raquel Andrés" userId="b5293f8884a0dbf1" providerId="LiveId" clId="{2B7BEFC8-B3A8-4A0E-951D-1BAE85CBC6DE}" dt="2021-09-03T18:04:55.673" v="1324" actId="1076"/>
          <ac:spMkLst>
            <pc:docMk/>
            <pc:sldMk cId="0" sldId="256"/>
            <ac:spMk id="6" creationId="{C1078C88-78D2-41BD-9FE5-FA9B26F816F9}"/>
          </ac:spMkLst>
        </pc:spChg>
        <pc:spChg chg="add mod">
          <ac:chgData name="Raquel Andrés" userId="b5293f8884a0dbf1" providerId="LiveId" clId="{2B7BEFC8-B3A8-4A0E-951D-1BAE85CBC6DE}" dt="2021-09-03T18:11:12.991" v="1418" actId="20577"/>
          <ac:spMkLst>
            <pc:docMk/>
            <pc:sldMk cId="0" sldId="256"/>
            <ac:spMk id="7" creationId="{538EDA50-F7F1-46F4-B2C1-DBEA7D2D58FD}"/>
          </ac:spMkLst>
        </pc:spChg>
        <pc:spChg chg="add mod">
          <ac:chgData name="Raquel Andrés" userId="b5293f8884a0dbf1" providerId="LiveId" clId="{2B7BEFC8-B3A8-4A0E-951D-1BAE85CBC6DE}" dt="2021-09-03T14:09:06.876" v="862" actId="1076"/>
          <ac:spMkLst>
            <pc:docMk/>
            <pc:sldMk cId="0" sldId="256"/>
            <ac:spMk id="8" creationId="{F9DD2AA8-B8B3-429A-8D1A-619EF31A49EE}"/>
          </ac:spMkLst>
        </pc:spChg>
        <pc:spChg chg="add mod">
          <ac:chgData name="Raquel Andrés" userId="b5293f8884a0dbf1" providerId="LiveId" clId="{2B7BEFC8-B3A8-4A0E-951D-1BAE85CBC6DE}" dt="2021-09-03T18:06:37.092" v="1391" actId="14100"/>
          <ac:spMkLst>
            <pc:docMk/>
            <pc:sldMk cId="0" sldId="256"/>
            <ac:spMk id="9" creationId="{82F638EE-19AA-4F1E-830A-2077AD964C61}"/>
          </ac:spMkLst>
        </pc:spChg>
        <pc:spChg chg="add mod">
          <ac:chgData name="Raquel Andrés" userId="b5293f8884a0dbf1" providerId="LiveId" clId="{2B7BEFC8-B3A8-4A0E-951D-1BAE85CBC6DE}" dt="2021-09-03T14:51:37.847" v="1029" actId="1076"/>
          <ac:spMkLst>
            <pc:docMk/>
            <pc:sldMk cId="0" sldId="256"/>
            <ac:spMk id="10" creationId="{59B6129B-C99C-41D9-9539-CC775F00E068}"/>
          </ac:spMkLst>
        </pc:spChg>
        <pc:spChg chg="add mod">
          <ac:chgData name="Raquel Andrés" userId="b5293f8884a0dbf1" providerId="LiveId" clId="{2B7BEFC8-B3A8-4A0E-951D-1BAE85CBC6DE}" dt="2021-09-03T18:01:50.567" v="1296" actId="1076"/>
          <ac:spMkLst>
            <pc:docMk/>
            <pc:sldMk cId="0" sldId="256"/>
            <ac:spMk id="12" creationId="{6E661C91-4123-421C-8778-9E9C8F62CA94}"/>
          </ac:spMkLst>
        </pc:spChg>
        <pc:graphicFrameChg chg="add mod modGraphic">
          <ac:chgData name="Raquel Andrés" userId="b5293f8884a0dbf1" providerId="LiveId" clId="{2B7BEFC8-B3A8-4A0E-951D-1BAE85CBC6DE}" dt="2021-09-03T16:28:12.384" v="1149" actId="20577"/>
          <ac:graphicFrameMkLst>
            <pc:docMk/>
            <pc:sldMk cId="0" sldId="256"/>
            <ac:graphicFrameMk id="3" creationId="{7D00907E-38F0-4FFF-8995-81B1672A3324}"/>
          </ac:graphicFrameMkLst>
        </pc:graphicFrameChg>
        <pc:graphicFrameChg chg="add mod modGraphic">
          <ac:chgData name="Raquel Andrés" userId="b5293f8884a0dbf1" providerId="LiveId" clId="{2B7BEFC8-B3A8-4A0E-951D-1BAE85CBC6DE}" dt="2021-09-03T18:05:56.435" v="1384" actId="20577"/>
          <ac:graphicFrameMkLst>
            <pc:docMk/>
            <pc:sldMk cId="0" sldId="256"/>
            <ac:graphicFrameMk id="4" creationId="{36520DDF-F5B9-4593-B7A5-35CF35CE6EB0}"/>
          </ac:graphicFrameMkLst>
        </pc:graphicFrameChg>
        <pc:graphicFrameChg chg="add del mod">
          <ac:chgData name="Raquel Andrés" userId="b5293f8884a0dbf1" providerId="LiveId" clId="{2B7BEFC8-B3A8-4A0E-951D-1BAE85CBC6DE}" dt="2021-08-23T15:34:15.219" v="362" actId="478"/>
          <ac:graphicFrameMkLst>
            <pc:docMk/>
            <pc:sldMk cId="0" sldId="256"/>
            <ac:graphicFrameMk id="5" creationId="{47DD7CF7-4A70-4A88-98F7-94A0C876F890}"/>
          </ac:graphicFrameMkLst>
        </pc:graphicFrameChg>
        <pc:graphicFrameChg chg="add mod">
          <ac:chgData name="Raquel Andrés" userId="b5293f8884a0dbf1" providerId="LiveId" clId="{2B7BEFC8-B3A8-4A0E-951D-1BAE85CBC6DE}" dt="2021-09-03T15:49:06.977" v="1065" actId="113"/>
          <ac:graphicFrameMkLst>
            <pc:docMk/>
            <pc:sldMk cId="0" sldId="256"/>
            <ac:graphicFrameMk id="5" creationId="{6B085E41-C331-4920-9C78-A661DD0F332D}"/>
          </ac:graphicFrameMkLst>
        </pc:graphicFrameChg>
        <pc:graphicFrameChg chg="add mod">
          <ac:chgData name="Raquel Andrés" userId="b5293f8884a0dbf1" providerId="LiveId" clId="{2B7BEFC8-B3A8-4A0E-951D-1BAE85CBC6DE}" dt="2021-09-03T15:02:07.459" v="1041" actId="1076"/>
          <ac:graphicFrameMkLst>
            <pc:docMk/>
            <pc:sldMk cId="0" sldId="256"/>
            <ac:graphicFrameMk id="11" creationId="{488F512D-B3AB-4093-9B13-324E4E60E2BF}"/>
          </ac:graphicFrameMkLst>
        </pc:graphicFrameChg>
        <pc:graphicFrameChg chg="add del mod">
          <ac:chgData name="Raquel Andrés" userId="b5293f8884a0dbf1" providerId="LiveId" clId="{2B7BEFC8-B3A8-4A0E-951D-1BAE85CBC6DE}" dt="2021-08-23T16:16:06.275" v="477" actId="478"/>
          <ac:graphicFrameMkLst>
            <pc:docMk/>
            <pc:sldMk cId="0" sldId="256"/>
            <ac:graphicFrameMk id="12" creationId="{4AE1E094-9FC1-4428-A068-3D8738556788}"/>
          </ac:graphicFrameMkLst>
        </pc:graphicFrameChg>
        <pc:graphicFrameChg chg="add del mod">
          <ac:chgData name="Raquel Andrés" userId="b5293f8884a0dbf1" providerId="LiveId" clId="{2B7BEFC8-B3A8-4A0E-951D-1BAE85CBC6DE}" dt="2021-08-23T16:18:06.576" v="494" actId="478"/>
          <ac:graphicFrameMkLst>
            <pc:docMk/>
            <pc:sldMk cId="0" sldId="256"/>
            <ac:graphicFrameMk id="15" creationId="{332019CA-7041-4FDA-B17A-C09F4163B372}"/>
          </ac:graphicFrameMkLst>
        </pc:graphicFrameChg>
      </pc:sldChg>
      <pc:sldChg chg="addSp delSp modSp mod">
        <pc:chgData name="Raquel Andrés" userId="b5293f8884a0dbf1" providerId="LiveId" clId="{2B7BEFC8-B3A8-4A0E-951D-1BAE85CBC6DE}" dt="2021-09-03T18:07:44.251" v="1393" actId="14100"/>
        <pc:sldMkLst>
          <pc:docMk/>
          <pc:sldMk cId="0" sldId="257"/>
        </pc:sldMkLst>
        <pc:spChg chg="add del mod">
          <ac:chgData name="Raquel Andrés" userId="b5293f8884a0dbf1" providerId="LiveId" clId="{2B7BEFC8-B3A8-4A0E-951D-1BAE85CBC6DE}" dt="2021-08-23T14:36:21.075" v="9" actId="478"/>
          <ac:spMkLst>
            <pc:docMk/>
            <pc:sldMk cId="0" sldId="257"/>
            <ac:spMk id="4" creationId="{A2A84B20-CBE1-43FB-BEFF-B772EAF0F209}"/>
          </ac:spMkLst>
        </pc:spChg>
        <pc:spChg chg="del mod">
          <ac:chgData name="Raquel Andrés" userId="b5293f8884a0dbf1" providerId="LiveId" clId="{2B7BEFC8-B3A8-4A0E-951D-1BAE85CBC6DE}" dt="2021-08-23T14:46:33.363" v="68" actId="478"/>
          <ac:spMkLst>
            <pc:docMk/>
            <pc:sldMk cId="0" sldId="257"/>
            <ac:spMk id="5" creationId="{A934E514-DBAE-41EB-BD16-C02971F1275C}"/>
          </ac:spMkLst>
        </pc:spChg>
        <pc:spChg chg="add del mod">
          <ac:chgData name="Raquel Andrés" userId="b5293f8884a0dbf1" providerId="LiveId" clId="{2B7BEFC8-B3A8-4A0E-951D-1BAE85CBC6DE}" dt="2021-08-23T14:46:21.050" v="65" actId="478"/>
          <ac:spMkLst>
            <pc:docMk/>
            <pc:sldMk cId="0" sldId="257"/>
            <ac:spMk id="9" creationId="{F88172F4-5281-4322-B228-5ECCC338024F}"/>
          </ac:spMkLst>
        </pc:spChg>
        <pc:spChg chg="add del mod">
          <ac:chgData name="Raquel Andrés" userId="b5293f8884a0dbf1" providerId="LiveId" clId="{2B7BEFC8-B3A8-4A0E-951D-1BAE85CBC6DE}" dt="2021-08-23T14:36:04.773" v="8" actId="478"/>
          <ac:spMkLst>
            <pc:docMk/>
            <pc:sldMk cId="0" sldId="257"/>
            <ac:spMk id="11" creationId="{230BB102-FCF5-4C9C-BDF3-6F6650809ECB}"/>
          </ac:spMkLst>
        </pc:spChg>
        <pc:spChg chg="add mod">
          <ac:chgData name="Raquel Andrés" userId="b5293f8884a0dbf1" providerId="LiveId" clId="{2B7BEFC8-B3A8-4A0E-951D-1BAE85CBC6DE}" dt="2021-08-23T16:02:19.302" v="445" actId="122"/>
          <ac:spMkLst>
            <pc:docMk/>
            <pc:sldMk cId="0" sldId="257"/>
            <ac:spMk id="13" creationId="{0C299E50-D0C5-45DE-86C4-28024B2FE888}"/>
          </ac:spMkLst>
        </pc:spChg>
        <pc:spChg chg="add mod">
          <ac:chgData name="Raquel Andrés" userId="b5293f8884a0dbf1" providerId="LiveId" clId="{2B7BEFC8-B3A8-4A0E-951D-1BAE85CBC6DE}" dt="2021-08-23T16:05:09.490" v="462" actId="1076"/>
          <ac:spMkLst>
            <pc:docMk/>
            <pc:sldMk cId="0" sldId="257"/>
            <ac:spMk id="14" creationId="{05094973-73B0-4008-8B06-B33E926D678B}"/>
          </ac:spMkLst>
        </pc:spChg>
        <pc:spChg chg="add mod">
          <ac:chgData name="Raquel Andrés" userId="b5293f8884a0dbf1" providerId="LiveId" clId="{2B7BEFC8-B3A8-4A0E-951D-1BAE85CBC6DE}" dt="2021-08-23T16:02:54.985" v="447" actId="14100"/>
          <ac:spMkLst>
            <pc:docMk/>
            <pc:sldMk cId="0" sldId="257"/>
            <ac:spMk id="15" creationId="{D8EECEAF-D108-4711-9D28-9DED27B81B63}"/>
          </ac:spMkLst>
        </pc:spChg>
        <pc:spChg chg="add mod">
          <ac:chgData name="Raquel Andrés" userId="b5293f8884a0dbf1" providerId="LiveId" clId="{2B7BEFC8-B3A8-4A0E-951D-1BAE85CBC6DE}" dt="2021-08-23T14:57:49.972" v="337" actId="1076"/>
          <ac:spMkLst>
            <pc:docMk/>
            <pc:sldMk cId="0" sldId="257"/>
            <ac:spMk id="18" creationId="{08F0D5B8-DDC9-420D-9303-8D4160195E56}"/>
          </ac:spMkLst>
        </pc:spChg>
        <pc:spChg chg="add mod">
          <ac:chgData name="Raquel Andrés" userId="b5293f8884a0dbf1" providerId="LiveId" clId="{2B7BEFC8-B3A8-4A0E-951D-1BAE85CBC6DE}" dt="2021-08-23T16:02:09.663" v="444" actId="1076"/>
          <ac:spMkLst>
            <pc:docMk/>
            <pc:sldMk cId="0" sldId="257"/>
            <ac:spMk id="19" creationId="{71353E82-7174-4D19-BFA5-D13F5CDDB065}"/>
          </ac:spMkLst>
        </pc:spChg>
        <pc:spChg chg="add mod">
          <ac:chgData name="Raquel Andrés" userId="b5293f8884a0dbf1" providerId="LiveId" clId="{2B7BEFC8-B3A8-4A0E-951D-1BAE85CBC6DE}" dt="2021-08-23T16:03:32.855" v="452" actId="14100"/>
          <ac:spMkLst>
            <pc:docMk/>
            <pc:sldMk cId="0" sldId="257"/>
            <ac:spMk id="20" creationId="{FD6A4273-A7F2-42CF-98B1-99F90B034D53}"/>
          </ac:spMkLst>
        </pc:spChg>
        <pc:graphicFrameChg chg="add del mod ord modGraphic">
          <ac:chgData name="Raquel Andrés" userId="b5293f8884a0dbf1" providerId="LiveId" clId="{2B7BEFC8-B3A8-4A0E-951D-1BAE85CBC6DE}" dt="2021-08-23T14:51:30.249" v="127" actId="478"/>
          <ac:graphicFrameMkLst>
            <pc:docMk/>
            <pc:sldMk cId="0" sldId="257"/>
            <ac:graphicFrameMk id="16" creationId="{5EF533DF-2E10-4AFD-A92E-EDFEFE489FE4}"/>
          </ac:graphicFrameMkLst>
        </pc:graphicFrameChg>
        <pc:graphicFrameChg chg="add mod modGraphic">
          <ac:chgData name="Raquel Andrés" userId="b5293f8884a0dbf1" providerId="LiveId" clId="{2B7BEFC8-B3A8-4A0E-951D-1BAE85CBC6DE}" dt="2021-09-03T18:07:44.251" v="1393" actId="14100"/>
          <ac:graphicFrameMkLst>
            <pc:docMk/>
            <pc:sldMk cId="0" sldId="257"/>
            <ac:graphicFrameMk id="17" creationId="{9C77FB98-CB50-4E3F-A4A7-31E66B27566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000" b="1" i="0" u="none" strike="noStrike" baseline="0" dirty="0">
                <a:effectLst/>
              </a:rPr>
              <a:t>Eosinofilia en fase aguda</a:t>
            </a:r>
            <a:endParaRPr lang="es-ES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5-1FFD-4442-92AC-5F3F1C92CB2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97" b="1" i="0" u="none" strike="noStrike" baseline="0" dirty="0">
                        <a:effectLst/>
                      </a:rPr>
                      <a:t>142,57</a:t>
                    </a:r>
                    <a:endParaRPr lang="en-US" b="1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FFD-4442-92AC-5F3F1C92CB2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E1044FA1-8EC6-4717-8D7C-B7653297C1F6}" type="VALUE">
                      <a:rPr lang="en-US" b="1"/>
                      <a:pPr/>
                      <a:t>[VALOR]</a:t>
                    </a:fld>
                    <a:endParaRPr lang="es-ES_tradnl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FFD-4442-92AC-5F3F1C92CB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Eosinofilia exfumadores</c:v>
                </c:pt>
                <c:pt idx="1">
                  <c:v>Eosinofilia fumadores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142.57</c:v>
                </c:pt>
                <c:pt idx="1">
                  <c:v>80.680000000000007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D-4442-92AC-5F3F1C92CB2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67925599"/>
        <c:axId val="467926431"/>
      </c:barChart>
      <c:catAx>
        <c:axId val="4679255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ln>
                  <a:solidFill>
                    <a:schemeClr val="tx1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7926431"/>
        <c:crosses val="autoZero"/>
        <c:auto val="1"/>
        <c:lblAlgn val="ctr"/>
        <c:lblOffset val="100"/>
        <c:noMultiLvlLbl val="0"/>
      </c:catAx>
      <c:valAx>
        <c:axId val="467926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679255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000" dirty="0"/>
              <a:t>Eosinofilia en fase estable</a:t>
            </a:r>
          </a:p>
        </c:rich>
      </c:tx>
      <c:layout>
        <c:manualLayout>
          <c:xMode val="edge"/>
          <c:yMode val="edge"/>
          <c:x val="0.16607030113185259"/>
          <c:y val="4.149865701196599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3248561812915097"/>
          <c:y val="0.20701294627394345"/>
          <c:w val="0.82986264281262911"/>
          <c:h val="0.586753153158421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4-3B30-44E4-93AB-40BFD7D8794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900F19D-A17C-4BAB-BB76-B5597152990F}" type="VALUE">
                      <a:rPr lang="en-US" b="1"/>
                      <a:pPr/>
                      <a:t>[VALOR]</a:t>
                    </a:fld>
                    <a:endParaRPr lang="es-ES_tradnl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B30-44E4-93AB-40BFD7D8794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04EEC357-3AD1-4154-A09C-415DDF1DB451}" type="VALUE">
                      <a:rPr lang="en-US" b="1"/>
                      <a:pPr/>
                      <a:t>[VALOR]</a:t>
                    </a:fld>
                    <a:endParaRPr lang="es-ES_tradnl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B30-44E4-93AB-40BFD7D879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Eosinofilia fumadores</c:v>
                </c:pt>
                <c:pt idx="1">
                  <c:v>Eosinofilia exfumadores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158.41</c:v>
                </c:pt>
                <c:pt idx="1">
                  <c:v>234.65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0-44E4-93AB-40BFD7D8794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033087423"/>
        <c:axId val="1033096575"/>
      </c:barChart>
      <c:catAx>
        <c:axId val="103308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3096575"/>
        <c:crosses val="autoZero"/>
        <c:auto val="1"/>
        <c:lblAlgn val="ctr"/>
        <c:lblOffset val="100"/>
        <c:noMultiLvlLbl val="0"/>
      </c:catAx>
      <c:valAx>
        <c:axId val="10330965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33087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AF60-E061-49D0-97DE-FF915D487158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560C8-3E02-4695-9A34-15FBBA3B78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09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A560C8-3E02-4695-9A34-15FBBA3B78B4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814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>
            <a:extLst>
              <a:ext uri="{FF2B5EF4-FFF2-40B4-BE49-F238E27FC236}">
                <a16:creationId xmlns:a16="http://schemas.microsoft.com/office/drawing/2014/main" id="{0C299E50-D0C5-45DE-86C4-28024B2F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382" y="14289"/>
            <a:ext cx="8458074" cy="706496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s-ES" sz="1800" b="1" i="0" dirty="0">
                <a:solidFill>
                  <a:srgbClr val="222222"/>
                </a:solidFill>
                <a:effectLst/>
                <a:cs typeface="Arial" panose="020B0604020202020204" pitchFamily="34" charset="0"/>
              </a:rPr>
              <a:t>RELACIÓN ENTRE HÁBITO TABÁQUICO Y LA EOSINOFILIA EN PACIENTES CON EPOC EN FASE ESTABLE Y DURANTE LAS AGUDIZACIONES</a:t>
            </a:r>
            <a:endParaRPr lang="es-ES" sz="18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5094973-73B0-4008-8B06-B33E926D678B}"/>
              </a:ext>
            </a:extLst>
          </p:cNvPr>
          <p:cNvSpPr txBox="1"/>
          <p:nvPr/>
        </p:nvSpPr>
        <p:spPr>
          <a:xfrm>
            <a:off x="218382" y="2212785"/>
            <a:ext cx="2448272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MATERIAL Y MÉTODOS: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EECEAF-D108-4711-9D28-9DED27B81B63}"/>
              </a:ext>
            </a:extLst>
          </p:cNvPr>
          <p:cNvSpPr txBox="1"/>
          <p:nvPr/>
        </p:nvSpPr>
        <p:spPr>
          <a:xfrm>
            <a:off x="218382" y="1253779"/>
            <a:ext cx="1185266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b="1" dirty="0"/>
              <a:t>OBJETIVO</a:t>
            </a:r>
            <a:r>
              <a:rPr lang="es-ES" dirty="0"/>
              <a:t>:</a:t>
            </a:r>
          </a:p>
        </p:txBody>
      </p:sp>
      <p:graphicFrame>
        <p:nvGraphicFramePr>
          <p:cNvPr id="17" name="Tabla 17">
            <a:extLst>
              <a:ext uri="{FF2B5EF4-FFF2-40B4-BE49-F238E27FC236}">
                <a16:creationId xmlns:a16="http://schemas.microsoft.com/office/drawing/2014/main" id="{9C77FB98-CB50-4E3F-A4A7-31E66B275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969759"/>
              </p:ext>
            </p:extLst>
          </p:nvPr>
        </p:nvGraphicFramePr>
        <p:xfrm>
          <a:off x="889874" y="2611527"/>
          <a:ext cx="7364251" cy="1976447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457990">
                  <a:extLst>
                    <a:ext uri="{9D8B030D-6E8A-4147-A177-3AD203B41FA5}">
                      <a16:colId xmlns:a16="http://schemas.microsoft.com/office/drawing/2014/main" val="3292856958"/>
                    </a:ext>
                  </a:extLst>
                </a:gridCol>
                <a:gridCol w="4906261">
                  <a:extLst>
                    <a:ext uri="{9D8B030D-6E8A-4147-A177-3AD203B41FA5}">
                      <a16:colId xmlns:a16="http://schemas.microsoft.com/office/drawing/2014/main" val="1149987041"/>
                    </a:ext>
                  </a:extLst>
                </a:gridCol>
              </a:tblGrid>
              <a:tr h="407122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POBLACIÓN DIANA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VARIABLES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852114"/>
                  </a:ext>
                </a:extLst>
              </a:tr>
              <a:tr h="1569325">
                <a:tc>
                  <a:txBody>
                    <a:bodyPr/>
                    <a:lstStyle/>
                    <a:p>
                      <a:pPr algn="l"/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Pacientes EPOC ingresados por agudización desde el 1 de enero hasta el 31 de diciembre de 2019</a:t>
                      </a:r>
                      <a:endParaRPr lang="es-ES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Hábito tabáquico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ICAT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s-ES" dirty="0"/>
                        <a:t>Clasificación GOLD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470125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08F0D5B8-DDC9-420D-9303-8D4160195E56}"/>
              </a:ext>
            </a:extLst>
          </p:cNvPr>
          <p:cNvSpPr txBox="1"/>
          <p:nvPr/>
        </p:nvSpPr>
        <p:spPr>
          <a:xfrm>
            <a:off x="5580112" y="3042522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/>
              <a:t>Eosinofilia fase aguda</a:t>
            </a:r>
          </a:p>
          <a:p>
            <a:pPr marL="285750" indent="-285750">
              <a:buFontTx/>
              <a:buChar char="-"/>
            </a:pPr>
            <a:r>
              <a:rPr lang="es-ES" dirty="0"/>
              <a:t>Eosinofilia fase estable</a:t>
            </a:r>
          </a:p>
          <a:p>
            <a:pPr marL="285750" indent="-285750">
              <a:buFontTx/>
              <a:buChar char="-"/>
            </a:pPr>
            <a:r>
              <a:rPr lang="es-ES" dirty="0"/>
              <a:t>Función pulmonar</a:t>
            </a:r>
          </a:p>
          <a:p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1353E82-7174-4D19-BFA5-D13F5CDDB065}"/>
              </a:ext>
            </a:extLst>
          </p:cNvPr>
          <p:cNvSpPr txBox="1"/>
          <p:nvPr/>
        </p:nvSpPr>
        <p:spPr>
          <a:xfrm>
            <a:off x="218382" y="756449"/>
            <a:ext cx="8458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>
                <a:effectLst/>
                <a:ea typeface="Times New Roman" panose="02020603050405020304" pitchFamily="18" charset="0"/>
              </a:rPr>
              <a:t>R. de Andrés David</a:t>
            </a:r>
            <a:r>
              <a:rPr lang="es-ES" sz="1200" dirty="0">
                <a:effectLst/>
                <a:ea typeface="Times New Roman" panose="02020603050405020304" pitchFamily="18" charset="0"/>
              </a:rPr>
              <a:t>, A. Marín Andreu, C. España Domínguez, M. Morales González, E. Vázquez Gandullo, I. Muñoz Ramírez</a:t>
            </a:r>
            <a:br>
              <a:rPr lang="es-ES" sz="1800" dirty="0">
                <a:effectLst/>
                <a:ea typeface="Times New Roman" panose="02020603050405020304" pitchFamily="18" charset="0"/>
              </a:rPr>
            </a:br>
            <a:r>
              <a:rPr lang="es-ES" sz="1200" dirty="0">
                <a:effectLst/>
                <a:ea typeface="Times New Roman" panose="02020603050405020304" pitchFamily="18" charset="0"/>
              </a:rPr>
              <a:t>Hospital Universitario Puerta del Mar, Cádiz, España</a:t>
            </a:r>
            <a:endParaRPr lang="es-ES" sz="12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6A4273-A7F2-42CF-98B1-99F90B034D53}"/>
              </a:ext>
            </a:extLst>
          </p:cNvPr>
          <p:cNvSpPr txBox="1"/>
          <p:nvPr/>
        </p:nvSpPr>
        <p:spPr>
          <a:xfrm>
            <a:off x="1475656" y="1265962"/>
            <a:ext cx="72008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dirty="0"/>
              <a:t>A</a:t>
            </a:r>
            <a:r>
              <a:rPr lang="es-ES" sz="1800" dirty="0">
                <a:effectLst/>
                <a:ea typeface="Times New Roman" panose="02020603050405020304" pitchFamily="18" charset="0"/>
              </a:rPr>
              <a:t>nalizar la relación entre la eosinofilia y el hábito tabáquico en los pacientes EPOC hospitalizados en nuestro centro por agudización de su enfermedad durante el año 2019.</a:t>
            </a: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97EF9E1-4959-450A-93D1-66FF2E37DCA6}"/>
              </a:ext>
            </a:extLst>
          </p:cNvPr>
          <p:cNvSpPr txBox="1"/>
          <p:nvPr/>
        </p:nvSpPr>
        <p:spPr>
          <a:xfrm>
            <a:off x="251520" y="98497"/>
            <a:ext cx="1368152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latin typeface="+mj-lt"/>
              </a:defRPr>
            </a:lvl1pPr>
          </a:lstStyle>
          <a:p>
            <a:r>
              <a:rPr lang="es-ES" sz="1600" dirty="0"/>
              <a:t>RESULTADOS: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1078C88-78D2-41BD-9FE5-FA9B26F816F9}"/>
              </a:ext>
            </a:extLst>
          </p:cNvPr>
          <p:cNvSpPr txBox="1"/>
          <p:nvPr/>
        </p:nvSpPr>
        <p:spPr>
          <a:xfrm>
            <a:off x="683569" y="3897087"/>
            <a:ext cx="1620180" cy="3385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latin typeface="+mj-lt"/>
              </a:defRPr>
            </a:lvl1pPr>
          </a:lstStyle>
          <a:p>
            <a:r>
              <a:rPr lang="es-ES" sz="1600" dirty="0"/>
              <a:t>CONCLUSIONES: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38EDA50-F7F1-46F4-B2C1-DBEA7D2D58FD}"/>
              </a:ext>
            </a:extLst>
          </p:cNvPr>
          <p:cNvSpPr txBox="1"/>
          <p:nvPr/>
        </p:nvSpPr>
        <p:spPr>
          <a:xfrm>
            <a:off x="2411760" y="3897087"/>
            <a:ext cx="6048671" cy="107721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La eosinofilia media fue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significativamente menor en fumadores respecto a exfumadores durante </a:t>
            </a: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las </a:t>
            </a:r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agudizaciones</a:t>
            </a:r>
            <a:r>
              <a:rPr lang="es-ES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pero no en fase estable</a:t>
            </a:r>
            <a:endParaRPr lang="es-E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s-ES" sz="1600">
                <a:latin typeface="Times New Roman" panose="02020603050405020304" pitchFamily="18" charset="0"/>
                <a:cs typeface="Times New Roman" panose="02020603050405020304" pitchFamily="18" charset="0"/>
              </a:rPr>
              <a:t>No existieron diferencias 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significativas entre ICAT y eosinofilia. 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B085E41-C331-4920-9C78-A661DD0F33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8918739"/>
              </p:ext>
            </p:extLst>
          </p:nvPr>
        </p:nvGraphicFramePr>
        <p:xfrm>
          <a:off x="6244604" y="246167"/>
          <a:ext cx="2719882" cy="2179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F9DD2AA8-B8B3-429A-8D1A-619EF31A49EE}"/>
              </a:ext>
            </a:extLst>
          </p:cNvPr>
          <p:cNvSpPr txBox="1"/>
          <p:nvPr/>
        </p:nvSpPr>
        <p:spPr>
          <a:xfrm>
            <a:off x="7884368" y="987574"/>
            <a:ext cx="1008112" cy="33855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p=0,001</a:t>
            </a:r>
            <a:endParaRPr lang="es-ES" sz="1600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488F512D-B3AB-4093-9B13-324E4E60E2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8083239"/>
              </p:ext>
            </p:extLst>
          </p:nvPr>
        </p:nvGraphicFramePr>
        <p:xfrm>
          <a:off x="3524723" y="152025"/>
          <a:ext cx="2719881" cy="2355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6E661C91-4123-421C-8778-9E9C8F62CA94}"/>
              </a:ext>
            </a:extLst>
          </p:cNvPr>
          <p:cNvSpPr txBox="1"/>
          <p:nvPr/>
        </p:nvSpPr>
        <p:spPr>
          <a:xfrm>
            <a:off x="3778603" y="679797"/>
            <a:ext cx="793397" cy="30777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p=0,071</a:t>
            </a:r>
            <a:endParaRPr lang="es-ES" sz="1400" dirty="0"/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7D00907E-38F0-4FFF-8995-81B1672A3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354699"/>
              </p:ext>
            </p:extLst>
          </p:nvPr>
        </p:nvGraphicFramePr>
        <p:xfrm>
          <a:off x="251520" y="479767"/>
          <a:ext cx="3148225" cy="334439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271166477"/>
                    </a:ext>
                  </a:extLst>
                </a:gridCol>
                <a:gridCol w="1924089">
                  <a:extLst>
                    <a:ext uri="{9D8B030D-6E8A-4147-A177-3AD203B41FA5}">
                      <a16:colId xmlns:a16="http://schemas.microsoft.com/office/drawing/2014/main" val="3088441329"/>
                    </a:ext>
                  </a:extLst>
                </a:gridCol>
              </a:tblGrid>
              <a:tr h="373919"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Total 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 pacientes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3349047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Edad (años)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72,70 ± 9,621 </a:t>
                      </a:r>
                      <a:endParaRPr lang="es-ES" sz="1600" b="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25226248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b="0" dirty="0"/>
                        <a:t>Sexo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♀: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15,5% </a:t>
                      </a:r>
                      <a:endParaRPr lang="es-ES" sz="1600" dirty="0"/>
                    </a:p>
                    <a:p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♂</a:t>
                      </a:r>
                      <a:r>
                        <a:rPr lang="es-ES" sz="1600" dirty="0"/>
                        <a:t>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84,5% </a:t>
                      </a:r>
                      <a:endParaRPr lang="es-ES" sz="16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9444029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b="0" dirty="0"/>
                        <a:t>Tabaquismo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Fumadores: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29,7% </a:t>
                      </a:r>
                      <a:endParaRPr lang="es-ES" sz="1600" dirty="0"/>
                    </a:p>
                    <a:p>
                      <a:r>
                        <a:rPr lang="es-ES" sz="1600" dirty="0"/>
                        <a:t>Exfumadores: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68,2% </a:t>
                      </a:r>
                      <a:endParaRPr lang="es-ES" sz="16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664614498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b="0" dirty="0"/>
                        <a:t>ICAT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65,17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795480999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b="0" dirty="0"/>
                        <a:t>GOLD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I     2,7%</a:t>
                      </a:r>
                    </a:p>
                    <a:p>
                      <a:r>
                        <a:rPr lang="es-ES" sz="1600" dirty="0"/>
                        <a:t>II    22,3%</a:t>
                      </a:r>
                    </a:p>
                    <a:p>
                      <a:r>
                        <a:rPr lang="es-ES" sz="1600" dirty="0"/>
                        <a:t>III   33,8%</a:t>
                      </a:r>
                    </a:p>
                    <a:p>
                      <a:r>
                        <a:rPr lang="es-ES" sz="1600" dirty="0"/>
                        <a:t>IV   27%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61643903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59B6129B-C99C-41D9-9539-CC775F00E068}"/>
              </a:ext>
            </a:extLst>
          </p:cNvPr>
          <p:cNvSpPr txBox="1"/>
          <p:nvPr/>
        </p:nvSpPr>
        <p:spPr>
          <a:xfrm>
            <a:off x="2607657" y="1419622"/>
            <a:ext cx="792088" cy="33855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p=0,04</a:t>
            </a:r>
            <a:endParaRPr lang="es-ES" sz="1600" dirty="0"/>
          </a:p>
        </p:txBody>
      </p:sp>
      <p:graphicFrame>
        <p:nvGraphicFramePr>
          <p:cNvPr id="4" name="Tabla 8">
            <a:extLst>
              <a:ext uri="{FF2B5EF4-FFF2-40B4-BE49-F238E27FC236}">
                <a16:creationId xmlns:a16="http://schemas.microsoft.com/office/drawing/2014/main" id="{36520DDF-F5B9-4593-B7A5-35CF35CE6E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131205"/>
              </p:ext>
            </p:extLst>
          </p:nvPr>
        </p:nvGraphicFramePr>
        <p:xfrm>
          <a:off x="3563888" y="2492087"/>
          <a:ext cx="4320480" cy="111906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19088734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681472688"/>
                    </a:ext>
                  </a:extLst>
                </a:gridCol>
              </a:tblGrid>
              <a:tr h="539943">
                <a:tc>
                  <a:txBody>
                    <a:bodyPr/>
                    <a:lstStyle/>
                    <a:p>
                      <a:r>
                        <a:rPr lang="es-ES" sz="1600" dirty="0"/>
                        <a:t>Relación entre eosinofilia e ICAT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4380142"/>
                  </a:ext>
                </a:extLst>
              </a:tr>
              <a:tr h="539943">
                <a:tc>
                  <a:txBody>
                    <a:bodyPr/>
                    <a:lstStyle/>
                    <a:p>
                      <a:r>
                        <a:rPr lang="es-ES" sz="1600" dirty="0"/>
                        <a:t>Eosinofilia fase aguda</a:t>
                      </a:r>
                    </a:p>
                    <a:p>
                      <a:r>
                        <a:rPr lang="es-ES" sz="1600" dirty="0"/>
                        <a:t>Eosinofilia fase estable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p=0,117</a:t>
                      </a:r>
                    </a:p>
                    <a:p>
                      <a:r>
                        <a:rPr lang="es-ES" sz="1600" dirty="0"/>
                        <a:t>p=0,302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779593"/>
                  </a:ext>
                </a:extLst>
              </a:tr>
            </a:tbl>
          </a:graphicData>
        </a:graphic>
      </p:graphicFrame>
      <p:sp>
        <p:nvSpPr>
          <p:cNvPr id="9" name="Rectángulo 8">
            <a:extLst>
              <a:ext uri="{FF2B5EF4-FFF2-40B4-BE49-F238E27FC236}">
                <a16:creationId xmlns:a16="http://schemas.microsoft.com/office/drawing/2014/main" id="{82F638EE-19AA-4F1E-830A-2077AD964C61}"/>
              </a:ext>
            </a:extLst>
          </p:cNvPr>
          <p:cNvSpPr/>
          <p:nvPr/>
        </p:nvSpPr>
        <p:spPr>
          <a:xfrm>
            <a:off x="6588224" y="3099473"/>
            <a:ext cx="864096" cy="48038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</TotalTime>
  <Words>242</Words>
  <Application>Microsoft Office PowerPoint</Application>
  <PresentationFormat>Presentación en pantalla (16:9)</PresentationFormat>
  <Paragraphs>50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Tema de Office</vt:lpstr>
      <vt:lpstr>RELACIÓN ENTRE HÁBITO TABÁQUICO Y LA EOSINOFILIA EN PACIENTES CON EPOC EN FASE ESTABLE Y DURANTE LAS AGUDIZACIONES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Aurelio Arnedillo Muñoz</cp:lastModifiedBy>
  <cp:revision>2</cp:revision>
  <dcterms:created xsi:type="dcterms:W3CDTF">2021-06-21T11:13:42Z</dcterms:created>
  <dcterms:modified xsi:type="dcterms:W3CDTF">2021-09-05T17:43:49Z</dcterms:modified>
</cp:coreProperties>
</file>