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5620"/>
    <p:restoredTop sz="69649" autoAdjust="0"/>
  </p:normalViewPr>
  <p:slideViewPr>
    <p:cSldViewPr>
      <p:cViewPr>
        <p:scale>
          <a:sx n="70" d="100"/>
          <a:sy n="70" d="100"/>
        </p:scale>
        <p:origin x="-2530" y="-25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FB4137-199C-4BE5-A608-3EA73C1F929D}" type="datetimeFigureOut">
              <a:rPr lang="es-ES" smtClean="0"/>
              <a:t>09/09/2021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4025C7-2463-4D78-B6E0-D6C105E6085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3420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4025C7-2463-4D78-B6E0-D6C105E60850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947834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baseline="0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4025C7-2463-4D78-B6E0-D6C105E60850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981990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09/09/2021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09/09/2021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09/09/2021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09/09/2021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09/09/2021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09/09/2021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09/09/2021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09/09/2021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09/09/2021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09/09/2021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09/09/2021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7E5782-D618-4F66-A7C6-94FB11F89930}" type="datetimeFigureOut">
              <a:rPr lang="es-ES" smtClean="0"/>
              <a:t>09/09/2021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07504" y="123478"/>
            <a:ext cx="8928992" cy="100811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PAPEL DEL LAVADO BRONCOALVEOLAR (LBA) EN EL DIAGNÓSTICO DE PACIENTES CON SOSPECHA DE ENFERMEDAD PULMONAR INTERSTICIAL DIFUSA (EPID)</a:t>
            </a:r>
          </a:p>
          <a:p>
            <a:pPr algn="ctr"/>
            <a:r>
              <a:rPr lang="es-ES" sz="1200" dirty="0" smtClean="0"/>
              <a:t>M. Morales González, C. España Domínguez, I. Muñoz Ramírez, A. Marín Andreu, R. De Andrés David, A. </a:t>
            </a:r>
            <a:r>
              <a:rPr lang="es-ES" sz="1200" dirty="0" err="1" smtClean="0"/>
              <a:t>Arnedillo</a:t>
            </a:r>
            <a:r>
              <a:rPr lang="es-ES" sz="1200" dirty="0" smtClean="0"/>
              <a:t> Muñoz. </a:t>
            </a:r>
          </a:p>
          <a:p>
            <a:pPr algn="ctr"/>
            <a:r>
              <a:rPr lang="es-ES" sz="1200" dirty="0" smtClean="0"/>
              <a:t>H. U. Puerta del Mar (Cádiz) </a:t>
            </a:r>
            <a:endParaRPr lang="es-ES" sz="1200" dirty="0"/>
          </a:p>
        </p:txBody>
      </p:sp>
      <p:sp>
        <p:nvSpPr>
          <p:cNvPr id="3" name="2 Rectángulo"/>
          <p:cNvSpPr/>
          <p:nvPr/>
        </p:nvSpPr>
        <p:spPr>
          <a:xfrm>
            <a:off x="107504" y="1275606"/>
            <a:ext cx="3456384" cy="720080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smtClean="0">
                <a:solidFill>
                  <a:schemeClr val="tx1"/>
                </a:solidFill>
              </a:rPr>
              <a:t>Objetivo: Conocer la utilidad de Lavado </a:t>
            </a:r>
            <a:r>
              <a:rPr lang="es-ES" sz="1400" dirty="0" err="1" smtClean="0">
                <a:solidFill>
                  <a:schemeClr val="tx1"/>
                </a:solidFill>
              </a:rPr>
              <a:t>Broncoalveolar</a:t>
            </a:r>
            <a:r>
              <a:rPr lang="es-ES" sz="1400" dirty="0" smtClean="0">
                <a:solidFill>
                  <a:schemeClr val="tx1"/>
                </a:solidFill>
              </a:rPr>
              <a:t> (LBA) en pacientes con sospecha de </a:t>
            </a:r>
            <a:r>
              <a:rPr lang="es-ES" sz="1200" dirty="0" smtClean="0">
                <a:solidFill>
                  <a:schemeClr val="tx1"/>
                </a:solidFill>
              </a:rPr>
              <a:t>EPID </a:t>
            </a:r>
          </a:p>
        </p:txBody>
      </p:sp>
      <p:cxnSp>
        <p:nvCxnSpPr>
          <p:cNvPr id="6" name="5 Conector recto"/>
          <p:cNvCxnSpPr/>
          <p:nvPr/>
        </p:nvCxnSpPr>
        <p:spPr>
          <a:xfrm>
            <a:off x="-18256" y="2139702"/>
            <a:ext cx="9180512" cy="0"/>
          </a:xfrm>
          <a:prstGeom prst="line">
            <a:avLst/>
          </a:prstGeom>
          <a:ln w="762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9 Rectángulo redondeado"/>
          <p:cNvSpPr/>
          <p:nvPr/>
        </p:nvSpPr>
        <p:spPr>
          <a:xfrm>
            <a:off x="58024" y="2211710"/>
            <a:ext cx="1345624" cy="360040"/>
          </a:xfrm>
          <a:prstGeom prst="roundRect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600" dirty="0" smtClean="0"/>
              <a:t>RESULTADOS</a:t>
            </a:r>
            <a:endParaRPr lang="es-ES" sz="1600" dirty="0"/>
          </a:p>
        </p:txBody>
      </p:sp>
      <p:sp>
        <p:nvSpPr>
          <p:cNvPr id="4" name="3 Rectángulo"/>
          <p:cNvSpPr/>
          <p:nvPr/>
        </p:nvSpPr>
        <p:spPr>
          <a:xfrm>
            <a:off x="3707904" y="1275606"/>
            <a:ext cx="5328592" cy="720080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400" dirty="0" smtClean="0"/>
              <a:t>Material y Métodos: Estudio descriptivo </a:t>
            </a:r>
            <a:r>
              <a:rPr lang="es-ES" sz="1400" dirty="0" err="1" smtClean="0"/>
              <a:t>restrospectivo</a:t>
            </a:r>
            <a:r>
              <a:rPr lang="es-ES" sz="1400" dirty="0" smtClean="0"/>
              <a:t> de los pacientes con sospecha de EPID y que se realizaron LBA durante los años 2016-2020. </a:t>
            </a:r>
            <a:endParaRPr lang="es-ES" sz="1400" dirty="0"/>
          </a:p>
        </p:txBody>
      </p:sp>
      <p:sp>
        <p:nvSpPr>
          <p:cNvPr id="8" name="7 Rectángulo"/>
          <p:cNvSpPr/>
          <p:nvPr/>
        </p:nvSpPr>
        <p:spPr>
          <a:xfrm>
            <a:off x="107504" y="2715766"/>
            <a:ext cx="3505864" cy="1440160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 smtClean="0"/>
              <a:t>Se incluyeron un total de </a:t>
            </a:r>
            <a:r>
              <a:rPr lang="es-ES" sz="1400" b="1" dirty="0" smtClean="0"/>
              <a:t>58 pacientes</a:t>
            </a:r>
            <a:r>
              <a:rPr lang="es-ES" sz="1400" dirty="0" smtClean="0"/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 smtClean="0"/>
              <a:t>50% hombres y 50% mujeres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 smtClean="0"/>
              <a:t>Edad media: </a:t>
            </a:r>
            <a:r>
              <a:rPr lang="es-ES" sz="1400" b="1" dirty="0" smtClean="0"/>
              <a:t>66.6 ±9,9años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 smtClean="0"/>
              <a:t>El 56,9% era exfumador, el 24,1% nunca fumador y el 17,2% fumador activo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2283718"/>
            <a:ext cx="3744416" cy="2396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43" y="2669259"/>
            <a:ext cx="3694113" cy="24302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2 Rectángulo redondeado"/>
          <p:cNvSpPr/>
          <p:nvPr/>
        </p:nvSpPr>
        <p:spPr>
          <a:xfrm>
            <a:off x="35496" y="51470"/>
            <a:ext cx="3672408" cy="273630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1 CuadroTexto"/>
          <p:cNvSpPr txBox="1"/>
          <p:nvPr/>
        </p:nvSpPr>
        <p:spPr>
          <a:xfrm>
            <a:off x="665820" y="132864"/>
            <a:ext cx="2376264" cy="25391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050" dirty="0" smtClean="0"/>
              <a:t>El 91,4% presentaba TCAR previo al LBA </a:t>
            </a:r>
            <a:endParaRPr lang="es-ES" sz="105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48444"/>
            <a:ext cx="3384376" cy="21857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Rectángulo redondeado"/>
          <p:cNvSpPr/>
          <p:nvPr/>
        </p:nvSpPr>
        <p:spPr>
          <a:xfrm>
            <a:off x="3851920" y="69785"/>
            <a:ext cx="5184576" cy="2268252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400" b="1" dirty="0" smtClean="0"/>
              <a:t>LBA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 smtClean="0"/>
              <a:t>Lóbulos inferiores: </a:t>
            </a:r>
            <a:r>
              <a:rPr lang="es-ES" sz="1400" b="1" dirty="0" smtClean="0"/>
              <a:t>51,7%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 smtClean="0"/>
              <a:t>Volumen utilizado 150cc en el </a:t>
            </a:r>
            <a:r>
              <a:rPr lang="es-ES" sz="1400" b="1" dirty="0" smtClean="0"/>
              <a:t>89,74%</a:t>
            </a:r>
            <a:r>
              <a:rPr lang="es-ES" sz="1400" dirty="0" smtClean="0"/>
              <a:t> con recuperación mayor al 30% en el </a:t>
            </a:r>
            <a:r>
              <a:rPr lang="es-ES" sz="1400" b="1" dirty="0" smtClean="0"/>
              <a:t>81,08%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 smtClean="0"/>
              <a:t>Complicaciones en </a:t>
            </a:r>
            <a:r>
              <a:rPr lang="es-ES" sz="1400" b="1" dirty="0" smtClean="0"/>
              <a:t>4 pacientes (6,9%): </a:t>
            </a:r>
            <a:r>
              <a:rPr lang="es-ES" sz="1400" dirty="0" smtClean="0"/>
              <a:t>3 sangrado y 1 IR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 smtClean="0">
                <a:solidFill>
                  <a:schemeClr val="tx1"/>
                </a:solidFill>
              </a:rPr>
              <a:t>Recuento celular: Normal: 53,7% – Patológico: 46,3%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 smtClean="0"/>
              <a:t>Cociente CD4/CD8: Normal: 34,5% - Elevado: 12,1% - Disminuido: 24,1%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 smtClean="0"/>
              <a:t>En el 26,3% se aisló algún microorganismo 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812037"/>
            <a:ext cx="3384376" cy="21710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5 Rectángulo redondeado"/>
          <p:cNvSpPr/>
          <p:nvPr/>
        </p:nvSpPr>
        <p:spPr>
          <a:xfrm>
            <a:off x="3851920" y="2437591"/>
            <a:ext cx="5184576" cy="982610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ES" sz="1400" dirty="0" smtClean="0"/>
              <a:t>En el </a:t>
            </a:r>
            <a:r>
              <a:rPr lang="es-ES" sz="1400" b="1" dirty="0" smtClean="0"/>
              <a:t>46,2%</a:t>
            </a:r>
            <a:r>
              <a:rPr lang="es-ES" sz="1400" dirty="0" smtClean="0"/>
              <a:t> de los casos el diagnóstico se basó en la clínica y los hallazgos radiológicos. </a:t>
            </a:r>
          </a:p>
          <a:p>
            <a:r>
              <a:rPr lang="es-ES" sz="1400" dirty="0" smtClean="0"/>
              <a:t>En </a:t>
            </a:r>
            <a:r>
              <a:rPr lang="es-ES" sz="1400" b="1" dirty="0" smtClean="0">
                <a:solidFill>
                  <a:srgbClr val="FF0000"/>
                </a:solidFill>
              </a:rPr>
              <a:t>4 pacientes (6,9%) </a:t>
            </a:r>
            <a:r>
              <a:rPr lang="es-ES" sz="1400" dirty="0" smtClean="0"/>
              <a:t>el LBA cambió el diagnóstico de sospecha inicial </a:t>
            </a:r>
            <a:endParaRPr lang="es-ES" sz="1400" dirty="0"/>
          </a:p>
        </p:txBody>
      </p:sp>
      <p:sp>
        <p:nvSpPr>
          <p:cNvPr id="7" name="6 Rectángulo redondeado"/>
          <p:cNvSpPr/>
          <p:nvPr/>
        </p:nvSpPr>
        <p:spPr>
          <a:xfrm>
            <a:off x="3851920" y="3507854"/>
            <a:ext cx="5184576" cy="1591698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/>
              <a:t>CONCLUSION </a:t>
            </a:r>
          </a:p>
          <a:p>
            <a:pPr algn="ctr"/>
            <a:endParaRPr lang="es-ES" b="1" dirty="0" smtClean="0"/>
          </a:p>
          <a:p>
            <a:pPr algn="ctr"/>
            <a:r>
              <a:rPr lang="es-ES" dirty="0" smtClean="0"/>
              <a:t>El LBA descartó otros procesos alternativos en pacientes en estudio por EPID y en un 6,9% apoyó un cambio en el diagnóstico de sospecha inicial.  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302</TotalTime>
  <Words>286</Words>
  <Application>Microsoft Office PowerPoint</Application>
  <PresentationFormat>Presentación en pantalla (16:9)</PresentationFormat>
  <Paragraphs>25</Paragraphs>
  <Slides>2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Maria Morales Gonzalez</cp:lastModifiedBy>
  <cp:revision>18</cp:revision>
  <dcterms:created xsi:type="dcterms:W3CDTF">2021-06-21T11:13:42Z</dcterms:created>
  <dcterms:modified xsi:type="dcterms:W3CDTF">2021-09-09T17:55:31Z</dcterms:modified>
</cp:coreProperties>
</file>