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7490F6-B86C-413E-BC2F-5D3990191989}" v="970" dt="2021-08-10T17:34:50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0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10/08/2021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A7132D03-0254-4F9C-90DD-A779E02886E4}"/>
              </a:ext>
            </a:extLst>
          </p:cNvPr>
          <p:cNvSpPr txBox="1"/>
          <p:nvPr/>
        </p:nvSpPr>
        <p:spPr>
          <a:xfrm>
            <a:off x="129936" y="2874213"/>
            <a:ext cx="6398640" cy="121571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Estudio descriptivo retrospectivo de pacientes atendidos en  Oncología de nuestro hospital </a:t>
            </a:r>
            <a:endParaRPr lang="es-ES">
              <a:latin typeface="Arial"/>
              <a:ea typeface="+mn-lt"/>
              <a:cs typeface="+mn-lt"/>
            </a:endParaRPr>
          </a:p>
          <a:p>
            <a:r>
              <a:rPr lang="es-ES" sz="1100" dirty="0">
                <a:latin typeface="Arial"/>
                <a:ea typeface="+mn-lt"/>
                <a:cs typeface="+mn-lt"/>
              </a:rPr>
              <a:t>         en los últimos 4 años con diagnóstico de CPNCP. </a:t>
            </a:r>
            <a:endParaRPr lang="es-ES">
              <a:latin typeface="Arial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Atendiendo a: el subtipo histológico, la aparición o no de metástasis, el estadio  y el TNM </a:t>
            </a:r>
            <a:endParaRPr lang="es-ES" sz="1100">
              <a:latin typeface="Arial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La SG y el análisis de los subgrupos se estimaron mediante el método de Kaplan Meier con </a:t>
            </a:r>
            <a:endParaRPr lang="es-ES" sz="1100">
              <a:latin typeface="Arial"/>
              <a:ea typeface="+mn-lt"/>
              <a:cs typeface="+mn-lt"/>
            </a:endParaRPr>
          </a:p>
          <a:p>
            <a:r>
              <a:rPr lang="es-ES" sz="1100" dirty="0">
                <a:latin typeface="Arial"/>
                <a:ea typeface="+mn-lt"/>
                <a:cs typeface="+mn-lt"/>
              </a:rPr>
              <a:t>        un intervalo de confianza (IC) del 95%. </a:t>
            </a:r>
            <a:endParaRPr lang="es-ES" sz="1100">
              <a:latin typeface="Arial"/>
              <a:cs typeface="Calibri"/>
            </a:endParaRPr>
          </a:p>
          <a:p>
            <a:pPr algn="l"/>
            <a:endParaRPr lang="es-ES" dirty="0">
              <a:cs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6F365E-2583-4D46-B200-C09EEFFE2955}"/>
              </a:ext>
            </a:extLst>
          </p:cNvPr>
          <p:cNvSpPr>
            <a:spLocks noGrp="1"/>
          </p:cNvSpPr>
          <p:nvPr/>
        </p:nvSpPr>
        <p:spPr>
          <a:xfrm>
            <a:off x="402309" y="143607"/>
            <a:ext cx="8598768" cy="6216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72958" tIns="36479" rIns="72958" bIns="36479" rtlCol="0" anchor="ctr">
            <a:normAutofit fontScale="92500" lnSpcReduction="10000"/>
          </a:bodyPr>
          <a:lstStyle>
            <a:lvl1pPr algn="ctr" defTabSz="729582" rtl="0" eaLnBrk="1" latinLnBrk="0" hangingPunct="1"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tx2">
                    <a:lumMod val="50000"/>
                  </a:schemeClr>
                </a:solidFill>
                <a:latin typeface="Arial"/>
                <a:ea typeface="+mj-lt"/>
                <a:cs typeface="+mj-lt"/>
              </a:rPr>
              <a:t>RETRASO DIAGNÓSTICO EN EL CÁNCER DE PULMÓN NO CÉLULAS PEQUEÑAS </a:t>
            </a:r>
          </a:p>
        </p:txBody>
      </p:sp>
      <p:sp>
        <p:nvSpPr>
          <p:cNvPr id="5" name="6 Rectángulo">
            <a:extLst>
              <a:ext uri="{FF2B5EF4-FFF2-40B4-BE49-F238E27FC236}">
                <a16:creationId xmlns:a16="http://schemas.microsoft.com/office/drawing/2014/main" id="{2A9EF582-A2B4-41E4-BF76-E74386BB4DD1}"/>
              </a:ext>
            </a:extLst>
          </p:cNvPr>
          <p:cNvSpPr/>
          <p:nvPr/>
        </p:nvSpPr>
        <p:spPr>
          <a:xfrm>
            <a:off x="380743" y="764785"/>
            <a:ext cx="7940789" cy="353925"/>
          </a:xfrm>
          <a:prstGeom prst="rect">
            <a:avLst/>
          </a:prstGeom>
        </p:spPr>
        <p:txBody>
          <a:bodyPr wrap="square" lIns="45702" tIns="22851" rIns="45702" bIns="22851" anchor="t">
            <a:spAutoFit/>
          </a:bodyPr>
          <a:lstStyle>
            <a:defPPr>
              <a:defRPr lang="es-ES"/>
            </a:defPPr>
            <a:lvl1pPr marL="0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4791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9582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4373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9164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3955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88746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53538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8329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latin typeface="Arial"/>
                <a:ea typeface="+mn-lt"/>
                <a:cs typeface="+mn-lt"/>
              </a:rPr>
              <a:t>A. B. </a:t>
            </a:r>
            <a:r>
              <a:rPr lang="es-ES" sz="1000" dirty="0" err="1">
                <a:latin typeface="Arial"/>
                <a:ea typeface="+mn-lt"/>
                <a:cs typeface="+mn-lt"/>
              </a:rPr>
              <a:t>Gámiz</a:t>
            </a:r>
            <a:r>
              <a:rPr lang="es-ES" sz="1000" dirty="0">
                <a:latin typeface="Arial"/>
                <a:ea typeface="+mn-lt"/>
                <a:cs typeface="+mn-lt"/>
              </a:rPr>
              <a:t> Molina, C. Cabrero Rodríguez,  N. </a:t>
            </a:r>
            <a:r>
              <a:rPr lang="es-ES" sz="1000" dirty="0" err="1">
                <a:latin typeface="Arial"/>
                <a:ea typeface="+mn-lt"/>
                <a:cs typeface="+mn-lt"/>
              </a:rPr>
              <a:t>Calvente</a:t>
            </a:r>
            <a:r>
              <a:rPr lang="es-ES" sz="1000" dirty="0">
                <a:latin typeface="Arial"/>
                <a:ea typeface="+mn-lt"/>
                <a:cs typeface="+mn-lt"/>
              </a:rPr>
              <a:t> Vera, P. Barragán Reyes, P. Gámez Baeza. Servicio de Neumología. Hospital Universitario San Cecilio. Granada.</a:t>
            </a:r>
            <a:endParaRPr lang="es-ES" sz="1000">
              <a:latin typeface="Arial"/>
              <a:cs typeface="Arial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EEBF63E-AD31-4987-9A01-1CA730AF3B6E}"/>
              </a:ext>
            </a:extLst>
          </p:cNvPr>
          <p:cNvSpPr txBox="1"/>
          <p:nvPr/>
        </p:nvSpPr>
        <p:spPr>
          <a:xfrm>
            <a:off x="127240" y="1620688"/>
            <a:ext cx="8447416" cy="76944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El 80-85% del total de cáncer de pulmón (CP) es representado por el tipo no células pequeñas (CPNCP).</a:t>
            </a:r>
          </a:p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cs typeface="Calibri"/>
              </a:rPr>
              <a:t>Baja supervivencia.</a:t>
            </a:r>
          </a:p>
          <a:p>
            <a:pPr marL="285750" indent="-285750">
              <a:buFont typeface="Arial"/>
              <a:buChar char="•"/>
            </a:pPr>
            <a:r>
              <a:rPr lang="es-ES" sz="1100" u="sng" dirty="0">
                <a:latin typeface="Arial"/>
                <a:ea typeface="+mn-lt"/>
                <a:cs typeface="+mn-lt"/>
              </a:rPr>
              <a:t>Objetivo del estudio</a:t>
            </a:r>
            <a:r>
              <a:rPr lang="es-ES" sz="1100" dirty="0">
                <a:latin typeface="Arial"/>
                <a:ea typeface="+mn-lt"/>
                <a:cs typeface="+mn-lt"/>
              </a:rPr>
              <a:t>: conocer el subtipo histológico más frecuente de CPNCP en nuestro hospital y su supervivencia (SG), </a:t>
            </a:r>
          </a:p>
          <a:p>
            <a:r>
              <a:rPr lang="es-ES" sz="1100" dirty="0">
                <a:latin typeface="Arial"/>
                <a:ea typeface="+mn-lt"/>
                <a:cs typeface="+mn-lt"/>
              </a:rPr>
              <a:t>el estadio inicial tumoral al diagnóstico y la localización metastásica durante la evolución.</a:t>
            </a:r>
            <a:endParaRPr lang="es-ES" dirty="0">
              <a:latin typeface="Arial"/>
              <a:cs typeface="Calibri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1F187B5-C8CC-42CA-98CE-6A80FB936C9E}"/>
              </a:ext>
            </a:extLst>
          </p:cNvPr>
          <p:cNvSpPr txBox="1"/>
          <p:nvPr/>
        </p:nvSpPr>
        <p:spPr>
          <a:xfrm>
            <a:off x="855094" y="4364966"/>
            <a:ext cx="5665396" cy="8987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N=  63  </a:t>
            </a:r>
            <a:endParaRPr lang="es-ES" sz="1100">
              <a:latin typeface="Arial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Adenocarcinoma --&gt; 58.7%</a:t>
            </a:r>
          </a:p>
          <a:p>
            <a:pPr marL="171450" indent="-1714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41 pacientes--&gt; estadio avanzado (IV) al diagnóstico. </a:t>
            </a:r>
          </a:p>
          <a:p>
            <a:pPr marL="171450" indent="-171450">
              <a:buFont typeface="Arial"/>
              <a:buChar char="•"/>
            </a:pPr>
            <a:endParaRPr lang="es-ES">
              <a:cs typeface="Calibri"/>
            </a:endParaRPr>
          </a:p>
        </p:txBody>
      </p:sp>
      <p:pic>
        <p:nvPicPr>
          <p:cNvPr id="17" name="Imagen 17">
            <a:extLst>
              <a:ext uri="{FF2B5EF4-FFF2-40B4-BE49-F238E27FC236}">
                <a16:creationId xmlns:a16="http://schemas.microsoft.com/office/drawing/2014/main" id="{B577EFFE-BEF4-449E-8547-115C8428F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905" y="2397065"/>
            <a:ext cx="2067465" cy="221483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3C4B925-994F-4CFB-B29B-378D5BF78669}"/>
              </a:ext>
            </a:extLst>
          </p:cNvPr>
          <p:cNvSpPr txBox="1"/>
          <p:nvPr/>
        </p:nvSpPr>
        <p:spPr>
          <a:xfrm>
            <a:off x="741872" y="1275631"/>
            <a:ext cx="27432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cs typeface="Calibri"/>
              </a:rPr>
              <a:t>INTRODUCCIÓN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A8DDA9A-9893-44EF-9F0E-471CF98C1F9B}"/>
              </a:ext>
            </a:extLst>
          </p:cNvPr>
          <p:cNvSpPr txBox="1"/>
          <p:nvPr/>
        </p:nvSpPr>
        <p:spPr>
          <a:xfrm>
            <a:off x="785004" y="2526461"/>
            <a:ext cx="27432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dirty="0">
                <a:cs typeface="Calibri"/>
              </a:rPr>
              <a:t>MATERIAL Y MÉTODOS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2C5A8B8-2690-4F1D-B11F-46E80D088680}"/>
              </a:ext>
            </a:extLst>
          </p:cNvPr>
          <p:cNvSpPr txBox="1"/>
          <p:nvPr/>
        </p:nvSpPr>
        <p:spPr>
          <a:xfrm>
            <a:off x="849702" y="4014517"/>
            <a:ext cx="27432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dirty="0">
                <a:cs typeface="Calibri"/>
              </a:rPr>
              <a:t>RESULTADOS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F365E-2583-4D46-B200-C09EEFFE2955}"/>
              </a:ext>
            </a:extLst>
          </p:cNvPr>
          <p:cNvSpPr>
            <a:spLocks noGrp="1"/>
          </p:cNvSpPr>
          <p:nvPr/>
        </p:nvSpPr>
        <p:spPr>
          <a:xfrm>
            <a:off x="402309" y="143607"/>
            <a:ext cx="8598768" cy="6216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72958" tIns="36479" rIns="72958" bIns="36479" rtlCol="0" anchor="ctr">
            <a:normAutofit fontScale="92500" lnSpcReduction="10000"/>
          </a:bodyPr>
          <a:lstStyle>
            <a:lvl1pPr algn="ctr" defTabSz="729582" rtl="0" eaLnBrk="1" latinLnBrk="0" hangingPunct="1"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tx2">
                    <a:lumMod val="50000"/>
                  </a:schemeClr>
                </a:solidFill>
                <a:latin typeface="Arial"/>
                <a:ea typeface="+mj-lt"/>
                <a:cs typeface="+mj-lt"/>
              </a:rPr>
              <a:t>RETRASO DIAGNÓSTICO EN EL CÁNCER DE PULMÓN NO CÉLULAS PEQUEÑAS </a:t>
            </a:r>
          </a:p>
        </p:txBody>
      </p:sp>
      <p:sp>
        <p:nvSpPr>
          <p:cNvPr id="5" name="6 Rectángulo">
            <a:extLst>
              <a:ext uri="{FF2B5EF4-FFF2-40B4-BE49-F238E27FC236}">
                <a16:creationId xmlns:a16="http://schemas.microsoft.com/office/drawing/2014/main" id="{2A9EF582-A2B4-41E4-BF76-E74386BB4DD1}"/>
              </a:ext>
            </a:extLst>
          </p:cNvPr>
          <p:cNvSpPr/>
          <p:nvPr/>
        </p:nvSpPr>
        <p:spPr>
          <a:xfrm>
            <a:off x="380743" y="764785"/>
            <a:ext cx="7940789" cy="353925"/>
          </a:xfrm>
          <a:prstGeom prst="rect">
            <a:avLst/>
          </a:prstGeom>
        </p:spPr>
        <p:txBody>
          <a:bodyPr wrap="square" lIns="45702" tIns="22851" rIns="45702" bIns="22851" anchor="t">
            <a:spAutoFit/>
          </a:bodyPr>
          <a:lstStyle>
            <a:defPPr>
              <a:defRPr lang="es-ES"/>
            </a:defPPr>
            <a:lvl1pPr marL="0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4791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9582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4373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9164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3955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88746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53538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8329" algn="l" defTabSz="729582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>
                <a:latin typeface="Arial"/>
                <a:ea typeface="+mn-lt"/>
                <a:cs typeface="+mn-lt"/>
              </a:rPr>
              <a:t>A. B. </a:t>
            </a:r>
            <a:r>
              <a:rPr lang="es-ES" sz="1000" dirty="0" err="1">
                <a:latin typeface="Arial"/>
                <a:ea typeface="+mn-lt"/>
                <a:cs typeface="+mn-lt"/>
              </a:rPr>
              <a:t>Gámiz</a:t>
            </a:r>
            <a:r>
              <a:rPr lang="es-ES" sz="1000" dirty="0">
                <a:latin typeface="Arial"/>
                <a:ea typeface="+mn-lt"/>
                <a:cs typeface="+mn-lt"/>
              </a:rPr>
              <a:t> Molina, C. Cabrero Rodríguez,  N. </a:t>
            </a:r>
            <a:r>
              <a:rPr lang="es-ES" sz="1000" dirty="0" err="1">
                <a:latin typeface="Arial"/>
                <a:ea typeface="+mn-lt"/>
                <a:cs typeface="+mn-lt"/>
              </a:rPr>
              <a:t>Calvente</a:t>
            </a:r>
            <a:r>
              <a:rPr lang="es-ES" sz="1000" dirty="0">
                <a:latin typeface="Arial"/>
                <a:ea typeface="+mn-lt"/>
                <a:cs typeface="+mn-lt"/>
              </a:rPr>
              <a:t> Vera, P. Barragán Reyes, P. Gámez Baeza. Servicio de Neumología. Hospital Universitario San Cecilio. Granada.</a:t>
            </a:r>
            <a:endParaRPr lang="es-ES" sz="1000">
              <a:latin typeface="Arial"/>
              <a:cs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2C5A8B8-2690-4F1D-B11F-46E80D088680}"/>
              </a:ext>
            </a:extLst>
          </p:cNvPr>
          <p:cNvSpPr txBox="1"/>
          <p:nvPr/>
        </p:nvSpPr>
        <p:spPr>
          <a:xfrm>
            <a:off x="914400" y="1448159"/>
            <a:ext cx="27432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dirty="0">
                <a:cs typeface="Calibri"/>
              </a:rPr>
              <a:t>RESULTADOS</a:t>
            </a:r>
          </a:p>
        </p:txBody>
      </p:sp>
      <p:sp>
        <p:nvSpPr>
          <p:cNvPr id="11" name="CuadroTexto 1">
            <a:extLst>
              <a:ext uri="{FF2B5EF4-FFF2-40B4-BE49-F238E27FC236}">
                <a16:creationId xmlns:a16="http://schemas.microsoft.com/office/drawing/2014/main" id="{5C54A1BF-D271-436F-A3F0-6471BFEB1863}"/>
              </a:ext>
            </a:extLst>
          </p:cNvPr>
          <p:cNvSpPr txBox="1"/>
          <p:nvPr/>
        </p:nvSpPr>
        <p:spPr>
          <a:xfrm>
            <a:off x="202721" y="1793217"/>
            <a:ext cx="5298776" cy="6001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/>
              <a:buChar char="•"/>
            </a:pPr>
            <a:r>
              <a:rPr lang="es-ES" sz="1100" dirty="0">
                <a:latin typeface="Arial"/>
                <a:cs typeface="Arial"/>
              </a:rPr>
              <a:t>50 pacientes tenían afectación hepática, 13 cerebral, 16 adrenales y 21 óseas​.</a:t>
            </a:r>
            <a:endParaRPr lang="es-ES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s-ES" sz="1100" dirty="0">
                <a:latin typeface="Arial"/>
                <a:cs typeface="Arial"/>
              </a:rPr>
              <a:t>La mediana de SG en pacientes con CPNCP tipo adenocarcinoma y epidermoide fue de 15,9 meses y 9,5 meses, respectivamente. ​</a:t>
            </a:r>
            <a:endParaRPr lang="es-ES">
              <a:latin typeface="Calibri"/>
              <a:cs typeface="Calibri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B9A0F57-CE7E-41BA-91EE-B00B22609D0A}"/>
              </a:ext>
            </a:extLst>
          </p:cNvPr>
          <p:cNvSpPr txBox="1"/>
          <p:nvPr/>
        </p:nvSpPr>
        <p:spPr>
          <a:xfrm>
            <a:off x="914400" y="2752904"/>
            <a:ext cx="27432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b="1" dirty="0">
                <a:cs typeface="Calibri"/>
              </a:rPr>
              <a:t>CONCLUSIONES</a:t>
            </a:r>
          </a:p>
        </p:txBody>
      </p:sp>
      <p:pic>
        <p:nvPicPr>
          <p:cNvPr id="3" name="Imagen 3" descr="Gráfico&#10;&#10;Descripción generada automáticamente">
            <a:extLst>
              <a:ext uri="{FF2B5EF4-FFF2-40B4-BE49-F238E27FC236}">
                <a16:creationId xmlns:a16="http://schemas.microsoft.com/office/drawing/2014/main" id="{B9200435-1E59-438F-88AD-87552C415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579" y="944330"/>
            <a:ext cx="3487228" cy="312544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BF1AD51-9177-483D-BF45-20F762F0BA8A}"/>
              </a:ext>
            </a:extLst>
          </p:cNvPr>
          <p:cNvSpPr txBox="1"/>
          <p:nvPr/>
        </p:nvSpPr>
        <p:spPr>
          <a:xfrm>
            <a:off x="202721" y="3097962"/>
            <a:ext cx="5298776" cy="96028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ea typeface="+mn-lt"/>
                <a:cs typeface="+mn-lt"/>
              </a:rPr>
              <a:t>La estadificación del tumor es el factor pronóstico más importante.</a:t>
            </a:r>
          </a:p>
          <a:p>
            <a:pPr marL="285750" indent="-285750">
              <a:buFont typeface="Arial"/>
              <a:buChar char="•"/>
            </a:pPr>
            <a:r>
              <a:rPr lang="es-ES" sz="1100" dirty="0">
                <a:latin typeface="Arial"/>
                <a:cs typeface="Calibri"/>
              </a:rPr>
              <a:t>Las localizaciones metastásicas más frecuentes en nuestro medio coinciden con los datos recogidos en la literatura.</a:t>
            </a:r>
          </a:p>
          <a:p>
            <a:pPr marL="285750" indent="-285750">
              <a:buFont typeface="Arial"/>
              <a:buChar char="•"/>
            </a:pPr>
            <a:r>
              <a:rPr lang="es-ES" sz="1100" dirty="0">
                <a:ea typeface="+mn-lt"/>
                <a:cs typeface="+mn-lt"/>
              </a:rPr>
              <a:t>En nuestro análisis la SG en el adenocarcinoma fue mayor.</a:t>
            </a:r>
          </a:p>
          <a:p>
            <a:pPr marL="285750" indent="-285750">
              <a:buFont typeface="Arial"/>
              <a:buChar char="•"/>
            </a:pPr>
            <a:r>
              <a:rPr lang="es-ES" sz="1100" dirty="0">
                <a:latin typeface="Calibri"/>
                <a:cs typeface="Calibri"/>
              </a:rPr>
              <a:t>Es fundamental un diagnóstico precoz.</a:t>
            </a:r>
          </a:p>
        </p:txBody>
      </p:sp>
    </p:spTree>
    <p:extLst>
      <p:ext uri="{BB962C8B-B14F-4D97-AF65-F5344CB8AC3E}">
        <p14:creationId xmlns:p14="http://schemas.microsoft.com/office/powerpoint/2010/main" val="31051608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260</cp:revision>
  <dcterms:created xsi:type="dcterms:W3CDTF">2021-06-21T11:13:42Z</dcterms:created>
  <dcterms:modified xsi:type="dcterms:W3CDTF">2021-08-10T17:40:04Z</dcterms:modified>
</cp:coreProperties>
</file>