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756" y="-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cat>
            <c:strRef>
              <c:f>Hoja1!$A$2:$A$9</c:f>
              <c:strCache>
                <c:ptCount val="8"/>
                <c:pt idx="0">
                  <c:v>FPI</c:v>
                </c:pt>
                <c:pt idx="1">
                  <c:v>NH</c:v>
                </c:pt>
                <c:pt idx="2">
                  <c:v>Sarcoidosis</c:v>
                </c:pt>
                <c:pt idx="3">
                  <c:v>Linfangiomatosis</c:v>
                </c:pt>
                <c:pt idx="4">
                  <c:v>NEC</c:v>
                </c:pt>
                <c:pt idx="5">
                  <c:v>NINE</c:v>
                </c:pt>
                <c:pt idx="6">
                  <c:v>NOC</c:v>
                </c:pt>
                <c:pt idx="7">
                  <c:v>Autoinmunes</c:v>
                </c:pt>
              </c:strCache>
            </c:strRef>
          </c:cat>
          <c:val>
            <c:numRef>
              <c:f>Hoja1!$B$2:$B$9</c:f>
              <c:numCache>
                <c:formatCode>General</c:formatCode>
                <c:ptCount val="8"/>
                <c:pt idx="0">
                  <c:v>8</c:v>
                </c:pt>
                <c:pt idx="1">
                  <c:v>9</c:v>
                </c:pt>
                <c:pt idx="2">
                  <c:v>13</c:v>
                </c:pt>
                <c:pt idx="3">
                  <c:v>1</c:v>
                </c:pt>
                <c:pt idx="4">
                  <c:v>1</c:v>
                </c:pt>
                <c:pt idx="5">
                  <c:v>12</c:v>
                </c:pt>
                <c:pt idx="6">
                  <c:v>5</c:v>
                </c:pt>
                <c:pt idx="7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60440358632491"/>
          <c:y val="0.2467548035216888"/>
          <c:w val="0.33697795978752987"/>
          <c:h val="0.68359058317324228"/>
        </c:manualLayout>
      </c:layout>
      <c:overlay val="0"/>
      <c:txPr>
        <a:bodyPr/>
        <a:lstStyle/>
        <a:p>
          <a:pPr>
            <a:defRPr sz="1000">
              <a:latin typeface="Arial" panose="020B0604020202020204" pitchFamily="34" charset="0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27/08/2021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27/08/2021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27/08/2021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27/08/2021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27/08/2021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27/08/2021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27/08/2021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27/08/2021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27/08/2021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27/08/2021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27/08/2021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27/08/2021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51520" y="123478"/>
            <a:ext cx="8784976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EPID EN UN PEQUEÑO  HOSPITAL DE LA SIERRA DE HUELVA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863588" y="1779662"/>
            <a:ext cx="8028892" cy="13234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El abordaje multidisciplinar en unidades especializadas es clave en el diagnostico de las EPID.  Nuestro hospital sólo cuenta con un neumólogo y la población tiene dificultades de acceso al hospital de referencia.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El objetivo del estudio fue analizar manejo de EPID en nuestro centro.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863588" y="3291830"/>
            <a:ext cx="8028892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METODO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Estudio retrospectivo observacional con todos los pacientes con EPID desde junio 2017 a enero 2021.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Recogieron variables epidemiológicas, clínicas, radiológicas, terapéuticas y </a:t>
            </a:r>
            <a:r>
              <a:rPr lang="es-E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pronósticas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Los datos de los 61 pacientes se analizaron con el programa estadístico SPSS.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51520" y="1059582"/>
            <a:ext cx="3744416" cy="6001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J.Santos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-Morano . </a:t>
            </a:r>
            <a:r>
              <a:rPr lang="es-E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Neumologia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H. </a:t>
            </a:r>
            <a:r>
              <a:rPr lang="es-E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Riotinto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(Huelva)</a:t>
            </a:r>
          </a:p>
          <a:p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M. </a:t>
            </a:r>
            <a:r>
              <a:rPr lang="es-ES" sz="1100" smtClean="0">
                <a:latin typeface="Arial" panose="020B0604020202020204" pitchFamily="34" charset="0"/>
                <a:cs typeface="Arial" panose="020B0604020202020204" pitchFamily="34" charset="0"/>
              </a:rPr>
              <a:t>Romero- Correa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M.Interna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H. </a:t>
            </a:r>
            <a:r>
              <a:rPr lang="es-E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Riotinto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(Huelva)</a:t>
            </a:r>
          </a:p>
          <a:p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S. </a:t>
            </a:r>
            <a:r>
              <a:rPr lang="es-E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Rodriguez</a:t>
            </a:r>
            <a:r>
              <a:rPr lang="es-E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-Hernandez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Urgencias H. </a:t>
            </a:r>
            <a:r>
              <a:rPr lang="es-E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Valme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evilla)</a:t>
            </a:r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802793"/>
              </p:ext>
            </p:extLst>
          </p:nvPr>
        </p:nvGraphicFramePr>
        <p:xfrm>
          <a:off x="251520" y="843558"/>
          <a:ext cx="2448273" cy="304936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606679"/>
                <a:gridCol w="841594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</a:t>
                      </a:r>
                      <a:r>
                        <a:rPr lang="es-ES" sz="10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s-ES" sz="1050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</a:t>
                      </a:r>
                      <a:r>
                        <a:rPr lang="es-ES" sz="10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 (22-87)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65515"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Hombre  (%)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 (54.1)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65515"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Fumador (%)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(9.8)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65515"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Aves (%)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(24.6)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04143"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Profesión</a:t>
                      </a:r>
                      <a:r>
                        <a:rPr lang="es-ES" sz="10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riesgo (%)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(23)</a:t>
                      </a:r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Broncoscopia</a:t>
                      </a:r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(%)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(21.3)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65515"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Biopsia </a:t>
                      </a:r>
                      <a:r>
                        <a:rPr lang="es-ES" sz="105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Qx</a:t>
                      </a:r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(%)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(4.9)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10549"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D.</a:t>
                      </a:r>
                      <a:r>
                        <a:rPr lang="es-ES" sz="10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Multidisciplinar (%)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(16.4)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65515"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Transplante</a:t>
                      </a:r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(%)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(4.9)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65515"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Ingreso</a:t>
                      </a:r>
                      <a:r>
                        <a:rPr lang="es-ES" sz="10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(%)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(31.1)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65515"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Exitus</a:t>
                      </a:r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(%)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(13.1)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2 Gráfico"/>
          <p:cNvGraphicFramePr/>
          <p:nvPr>
            <p:extLst>
              <p:ext uri="{D42A27DB-BD31-4B8C-83A1-F6EECF244321}">
                <p14:modId xmlns:p14="http://schemas.microsoft.com/office/powerpoint/2010/main" val="128169511"/>
              </p:ext>
            </p:extLst>
          </p:nvPr>
        </p:nvGraphicFramePr>
        <p:xfrm>
          <a:off x="2411760" y="699542"/>
          <a:ext cx="3840088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478447"/>
              </p:ext>
            </p:extLst>
          </p:nvPr>
        </p:nvGraphicFramePr>
        <p:xfrm>
          <a:off x="6516216" y="777970"/>
          <a:ext cx="2376264" cy="159104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556863"/>
                <a:gridCol w="819401"/>
              </a:tblGrid>
              <a:tr h="397251"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Oxigeno</a:t>
                      </a:r>
                      <a:r>
                        <a:rPr lang="es-ES" sz="10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(%)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(14.2)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65515"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Corticoides</a:t>
                      </a:r>
                      <a:r>
                        <a:rPr lang="es-ES" sz="10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 (67.2)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65515"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Inmunosupresores </a:t>
                      </a:r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(31.1)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65515"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Nintedanib</a:t>
                      </a:r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(4.9)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97251">
                <a:tc>
                  <a:txBody>
                    <a:bodyPr/>
                    <a:lstStyle/>
                    <a:p>
                      <a:pPr algn="ctr"/>
                      <a:r>
                        <a:rPr lang="es-ES" sz="1050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Pirfenidona</a:t>
                      </a:r>
                      <a:r>
                        <a:rPr lang="es-ES" sz="10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(%)</a:t>
                      </a:r>
                      <a:endParaRPr lang="es-ES" sz="105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s-ES" sz="10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(4.9)</a:t>
                      </a:r>
                      <a:endParaRPr lang="es-ES" sz="105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251520" y="0"/>
            <a:ext cx="1872208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915816" y="3075806"/>
            <a:ext cx="5760640" cy="10772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La dificultad de acceso a pruebas, manejo especialistas expertos y ausencia de comité multidisciplinar probablemente este mermando la atención a nuestros pacientes.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894112" y="369332"/>
            <a:ext cx="26139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Gráfico 1: distribución EPID</a:t>
            </a:r>
            <a:endParaRPr lang="es-E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6516216" y="369332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Tabla 2 : tratamientos</a:t>
            </a:r>
            <a:endParaRPr lang="es-E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3879683" y="1131590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137786" y="1408589"/>
            <a:ext cx="6119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275856" y="1173133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2894112" y="1541364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3917619" y="1942245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3110136" y="1981661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3591651" y="2357514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3485571" y="2361241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251520" y="382203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Tabla1: características </a:t>
            </a:r>
            <a:endParaRPr lang="es-E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280</Words>
  <Application>Microsoft Office PowerPoint</Application>
  <PresentationFormat>Presentación en pantalla (16:9)</PresentationFormat>
  <Paragraphs>56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juan</cp:lastModifiedBy>
  <cp:revision>15</cp:revision>
  <dcterms:created xsi:type="dcterms:W3CDTF">2021-06-21T11:13:42Z</dcterms:created>
  <dcterms:modified xsi:type="dcterms:W3CDTF">2021-08-27T11:34:10Z</dcterms:modified>
</cp:coreProperties>
</file>