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3"/>
  </p:normalViewPr>
  <p:slideViewPr>
    <p:cSldViewPr>
      <p:cViewPr varScale="1">
        <p:scale>
          <a:sx n="143" d="100"/>
          <a:sy n="143" d="100"/>
        </p:scale>
        <p:origin x="760" y="19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9/9/21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22D4725A-939F-E24F-A62B-F6281F6E5FD6}"/>
              </a:ext>
            </a:extLst>
          </p:cNvPr>
          <p:cNvSpPr/>
          <p:nvPr/>
        </p:nvSpPr>
        <p:spPr>
          <a:xfrm>
            <a:off x="269776" y="51470"/>
            <a:ext cx="8604448" cy="830997"/>
          </a:xfrm>
          <a:prstGeom prst="rect">
            <a:avLst/>
          </a:prstGeom>
          <a:ln w="38100">
            <a:solidFill>
              <a:schemeClr val="accent3">
                <a:lumMod val="75000"/>
              </a:schemeClr>
            </a:solidFill>
          </a:ln>
        </p:spPr>
        <p:txBody>
          <a:bodyPr wrap="square">
            <a:spAutoFit/>
          </a:bodyPr>
          <a:lstStyle/>
          <a:p>
            <a:pPr algn="ctr"/>
            <a:r>
              <a:rPr lang="es-ES" sz="1600" b="1" dirty="0">
                <a:solidFill>
                  <a:srgbClr val="000000"/>
                </a:solidFill>
                <a:latin typeface="+mj-lt"/>
              </a:rPr>
              <a:t>EFECTO DE LA INTEGRACIÓN DEL PROTOCOLO DE PÉRDIDA DE PESO DEL SERVICIO DE ENDOCRINOLOGÍA EN EL SEGUIMIENTO DE LOS PACIENTE CON SAHS GRAVE Y OBESIDAD EN EL HOSPITAL JUAN RAMÓN JIMÉNEZ.</a:t>
            </a:r>
            <a:endParaRPr lang="es-ES" sz="1600" b="1" dirty="0">
              <a:latin typeface="+mj-lt"/>
            </a:endParaRPr>
          </a:p>
        </p:txBody>
      </p:sp>
      <p:sp>
        <p:nvSpPr>
          <p:cNvPr id="3" name="Rectángulo 2">
            <a:extLst>
              <a:ext uri="{FF2B5EF4-FFF2-40B4-BE49-F238E27FC236}">
                <a16:creationId xmlns:a16="http://schemas.microsoft.com/office/drawing/2014/main" id="{511500B9-1265-4E45-AC08-532CCFA7567A}"/>
              </a:ext>
            </a:extLst>
          </p:cNvPr>
          <p:cNvSpPr/>
          <p:nvPr/>
        </p:nvSpPr>
        <p:spPr>
          <a:xfrm>
            <a:off x="1686883" y="903595"/>
            <a:ext cx="6966972" cy="677108"/>
          </a:xfrm>
          <a:prstGeom prst="rect">
            <a:avLst/>
          </a:prstGeom>
        </p:spPr>
        <p:txBody>
          <a:bodyPr wrap="none">
            <a:spAutoFit/>
          </a:bodyPr>
          <a:lstStyle/>
          <a:p>
            <a:r>
              <a:rPr lang="es-ES" sz="1400" i="1" dirty="0">
                <a:solidFill>
                  <a:srgbClr val="000000"/>
                </a:solidFill>
                <a:latin typeface="arial" panose="020B0604020202020204" pitchFamily="34" charset="0"/>
              </a:rPr>
              <a:t>J. Lancha Domínguez</a:t>
            </a:r>
            <a:r>
              <a:rPr lang="es-ES" sz="1400" i="1" baseline="30000" dirty="0">
                <a:solidFill>
                  <a:srgbClr val="000000"/>
                </a:solidFill>
                <a:latin typeface="arial" panose="020B0604020202020204" pitchFamily="34" charset="0"/>
              </a:rPr>
              <a:t>1</a:t>
            </a:r>
            <a:r>
              <a:rPr lang="es-ES" sz="1400" i="1" dirty="0">
                <a:solidFill>
                  <a:srgbClr val="000000"/>
                </a:solidFill>
                <a:latin typeface="arial" panose="020B0604020202020204" pitchFamily="34" charset="0"/>
              </a:rPr>
              <a:t>; J. Romero López</a:t>
            </a:r>
            <a:r>
              <a:rPr lang="es-ES" sz="1400" i="1" baseline="30000" dirty="0">
                <a:solidFill>
                  <a:srgbClr val="000000"/>
                </a:solidFill>
                <a:latin typeface="arial" panose="020B0604020202020204" pitchFamily="34" charset="0"/>
              </a:rPr>
              <a:t>1</a:t>
            </a:r>
            <a:r>
              <a:rPr lang="es-ES" sz="1400" i="1" dirty="0">
                <a:solidFill>
                  <a:srgbClr val="000000"/>
                </a:solidFill>
                <a:latin typeface="arial" panose="020B0604020202020204" pitchFamily="34" charset="0"/>
              </a:rPr>
              <a:t>; J.I. Hilares Vera</a:t>
            </a:r>
            <a:r>
              <a:rPr lang="es-ES" sz="1400" i="1" baseline="30000" dirty="0">
                <a:solidFill>
                  <a:srgbClr val="000000"/>
                </a:solidFill>
                <a:latin typeface="arial" panose="020B0604020202020204" pitchFamily="34" charset="0"/>
              </a:rPr>
              <a:t>1</a:t>
            </a:r>
            <a:r>
              <a:rPr lang="es-ES" sz="1400" i="1" dirty="0">
                <a:solidFill>
                  <a:srgbClr val="000000"/>
                </a:solidFill>
                <a:latin typeface="arial" panose="020B0604020202020204" pitchFamily="34" charset="0"/>
              </a:rPr>
              <a:t>; E.A. Cuellar LLoclla</a:t>
            </a:r>
            <a:r>
              <a:rPr lang="es-ES" sz="1400" i="1" baseline="30000" dirty="0">
                <a:solidFill>
                  <a:srgbClr val="000000"/>
                </a:solidFill>
                <a:latin typeface="arial" panose="020B0604020202020204" pitchFamily="34" charset="0"/>
              </a:rPr>
              <a:t>2</a:t>
            </a:r>
            <a:endParaRPr lang="es-ES" sz="1400" i="1" dirty="0">
              <a:solidFill>
                <a:srgbClr val="000000"/>
              </a:solidFill>
              <a:latin typeface="arial" panose="020B0604020202020204" pitchFamily="34" charset="0"/>
            </a:endParaRPr>
          </a:p>
          <a:p>
            <a:r>
              <a:rPr lang="es-ES" sz="1200" i="1" dirty="0">
                <a:solidFill>
                  <a:srgbClr val="000000"/>
                </a:solidFill>
                <a:latin typeface="arial" panose="020B0604020202020204" pitchFamily="34" charset="0"/>
              </a:rPr>
              <a:t>    1.- Servicio de Neumología, Hospital Universitario Juan Ramón Jiménez, Huelva.</a:t>
            </a:r>
          </a:p>
          <a:p>
            <a:r>
              <a:rPr lang="es-ES" sz="1200" i="1" dirty="0">
                <a:solidFill>
                  <a:srgbClr val="000000"/>
                </a:solidFill>
                <a:latin typeface="arial" panose="020B0604020202020204" pitchFamily="34" charset="0"/>
              </a:rPr>
              <a:t>    2.- Servicio de Endocrinología y Nutrición, Hospital Universitario Juan Ramón Jiménez, Huelva. </a:t>
            </a:r>
          </a:p>
        </p:txBody>
      </p:sp>
      <p:sp>
        <p:nvSpPr>
          <p:cNvPr id="4" name="Rectángulo 3">
            <a:extLst>
              <a:ext uri="{FF2B5EF4-FFF2-40B4-BE49-F238E27FC236}">
                <a16:creationId xmlns:a16="http://schemas.microsoft.com/office/drawing/2014/main" id="{9B3B618F-9AD4-C141-BADB-1A901FFF12C0}"/>
              </a:ext>
            </a:extLst>
          </p:cNvPr>
          <p:cNvSpPr/>
          <p:nvPr/>
        </p:nvSpPr>
        <p:spPr>
          <a:xfrm>
            <a:off x="0" y="1580703"/>
            <a:ext cx="9144000" cy="307777"/>
          </a:xfrm>
          <a:prstGeom prst="rect">
            <a:avLst/>
          </a:prstGeom>
          <a:solidFill>
            <a:schemeClr val="accent3">
              <a:lumMod val="50000"/>
            </a:schemeClr>
          </a:solidFill>
        </p:spPr>
        <p:txBody>
          <a:bodyPr wrap="square">
            <a:spAutoFit/>
          </a:bodyPr>
          <a:lstStyle/>
          <a:p>
            <a:r>
              <a:rPr lang="es-ES" sz="1400" dirty="0">
                <a:solidFill>
                  <a:schemeClr val="bg1"/>
                </a:solidFill>
              </a:rPr>
              <a:t>INTRODUCCIÓN</a:t>
            </a:r>
            <a:endParaRPr lang="es-ES" dirty="0">
              <a:solidFill>
                <a:schemeClr val="bg1"/>
              </a:solidFill>
            </a:endParaRPr>
          </a:p>
        </p:txBody>
      </p:sp>
      <p:sp>
        <p:nvSpPr>
          <p:cNvPr id="5" name="Rectángulo 4">
            <a:extLst>
              <a:ext uri="{FF2B5EF4-FFF2-40B4-BE49-F238E27FC236}">
                <a16:creationId xmlns:a16="http://schemas.microsoft.com/office/drawing/2014/main" id="{4FB39480-35BF-5F49-A5F7-03599D9C44AD}"/>
              </a:ext>
            </a:extLst>
          </p:cNvPr>
          <p:cNvSpPr/>
          <p:nvPr/>
        </p:nvSpPr>
        <p:spPr>
          <a:xfrm>
            <a:off x="0" y="1895802"/>
            <a:ext cx="9144000" cy="1107996"/>
          </a:xfrm>
          <a:prstGeom prst="rect">
            <a:avLst/>
          </a:prstGeom>
        </p:spPr>
        <p:txBody>
          <a:bodyPr wrap="square">
            <a:spAutoFit/>
          </a:bodyPr>
          <a:lstStyle/>
          <a:p>
            <a:r>
              <a:rPr lang="es-ES" sz="1100" dirty="0">
                <a:solidFill>
                  <a:srgbClr val="000000"/>
                </a:solidFill>
                <a:latin typeface="arial" panose="020B0604020202020204" pitchFamily="34" charset="0"/>
              </a:rPr>
              <a:t>El síndrome de apnea-</a:t>
            </a:r>
            <a:r>
              <a:rPr lang="es-ES" sz="1100" dirty="0" err="1">
                <a:solidFill>
                  <a:srgbClr val="000000"/>
                </a:solidFill>
                <a:latin typeface="arial" panose="020B0604020202020204" pitchFamily="34" charset="0"/>
              </a:rPr>
              <a:t>hipopneas</a:t>
            </a:r>
            <a:r>
              <a:rPr lang="es-ES" sz="1100" dirty="0">
                <a:solidFill>
                  <a:srgbClr val="000000"/>
                </a:solidFill>
                <a:latin typeface="arial" panose="020B0604020202020204" pitchFamily="34" charset="0"/>
              </a:rPr>
              <a:t> del sueño y la obesidad son dos patologías cada vez más prevalente en la sociedad actual, y que además están íntimamente relacionadas entre sí. La obesidad se encuentra presente entre el 60 y el 90% de los pacientes diagnosticados de SAHS, y además es el factor de riesgo modificable más importante para el desarrollo de esta enfermedad. La obesidad no solo es factor de riesgo para el SAHS, sino que también influye en el grado de severidad, llegando a aumentar la gravedad de éste hasta un 30%. Dado el grado de relación entre ambas patologías decidimos crea un protocolo conjuntamente con el servicio de Endocrinología, y ver el efecto sobre la pérdida de peso en nuestros pacientes.</a:t>
            </a:r>
            <a:endParaRPr lang="es-ES" sz="1100" dirty="0"/>
          </a:p>
        </p:txBody>
      </p:sp>
      <p:sp>
        <p:nvSpPr>
          <p:cNvPr id="6" name="Rectángulo 5">
            <a:extLst>
              <a:ext uri="{FF2B5EF4-FFF2-40B4-BE49-F238E27FC236}">
                <a16:creationId xmlns:a16="http://schemas.microsoft.com/office/drawing/2014/main" id="{255DAE60-5413-3D45-B182-6D146128A621}"/>
              </a:ext>
            </a:extLst>
          </p:cNvPr>
          <p:cNvSpPr/>
          <p:nvPr/>
        </p:nvSpPr>
        <p:spPr>
          <a:xfrm>
            <a:off x="0" y="2979950"/>
            <a:ext cx="9144000" cy="307777"/>
          </a:xfrm>
          <a:prstGeom prst="rect">
            <a:avLst/>
          </a:prstGeom>
          <a:solidFill>
            <a:schemeClr val="accent3">
              <a:lumMod val="50000"/>
            </a:schemeClr>
          </a:solidFill>
        </p:spPr>
        <p:txBody>
          <a:bodyPr wrap="square">
            <a:spAutoFit/>
          </a:bodyPr>
          <a:lstStyle/>
          <a:p>
            <a:r>
              <a:rPr lang="es-ES" sz="1400" dirty="0">
                <a:solidFill>
                  <a:schemeClr val="bg1"/>
                </a:solidFill>
              </a:rPr>
              <a:t>MATERIAL Y MÉTODOS</a:t>
            </a:r>
            <a:endParaRPr lang="es-ES" dirty="0">
              <a:solidFill>
                <a:schemeClr val="bg1"/>
              </a:solidFill>
            </a:endParaRPr>
          </a:p>
        </p:txBody>
      </p:sp>
      <p:sp>
        <p:nvSpPr>
          <p:cNvPr id="7" name="Rectángulo 6">
            <a:extLst>
              <a:ext uri="{FF2B5EF4-FFF2-40B4-BE49-F238E27FC236}">
                <a16:creationId xmlns:a16="http://schemas.microsoft.com/office/drawing/2014/main" id="{8BE94B91-DA1B-7944-8D26-9413C196DD3D}"/>
              </a:ext>
            </a:extLst>
          </p:cNvPr>
          <p:cNvSpPr/>
          <p:nvPr/>
        </p:nvSpPr>
        <p:spPr>
          <a:xfrm>
            <a:off x="0" y="3291830"/>
            <a:ext cx="9144000" cy="769441"/>
          </a:xfrm>
          <a:prstGeom prst="rect">
            <a:avLst/>
          </a:prstGeom>
        </p:spPr>
        <p:txBody>
          <a:bodyPr wrap="square">
            <a:spAutoFit/>
          </a:bodyPr>
          <a:lstStyle/>
          <a:p>
            <a:pPr algn="just"/>
            <a:r>
              <a:rPr lang="es-ES" sz="1100" dirty="0">
                <a:solidFill>
                  <a:srgbClr val="000000"/>
                </a:solidFill>
                <a:latin typeface="arial" panose="020B0604020202020204" pitchFamily="34" charset="0"/>
              </a:rPr>
              <a:t>Realizamos un estudio descriptivo retrospectivo de corte transversal. Se incluyeron 70 pacientes diagnosticados de SAHS grave (IAH mayor de 30) y con obesidad (IMC mayor de 25). 35 pacientes recibieron una intervención básica en nutrición y dietética; y otros 35 recibieron las recomendaciones recogidas en el protocolo de pérdida de peso creado por el servicio de endocrinología; y se comparó la pérdida de peso 1 año después de la intervención nutricional.</a:t>
            </a:r>
            <a:endParaRPr lang="es-E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B94EEFF6-DBFD-F945-963B-C71EC61F69E6}"/>
              </a:ext>
            </a:extLst>
          </p:cNvPr>
          <p:cNvSpPr/>
          <p:nvPr/>
        </p:nvSpPr>
        <p:spPr>
          <a:xfrm>
            <a:off x="-2323" y="0"/>
            <a:ext cx="9144000" cy="307777"/>
          </a:xfrm>
          <a:prstGeom prst="rect">
            <a:avLst/>
          </a:prstGeom>
          <a:solidFill>
            <a:schemeClr val="accent3">
              <a:lumMod val="50000"/>
            </a:schemeClr>
          </a:solidFill>
        </p:spPr>
        <p:txBody>
          <a:bodyPr wrap="square">
            <a:spAutoFit/>
          </a:bodyPr>
          <a:lstStyle/>
          <a:p>
            <a:r>
              <a:rPr lang="es-ES" sz="1400" dirty="0">
                <a:solidFill>
                  <a:schemeClr val="bg1"/>
                </a:solidFill>
              </a:rPr>
              <a:t>RESULTADOS</a:t>
            </a:r>
            <a:endParaRPr lang="es-ES" dirty="0">
              <a:solidFill>
                <a:schemeClr val="bg1"/>
              </a:solidFill>
            </a:endParaRPr>
          </a:p>
        </p:txBody>
      </p:sp>
      <p:graphicFrame>
        <p:nvGraphicFramePr>
          <p:cNvPr id="2" name="Tabla 4">
            <a:extLst>
              <a:ext uri="{FF2B5EF4-FFF2-40B4-BE49-F238E27FC236}">
                <a16:creationId xmlns:a16="http://schemas.microsoft.com/office/drawing/2014/main" id="{5609C17F-CED7-9F4A-9256-8FB5B1B40BD7}"/>
              </a:ext>
            </a:extLst>
          </p:cNvPr>
          <p:cNvGraphicFramePr>
            <a:graphicFrameLocks noGrp="1"/>
          </p:cNvGraphicFramePr>
          <p:nvPr>
            <p:extLst>
              <p:ext uri="{D42A27DB-BD31-4B8C-83A1-F6EECF244321}">
                <p14:modId xmlns:p14="http://schemas.microsoft.com/office/powerpoint/2010/main" val="3068164212"/>
              </p:ext>
            </p:extLst>
          </p:nvPr>
        </p:nvGraphicFramePr>
        <p:xfrm>
          <a:off x="251520" y="339502"/>
          <a:ext cx="8064894" cy="3404324"/>
        </p:xfrm>
        <a:graphic>
          <a:graphicData uri="http://schemas.openxmlformats.org/drawingml/2006/table">
            <a:tbl>
              <a:tblPr firstRow="1" bandRow="1">
                <a:tableStyleId>{5C22544A-7EE6-4342-B048-85BDC9FD1C3A}</a:tableStyleId>
              </a:tblPr>
              <a:tblGrid>
                <a:gridCol w="2688298">
                  <a:extLst>
                    <a:ext uri="{9D8B030D-6E8A-4147-A177-3AD203B41FA5}">
                      <a16:colId xmlns:a16="http://schemas.microsoft.com/office/drawing/2014/main" val="785521712"/>
                    </a:ext>
                  </a:extLst>
                </a:gridCol>
                <a:gridCol w="2688298">
                  <a:extLst>
                    <a:ext uri="{9D8B030D-6E8A-4147-A177-3AD203B41FA5}">
                      <a16:colId xmlns:a16="http://schemas.microsoft.com/office/drawing/2014/main" val="4163735827"/>
                    </a:ext>
                  </a:extLst>
                </a:gridCol>
                <a:gridCol w="2688298">
                  <a:extLst>
                    <a:ext uri="{9D8B030D-6E8A-4147-A177-3AD203B41FA5}">
                      <a16:colId xmlns:a16="http://schemas.microsoft.com/office/drawing/2014/main" val="2508304787"/>
                    </a:ext>
                  </a:extLst>
                </a:gridCol>
              </a:tblGrid>
              <a:tr h="309484">
                <a:tc>
                  <a:txBody>
                    <a:bodyPr/>
                    <a:lstStyle/>
                    <a:p>
                      <a:endParaRPr lang="es-ES" sz="1400" dirty="0"/>
                    </a:p>
                  </a:txBody>
                  <a:tcPr/>
                </a:tc>
                <a:tc>
                  <a:txBody>
                    <a:bodyPr/>
                    <a:lstStyle/>
                    <a:p>
                      <a:r>
                        <a:rPr lang="es-ES" sz="1400" dirty="0"/>
                        <a:t>Intervención básica</a:t>
                      </a:r>
                    </a:p>
                  </a:txBody>
                  <a:tcPr/>
                </a:tc>
                <a:tc>
                  <a:txBody>
                    <a:bodyPr/>
                    <a:lstStyle/>
                    <a:p>
                      <a:r>
                        <a:rPr lang="es-ES" sz="1400" dirty="0"/>
                        <a:t>Uso protocolo conjunto</a:t>
                      </a:r>
                    </a:p>
                  </a:txBody>
                  <a:tcPr/>
                </a:tc>
                <a:extLst>
                  <a:ext uri="{0D108BD9-81ED-4DB2-BD59-A6C34878D82A}">
                    <a16:rowId xmlns:a16="http://schemas.microsoft.com/office/drawing/2014/main" val="2156266571"/>
                  </a:ext>
                </a:extLst>
              </a:tr>
              <a:tr h="309484">
                <a:tc>
                  <a:txBody>
                    <a:bodyPr/>
                    <a:lstStyle/>
                    <a:p>
                      <a:r>
                        <a:rPr lang="es-ES" sz="1400" dirty="0"/>
                        <a:t>Sexo</a:t>
                      </a:r>
                    </a:p>
                  </a:txBody>
                  <a:tcPr/>
                </a:tc>
                <a:tc>
                  <a:txBody>
                    <a:bodyPr/>
                    <a:lstStyle/>
                    <a:p>
                      <a:r>
                        <a:rPr lang="es-ES" sz="1400" dirty="0"/>
                        <a:t>79,4% varones</a:t>
                      </a:r>
                    </a:p>
                  </a:txBody>
                  <a:tcPr/>
                </a:tc>
                <a:tc>
                  <a:txBody>
                    <a:bodyPr/>
                    <a:lstStyle/>
                    <a:p>
                      <a:r>
                        <a:rPr lang="es-ES" sz="1400" dirty="0"/>
                        <a:t>90,3% varones</a:t>
                      </a:r>
                    </a:p>
                  </a:txBody>
                  <a:tcPr/>
                </a:tc>
                <a:extLst>
                  <a:ext uri="{0D108BD9-81ED-4DB2-BD59-A6C34878D82A}">
                    <a16:rowId xmlns:a16="http://schemas.microsoft.com/office/drawing/2014/main" val="2460701373"/>
                  </a:ext>
                </a:extLst>
              </a:tr>
              <a:tr h="309484">
                <a:tc>
                  <a:txBody>
                    <a:bodyPr/>
                    <a:lstStyle/>
                    <a:p>
                      <a:r>
                        <a:rPr lang="es-ES" sz="1400" dirty="0"/>
                        <a:t>Hábito tabáquico</a:t>
                      </a:r>
                    </a:p>
                  </a:txBody>
                  <a:tcPr/>
                </a:tc>
                <a:tc>
                  <a:txBody>
                    <a:bodyPr/>
                    <a:lstStyle/>
                    <a:p>
                      <a:r>
                        <a:rPr lang="es-ES" sz="1400" dirty="0"/>
                        <a:t>79,4%</a:t>
                      </a:r>
                    </a:p>
                  </a:txBody>
                  <a:tcPr/>
                </a:tc>
                <a:tc>
                  <a:txBody>
                    <a:bodyPr/>
                    <a:lstStyle/>
                    <a:p>
                      <a:r>
                        <a:rPr lang="es-ES" sz="1400" dirty="0"/>
                        <a:t>71%</a:t>
                      </a:r>
                    </a:p>
                  </a:txBody>
                  <a:tcPr/>
                </a:tc>
                <a:extLst>
                  <a:ext uri="{0D108BD9-81ED-4DB2-BD59-A6C34878D82A}">
                    <a16:rowId xmlns:a16="http://schemas.microsoft.com/office/drawing/2014/main" val="2169094238"/>
                  </a:ext>
                </a:extLst>
              </a:tr>
              <a:tr h="309484">
                <a:tc>
                  <a:txBody>
                    <a:bodyPr/>
                    <a:lstStyle/>
                    <a:p>
                      <a:r>
                        <a:rPr lang="es-ES" sz="1400" dirty="0"/>
                        <a:t>Diabetes mellitus</a:t>
                      </a:r>
                    </a:p>
                  </a:txBody>
                  <a:tcPr/>
                </a:tc>
                <a:tc>
                  <a:txBody>
                    <a:bodyPr/>
                    <a:lstStyle/>
                    <a:p>
                      <a:r>
                        <a:rPr lang="es-ES" sz="1400" dirty="0"/>
                        <a:t>44,1%</a:t>
                      </a:r>
                    </a:p>
                  </a:txBody>
                  <a:tcPr/>
                </a:tc>
                <a:tc>
                  <a:txBody>
                    <a:bodyPr/>
                    <a:lstStyle/>
                    <a:p>
                      <a:r>
                        <a:rPr lang="es-ES" sz="1400" dirty="0"/>
                        <a:t>19,4%</a:t>
                      </a:r>
                    </a:p>
                  </a:txBody>
                  <a:tcPr/>
                </a:tc>
                <a:extLst>
                  <a:ext uri="{0D108BD9-81ED-4DB2-BD59-A6C34878D82A}">
                    <a16:rowId xmlns:a16="http://schemas.microsoft.com/office/drawing/2014/main" val="52587135"/>
                  </a:ext>
                </a:extLst>
              </a:tr>
              <a:tr h="309484">
                <a:tc>
                  <a:txBody>
                    <a:bodyPr/>
                    <a:lstStyle/>
                    <a:p>
                      <a:r>
                        <a:rPr lang="es-ES" sz="1400" dirty="0"/>
                        <a:t>HTA</a:t>
                      </a:r>
                    </a:p>
                  </a:txBody>
                  <a:tcPr/>
                </a:tc>
                <a:tc>
                  <a:txBody>
                    <a:bodyPr/>
                    <a:lstStyle/>
                    <a:p>
                      <a:r>
                        <a:rPr lang="es-ES" sz="1400" dirty="0"/>
                        <a:t>32,1%</a:t>
                      </a:r>
                    </a:p>
                  </a:txBody>
                  <a:tcPr/>
                </a:tc>
                <a:tc>
                  <a:txBody>
                    <a:bodyPr/>
                    <a:lstStyle/>
                    <a:p>
                      <a:r>
                        <a:rPr lang="es-ES" sz="1400" dirty="0"/>
                        <a:t>35,8%</a:t>
                      </a:r>
                    </a:p>
                  </a:txBody>
                  <a:tcPr/>
                </a:tc>
                <a:extLst>
                  <a:ext uri="{0D108BD9-81ED-4DB2-BD59-A6C34878D82A}">
                    <a16:rowId xmlns:a16="http://schemas.microsoft.com/office/drawing/2014/main" val="4120204902"/>
                  </a:ext>
                </a:extLst>
              </a:tr>
              <a:tr h="309484">
                <a:tc>
                  <a:txBody>
                    <a:bodyPr/>
                    <a:lstStyle/>
                    <a:p>
                      <a:r>
                        <a:rPr lang="es-ES" sz="1400" dirty="0"/>
                        <a:t>Evento isquémico previo</a:t>
                      </a:r>
                    </a:p>
                  </a:txBody>
                  <a:tcPr/>
                </a:tc>
                <a:tc>
                  <a:txBody>
                    <a:bodyPr/>
                    <a:lstStyle/>
                    <a:p>
                      <a:r>
                        <a:rPr lang="es-ES" sz="1400" dirty="0"/>
                        <a:t>17,6%</a:t>
                      </a:r>
                    </a:p>
                  </a:txBody>
                  <a:tcPr/>
                </a:tc>
                <a:tc>
                  <a:txBody>
                    <a:bodyPr/>
                    <a:lstStyle/>
                    <a:p>
                      <a:r>
                        <a:rPr lang="es-ES" sz="1400" dirty="0"/>
                        <a:t>19,6%</a:t>
                      </a:r>
                    </a:p>
                  </a:txBody>
                  <a:tcPr/>
                </a:tc>
                <a:extLst>
                  <a:ext uri="{0D108BD9-81ED-4DB2-BD59-A6C34878D82A}">
                    <a16:rowId xmlns:a16="http://schemas.microsoft.com/office/drawing/2014/main" val="2462083976"/>
                  </a:ext>
                </a:extLst>
              </a:tr>
              <a:tr h="309484">
                <a:tc>
                  <a:txBody>
                    <a:bodyPr/>
                    <a:lstStyle/>
                    <a:p>
                      <a:r>
                        <a:rPr lang="es-ES" sz="1400" dirty="0"/>
                        <a:t>IAH (media)</a:t>
                      </a:r>
                    </a:p>
                  </a:txBody>
                  <a:tcPr/>
                </a:tc>
                <a:tc>
                  <a:txBody>
                    <a:bodyPr/>
                    <a:lstStyle/>
                    <a:p>
                      <a:r>
                        <a:rPr lang="es-ES" sz="1400" dirty="0"/>
                        <a:t>58,61</a:t>
                      </a:r>
                    </a:p>
                  </a:txBody>
                  <a:tcPr/>
                </a:tc>
                <a:tc>
                  <a:txBody>
                    <a:bodyPr/>
                    <a:lstStyle/>
                    <a:p>
                      <a:r>
                        <a:rPr lang="es-ES" sz="1400" dirty="0"/>
                        <a:t>47,89</a:t>
                      </a:r>
                    </a:p>
                  </a:txBody>
                  <a:tcPr/>
                </a:tc>
                <a:extLst>
                  <a:ext uri="{0D108BD9-81ED-4DB2-BD59-A6C34878D82A}">
                    <a16:rowId xmlns:a16="http://schemas.microsoft.com/office/drawing/2014/main" val="2984434623"/>
                  </a:ext>
                </a:extLst>
              </a:tr>
              <a:tr h="309484">
                <a:tc>
                  <a:txBody>
                    <a:bodyPr/>
                    <a:lstStyle/>
                    <a:p>
                      <a:r>
                        <a:rPr lang="es-ES" sz="1400" dirty="0"/>
                        <a:t>CT90 (media)</a:t>
                      </a:r>
                    </a:p>
                  </a:txBody>
                  <a:tcPr/>
                </a:tc>
                <a:tc>
                  <a:txBody>
                    <a:bodyPr/>
                    <a:lstStyle/>
                    <a:p>
                      <a:r>
                        <a:rPr lang="es-ES" sz="1400" dirty="0"/>
                        <a:t>33</a:t>
                      </a:r>
                    </a:p>
                  </a:txBody>
                  <a:tcPr/>
                </a:tc>
                <a:tc>
                  <a:txBody>
                    <a:bodyPr/>
                    <a:lstStyle/>
                    <a:p>
                      <a:r>
                        <a:rPr lang="es-ES" sz="1400" dirty="0"/>
                        <a:t>24</a:t>
                      </a:r>
                    </a:p>
                  </a:txBody>
                  <a:tcPr/>
                </a:tc>
                <a:extLst>
                  <a:ext uri="{0D108BD9-81ED-4DB2-BD59-A6C34878D82A}">
                    <a16:rowId xmlns:a16="http://schemas.microsoft.com/office/drawing/2014/main" val="5187742"/>
                  </a:ext>
                </a:extLst>
              </a:tr>
              <a:tr h="309484">
                <a:tc>
                  <a:txBody>
                    <a:bodyPr/>
                    <a:lstStyle/>
                    <a:p>
                      <a:r>
                        <a:rPr lang="es-ES" sz="1400" dirty="0"/>
                        <a:t>Buen cumplidores (horas uso/día)</a:t>
                      </a:r>
                    </a:p>
                  </a:txBody>
                  <a:tcPr/>
                </a:tc>
                <a:tc>
                  <a:txBody>
                    <a:bodyPr/>
                    <a:lstStyle/>
                    <a:p>
                      <a:r>
                        <a:rPr lang="es-ES" sz="1400" dirty="0"/>
                        <a:t>6</a:t>
                      </a:r>
                    </a:p>
                  </a:txBody>
                  <a:tcPr/>
                </a:tc>
                <a:tc>
                  <a:txBody>
                    <a:bodyPr/>
                    <a:lstStyle/>
                    <a:p>
                      <a:r>
                        <a:rPr lang="es-ES" sz="1400" dirty="0"/>
                        <a:t>6</a:t>
                      </a:r>
                    </a:p>
                  </a:txBody>
                  <a:tcPr/>
                </a:tc>
                <a:extLst>
                  <a:ext uri="{0D108BD9-81ED-4DB2-BD59-A6C34878D82A}">
                    <a16:rowId xmlns:a16="http://schemas.microsoft.com/office/drawing/2014/main" val="2568802320"/>
                  </a:ext>
                </a:extLst>
              </a:tr>
              <a:tr h="309484">
                <a:tc>
                  <a:txBody>
                    <a:bodyPr/>
                    <a:lstStyle/>
                    <a:p>
                      <a:r>
                        <a:rPr lang="es-ES" sz="1400" dirty="0"/>
                        <a:t>IMC medio</a:t>
                      </a:r>
                    </a:p>
                  </a:txBody>
                  <a:tcPr/>
                </a:tc>
                <a:tc>
                  <a:txBody>
                    <a:bodyPr/>
                    <a:lstStyle/>
                    <a:p>
                      <a:r>
                        <a:rPr lang="es-ES" sz="1400" dirty="0">
                          <a:solidFill>
                            <a:srgbClr val="000000"/>
                          </a:solidFill>
                          <a:latin typeface="arial" panose="020B0604020202020204" pitchFamily="34" charset="0"/>
                        </a:rPr>
                        <a:t>34 Kg/m2</a:t>
                      </a:r>
                      <a:endParaRPr lang="es-ES" sz="1400" dirty="0"/>
                    </a:p>
                  </a:txBody>
                  <a:tcPr/>
                </a:tc>
                <a:tc>
                  <a:txBody>
                    <a:bodyPr/>
                    <a:lstStyle/>
                    <a:p>
                      <a:r>
                        <a:rPr lang="es-ES" sz="1400" dirty="0">
                          <a:solidFill>
                            <a:srgbClr val="000000"/>
                          </a:solidFill>
                          <a:latin typeface="arial" panose="020B0604020202020204" pitchFamily="34" charset="0"/>
                        </a:rPr>
                        <a:t>35 Kg/m2</a:t>
                      </a:r>
                      <a:endParaRPr lang="es-ES" sz="1400" dirty="0"/>
                    </a:p>
                  </a:txBody>
                  <a:tcPr/>
                </a:tc>
                <a:extLst>
                  <a:ext uri="{0D108BD9-81ED-4DB2-BD59-A6C34878D82A}">
                    <a16:rowId xmlns:a16="http://schemas.microsoft.com/office/drawing/2014/main" val="2405019019"/>
                  </a:ext>
                </a:extLst>
              </a:tr>
              <a:tr h="309484">
                <a:tc>
                  <a:txBody>
                    <a:bodyPr/>
                    <a:lstStyle/>
                    <a:p>
                      <a:r>
                        <a:rPr lang="es-ES" sz="1400" dirty="0"/>
                        <a:t>Pérdida de peso</a:t>
                      </a:r>
                    </a:p>
                  </a:txBody>
                  <a:tcPr/>
                </a:tc>
                <a:tc>
                  <a:txBody>
                    <a:bodyPr/>
                    <a:lstStyle/>
                    <a:p>
                      <a:r>
                        <a:rPr lang="es-ES" sz="1400" dirty="0"/>
                        <a:t>11,8% (p= 0,045)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t>32,3% (p= 0,045)</a:t>
                      </a:r>
                    </a:p>
                  </a:txBody>
                  <a:tcPr/>
                </a:tc>
                <a:extLst>
                  <a:ext uri="{0D108BD9-81ED-4DB2-BD59-A6C34878D82A}">
                    <a16:rowId xmlns:a16="http://schemas.microsoft.com/office/drawing/2014/main" val="86473964"/>
                  </a:ext>
                </a:extLst>
              </a:tr>
            </a:tbl>
          </a:graphicData>
        </a:graphic>
      </p:graphicFrame>
      <p:sp>
        <p:nvSpPr>
          <p:cNvPr id="8" name="Rectángulo 7">
            <a:extLst>
              <a:ext uri="{FF2B5EF4-FFF2-40B4-BE49-F238E27FC236}">
                <a16:creationId xmlns:a16="http://schemas.microsoft.com/office/drawing/2014/main" id="{E385F24B-4A6E-EE4C-819A-608039DEAF1E}"/>
              </a:ext>
            </a:extLst>
          </p:cNvPr>
          <p:cNvSpPr/>
          <p:nvPr/>
        </p:nvSpPr>
        <p:spPr>
          <a:xfrm>
            <a:off x="0" y="3775551"/>
            <a:ext cx="9144000" cy="307777"/>
          </a:xfrm>
          <a:prstGeom prst="rect">
            <a:avLst/>
          </a:prstGeom>
          <a:solidFill>
            <a:schemeClr val="accent3">
              <a:lumMod val="50000"/>
            </a:schemeClr>
          </a:solidFill>
        </p:spPr>
        <p:txBody>
          <a:bodyPr wrap="square">
            <a:spAutoFit/>
          </a:bodyPr>
          <a:lstStyle/>
          <a:p>
            <a:r>
              <a:rPr lang="es-ES" sz="1400" dirty="0">
                <a:solidFill>
                  <a:schemeClr val="bg1"/>
                </a:solidFill>
              </a:rPr>
              <a:t>CONCLUSIONES</a:t>
            </a:r>
            <a:endParaRPr lang="es-ES" dirty="0">
              <a:solidFill>
                <a:schemeClr val="bg1"/>
              </a:solidFill>
            </a:endParaRPr>
          </a:p>
        </p:txBody>
      </p:sp>
      <p:sp>
        <p:nvSpPr>
          <p:cNvPr id="9" name="Rectángulo 8">
            <a:extLst>
              <a:ext uri="{FF2B5EF4-FFF2-40B4-BE49-F238E27FC236}">
                <a16:creationId xmlns:a16="http://schemas.microsoft.com/office/drawing/2014/main" id="{A1373DAB-638F-4445-B107-3BA4B9D5BFD0}"/>
              </a:ext>
            </a:extLst>
          </p:cNvPr>
          <p:cNvSpPr/>
          <p:nvPr/>
        </p:nvSpPr>
        <p:spPr>
          <a:xfrm>
            <a:off x="783667" y="4203834"/>
            <a:ext cx="7522004" cy="600164"/>
          </a:xfrm>
          <a:prstGeom prst="rect">
            <a:avLst/>
          </a:prstGeom>
        </p:spPr>
        <p:txBody>
          <a:bodyPr wrap="square">
            <a:spAutoFit/>
          </a:bodyPr>
          <a:lstStyle/>
          <a:p>
            <a:pPr algn="just"/>
            <a:r>
              <a:rPr lang="es-ES" sz="1100" dirty="0">
                <a:solidFill>
                  <a:srgbClr val="000000"/>
                </a:solidFill>
                <a:latin typeface="arial" panose="020B0604020202020204" pitchFamily="34" charset="0"/>
              </a:rPr>
              <a:t>En nuestro estudio la pérdida de peso aplicando el protocolo de Endocrinología ha sido estadísticamente significativa (p: 0,045), objetivándose en el 32,3% de los pacientes a los que se le aplicó dicho protocolo, en comparación con la aplicación de una intervención básica, donde se observa una pérdida de peso del 11,8% (p: 0,045).</a:t>
            </a:r>
            <a:endParaRPr lang="es-ES" sz="1100"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451</Words>
  <Application>Microsoft Macintosh PowerPoint</Application>
  <PresentationFormat>Presentación en pantalla (16:9)</PresentationFormat>
  <Paragraphs>43</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Microsoft Office User</cp:lastModifiedBy>
  <cp:revision>4</cp:revision>
  <dcterms:created xsi:type="dcterms:W3CDTF">2021-06-21T11:13:42Z</dcterms:created>
  <dcterms:modified xsi:type="dcterms:W3CDTF">2021-09-09T08:26:22Z</dcterms:modified>
</cp:coreProperties>
</file>