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96" d="100"/>
          <a:sy n="96" d="100"/>
        </p:scale>
        <p:origin x="660" y="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B736365A-81B0-4870-94F5-F8F6E420202F}"/>
              </a:ext>
            </a:extLst>
          </p:cNvPr>
          <p:cNvSpPr txBox="1"/>
          <p:nvPr/>
        </p:nvSpPr>
        <p:spPr>
          <a:xfrm>
            <a:off x="152156" y="2461799"/>
            <a:ext cx="5787996" cy="76944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es-ES" sz="1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Evaluar la rentabilidad de la biopsia pleural ciega en el diagnóstico de los derrames pleurales de etiología no aclarada, específicamente en patologías como las neoplasias y las tuberculosis. </a:t>
            </a:r>
            <a:endParaRPr lang="es-ES" sz="1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>
              <a:buFontTx/>
              <a:buChar char="-"/>
            </a:pPr>
            <a:r>
              <a:rPr lang="es-ES" sz="1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Valorar la seguridad de la técnica.</a:t>
            </a:r>
            <a:endParaRPr lang="es-ES" sz="1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6C05B9E-4F33-4D7A-A2B4-F6902621C539}"/>
              </a:ext>
            </a:extLst>
          </p:cNvPr>
          <p:cNvSpPr txBox="1"/>
          <p:nvPr/>
        </p:nvSpPr>
        <p:spPr>
          <a:xfrm>
            <a:off x="152156" y="3682075"/>
            <a:ext cx="5787996" cy="136800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Estudio retrospectivo de todas </a:t>
            </a:r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biopsias pleurales ciegas </a:t>
            </a:r>
            <a:r>
              <a:rPr lang="es-ES" sz="1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realizadas en nuestro centro desde enero 2015 hasta junio 2020.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biopsias pleurales se realizaron mediante una aguja de Abrams, obteniendo entre 4 y 6 muestras pleurales</a:t>
            </a:r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s-ES" sz="1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cuales se remitieron a anatomía patológica y en los casos de sospecha de tuberculosis se envió una muestra en fresco para cultivo de micobacterias.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hizo seguimiento de todos los casos mediante recogida de datos de su historia clínica</a:t>
            </a:r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11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435D4BB-96BB-42FE-BF7A-6123DAC90767}"/>
              </a:ext>
            </a:extLst>
          </p:cNvPr>
          <p:cNvSpPr txBox="1"/>
          <p:nvPr/>
        </p:nvSpPr>
        <p:spPr>
          <a:xfrm>
            <a:off x="6340443" y="847524"/>
            <a:ext cx="2449543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RESULTADOS: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B58876E-90DD-4530-8CA5-1130E114EB76}"/>
              </a:ext>
            </a:extLst>
          </p:cNvPr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UTILIDAD DE LA BIOPSIA PLEURAL CIEGA EN EL ÁREA SUR DE SEVILLA.</a:t>
            </a:r>
          </a:p>
          <a:p>
            <a:pPr algn="ctr"/>
            <a:r>
              <a:rPr lang="es-ES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I. Pacheco Carrillo, J. Gallego Borrego, N. Reyes Núñez. I. </a:t>
            </a:r>
            <a:r>
              <a:rPr lang="es-ES" sz="1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Alfageme</a:t>
            </a:r>
            <a:r>
              <a:rPr lang="es-ES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Michavila. </a:t>
            </a:r>
          </a:p>
          <a:p>
            <a:pPr algn="ctr"/>
            <a:r>
              <a:rPr lang="es-E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UGC</a:t>
            </a:r>
            <a:r>
              <a:rPr lang="es-ES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Neumología. Hospital Universitario Virgen de </a:t>
            </a:r>
            <a:r>
              <a:rPr lang="es-ES" sz="1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Valme</a:t>
            </a:r>
            <a:r>
              <a:rPr lang="es-ES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s-ES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7DFCF42-74B8-4C54-9383-640C4EF64C8A}"/>
              </a:ext>
            </a:extLst>
          </p:cNvPr>
          <p:cNvSpPr txBox="1"/>
          <p:nvPr/>
        </p:nvSpPr>
        <p:spPr>
          <a:xfrm>
            <a:off x="152156" y="814748"/>
            <a:ext cx="1755548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INTRODUCCIÓN: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ADACE49-81C2-4535-BB7F-8E08B17DF78B}"/>
              </a:ext>
            </a:extLst>
          </p:cNvPr>
          <p:cNvSpPr txBox="1"/>
          <p:nvPr/>
        </p:nvSpPr>
        <p:spPr>
          <a:xfrm>
            <a:off x="152156" y="1220171"/>
            <a:ext cx="5787996" cy="76944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el estudio del derrame pleural de etiología desconocida se ha de plantear la realización de una biopsia pleural, ya sea mediante punción percutánea (ciega o guiada por imagen) o toracoscopia. La opción por una u otra técnica está condicionada por su disponibilidad, la experiencia previa, y la presentación y evolución clínica del derrame.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BB2F38D-B3C3-4C4D-8F57-C8CDF2959778}"/>
              </a:ext>
            </a:extLst>
          </p:cNvPr>
          <p:cNvSpPr txBox="1"/>
          <p:nvPr/>
        </p:nvSpPr>
        <p:spPr>
          <a:xfrm>
            <a:off x="152156" y="2076022"/>
            <a:ext cx="1323500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OBJETIVOS:</a:t>
            </a:r>
            <a:endParaRPr lang="es-ES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BC8EA7C-BDAB-4D99-B573-D1DCA1CAF06A}"/>
              </a:ext>
            </a:extLst>
          </p:cNvPr>
          <p:cNvSpPr txBox="1"/>
          <p:nvPr/>
        </p:nvSpPr>
        <p:spPr>
          <a:xfrm>
            <a:off x="152156" y="3278463"/>
            <a:ext cx="1683540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METODOLOGÍA:</a:t>
            </a:r>
          </a:p>
        </p:txBody>
      </p:sp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0D5BF9A4-72C7-41F2-BB5B-505E76AD85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9383538"/>
              </p:ext>
            </p:extLst>
          </p:nvPr>
        </p:nvGraphicFramePr>
        <p:xfrm>
          <a:off x="6340442" y="1308597"/>
          <a:ext cx="2449543" cy="115320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25407">
                  <a:extLst>
                    <a:ext uri="{9D8B030D-6E8A-4147-A177-3AD203B41FA5}">
                      <a16:colId xmlns:a16="http://schemas.microsoft.com/office/drawing/2014/main" val="106270353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38422437"/>
                    </a:ext>
                  </a:extLst>
                </a:gridCol>
              </a:tblGrid>
              <a:tr h="303809">
                <a:tc gridSpan="2">
                  <a:txBody>
                    <a:bodyPr/>
                    <a:lstStyle/>
                    <a:p>
                      <a:r>
                        <a:rPr lang="es-ES" sz="1200" dirty="0"/>
                        <a:t>CARACTERÍSTICAS DE LA MUESTRA</a:t>
                      </a:r>
                      <a:endParaRPr lang="es-ES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797715"/>
                  </a:ext>
                </a:extLst>
              </a:tr>
              <a:tr h="287041">
                <a:tc>
                  <a:txBody>
                    <a:bodyPr/>
                    <a:lstStyle/>
                    <a:p>
                      <a:r>
                        <a:rPr lang="es-ES" sz="1200" dirty="0" err="1"/>
                        <a:t>Nº</a:t>
                      </a:r>
                      <a:r>
                        <a:rPr lang="es-ES" sz="1200" dirty="0"/>
                        <a:t> pacientes</a:t>
                      </a:r>
                      <a:endParaRPr lang="es-ES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81</a:t>
                      </a:r>
                      <a:endParaRPr lang="es-ES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00675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r>
                        <a:rPr lang="es-ES" sz="1200" dirty="0"/>
                        <a:t>Sexo masculino</a:t>
                      </a:r>
                      <a:endParaRPr lang="es-ES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57 (70,3%)</a:t>
                      </a:r>
                      <a:endParaRPr lang="es-ES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998431"/>
                  </a:ext>
                </a:extLst>
              </a:tr>
              <a:tr h="250949">
                <a:tc>
                  <a:txBody>
                    <a:bodyPr/>
                    <a:lstStyle/>
                    <a:p>
                      <a:r>
                        <a:rPr lang="es-ES" sz="1200" dirty="0"/>
                        <a:t>Edad</a:t>
                      </a:r>
                      <a:endParaRPr lang="es-ES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67 ± 13,88 años</a:t>
                      </a:r>
                      <a:endParaRPr lang="es-ES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458347"/>
                  </a:ext>
                </a:extLst>
              </a:tr>
            </a:tbl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D2302235-4D12-4757-9CC9-5583D758F0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853" y="2580984"/>
            <a:ext cx="2950720" cy="2469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820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adroTexto 13">
            <a:extLst>
              <a:ext uri="{FF2B5EF4-FFF2-40B4-BE49-F238E27FC236}">
                <a16:creationId xmlns:a16="http://schemas.microsoft.com/office/drawing/2014/main" id="{F2D112A1-ABE9-4D0B-975C-85B3C2E2D3C1}"/>
              </a:ext>
            </a:extLst>
          </p:cNvPr>
          <p:cNvSpPr txBox="1"/>
          <p:nvPr/>
        </p:nvSpPr>
        <p:spPr>
          <a:xfrm>
            <a:off x="1126517" y="4224206"/>
            <a:ext cx="6890965" cy="72327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1) La biopsia pleural ciega con aguja de Abrams tiene un aceptable rendimiento en tuberculosis pleural y neoplasia, las dos causas más comunes de DP tipo exudado.</a:t>
            </a:r>
          </a:p>
          <a:p>
            <a:pPr indent="0">
              <a:spcAft>
                <a:spcPts val="600"/>
              </a:spcAft>
              <a:buNone/>
            </a:pPr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2) Presenta una baja tasa de complicaciones. 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2569D3C-CA94-463B-83D8-4233182A94EF}"/>
              </a:ext>
            </a:extLst>
          </p:cNvPr>
          <p:cNvSpPr txBox="1"/>
          <p:nvPr/>
        </p:nvSpPr>
        <p:spPr>
          <a:xfrm>
            <a:off x="1138707" y="3842283"/>
            <a:ext cx="1800200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CONCLUSIONES: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7DE99AF-A3FF-4426-989B-51520C37F9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368" y="207530"/>
            <a:ext cx="2682472" cy="139000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2BF6CE2-E87C-47B6-AA58-33A86C19DB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008" y="232598"/>
            <a:ext cx="2847079" cy="131685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1C89045-65DF-4945-9B5F-5C943B66C1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255" y="196019"/>
            <a:ext cx="2810500" cy="1414395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3213483B-2FAA-4BA9-843C-6D57A37141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7440" y="1145472"/>
            <a:ext cx="4871126" cy="2877561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9929BBFB-15F8-46D3-A746-BB5E23788BF0}"/>
              </a:ext>
            </a:extLst>
          </p:cNvPr>
          <p:cNvSpPr txBox="1"/>
          <p:nvPr/>
        </p:nvSpPr>
        <p:spPr>
          <a:xfrm>
            <a:off x="3307097" y="3129364"/>
            <a:ext cx="1548402" cy="6924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 Complicaciones:</a:t>
            </a:r>
          </a:p>
          <a:p>
            <a:pPr marL="285750" indent="-285750">
              <a:buFontTx/>
              <a:buChar char="-"/>
            </a:pPr>
            <a:r>
              <a:rPr lang="es-ES" sz="1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 neumotórax</a:t>
            </a:r>
          </a:p>
          <a:p>
            <a:pPr marL="285750" indent="-285750">
              <a:buFontTx/>
              <a:buChar char="-"/>
            </a:pPr>
            <a:r>
              <a:rPr lang="es-ES" sz="1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</a:t>
            </a:r>
            <a:r>
              <a:rPr lang="es-ES" sz="1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hemotorax</a:t>
            </a:r>
            <a:endParaRPr lang="es-ES" sz="13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CE479E7-DEC4-4082-92B8-8D6D69C377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44" y="1640907"/>
            <a:ext cx="4063168" cy="2158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3023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555</TotalTime>
  <Words>294</Words>
  <Application>Microsoft Office PowerPoint</Application>
  <PresentationFormat>Presentación en pantalla (16:9)</PresentationFormat>
  <Paragraphs>26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Tahoma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Irene Pacheco Carrillo</cp:lastModifiedBy>
  <cp:revision>20</cp:revision>
  <dcterms:created xsi:type="dcterms:W3CDTF">2021-06-21T11:13:42Z</dcterms:created>
  <dcterms:modified xsi:type="dcterms:W3CDTF">2021-09-09T20:01:23Z</dcterms:modified>
</cp:coreProperties>
</file>