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C083E6E3-FA7D-4D7B-A595-EF9225AFEA82}" styleName="Estilo claro 1 - Acento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0" d="100"/>
          <a:sy n="90" d="100"/>
        </p:scale>
        <p:origin x="816" y="72"/>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900113"/>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1"/>
            <a:ext cx="2057400" cy="3290888"/>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154781"/>
            <a:ext cx="6019800" cy="329088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7C7E5782-D618-4F66-A7C6-94FB11F89930}" type="datetimeFigureOut">
              <a:rPr lang="es-ES" smtClean="0"/>
              <a:t>30/08/2021</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EC4E3AD-9C44-4EB0-AE14-9F2DB45AD87E}"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7C7E5782-D618-4F66-A7C6-94FB11F89930}" type="datetimeFigureOut">
              <a:rPr lang="es-ES" smtClean="0"/>
              <a:t>30/08/2021</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CEC4E3AD-9C44-4EB0-AE14-9F2DB45AD87E}"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A705C8F4-582A-4436-9E03-C2A61560E2B4}"/>
              </a:ext>
            </a:extLst>
          </p:cNvPr>
          <p:cNvSpPr txBox="1"/>
          <p:nvPr/>
        </p:nvSpPr>
        <p:spPr>
          <a:xfrm>
            <a:off x="647564" y="328130"/>
            <a:ext cx="7848872" cy="646331"/>
          </a:xfrm>
          <a:prstGeom prst="rect">
            <a:avLst/>
          </a:prstGeom>
          <a:noFill/>
        </p:spPr>
        <p:txBody>
          <a:bodyPr wrap="square" rtlCol="0">
            <a:spAutoFit/>
          </a:bodyPr>
          <a:lstStyle/>
          <a:p>
            <a:pPr algn="ctr"/>
            <a:r>
              <a:rPr lang="es-ES" sz="1800" dirty="0">
                <a:solidFill>
                  <a:srgbClr val="201F1E"/>
                </a:solidFill>
                <a:effectLst/>
                <a:latin typeface="Arial" panose="020B0604020202020204" pitchFamily="34" charset="0"/>
                <a:ea typeface="Times New Roman" panose="02020603050405020304" pitchFamily="18" charset="0"/>
              </a:rPr>
              <a:t>El uso de diversos índices de comorbilidades y su capacidad pronóstica en pacientes con EPOC: un análisis de la cohorte TRACE.</a:t>
            </a:r>
            <a:endParaRPr lang="es-ES" sz="2000" dirty="0"/>
          </a:p>
        </p:txBody>
      </p:sp>
      <p:sp>
        <p:nvSpPr>
          <p:cNvPr id="7" name="CuadroTexto 6">
            <a:extLst>
              <a:ext uri="{FF2B5EF4-FFF2-40B4-BE49-F238E27FC236}">
                <a16:creationId xmlns:a16="http://schemas.microsoft.com/office/drawing/2014/main" id="{4E0EBE35-8D54-4224-84D8-77A24AB6F561}"/>
              </a:ext>
            </a:extLst>
          </p:cNvPr>
          <p:cNvSpPr txBox="1"/>
          <p:nvPr/>
        </p:nvSpPr>
        <p:spPr>
          <a:xfrm>
            <a:off x="1619672" y="1047388"/>
            <a:ext cx="5904656" cy="1500411"/>
          </a:xfrm>
          <a:prstGeom prst="rect">
            <a:avLst/>
          </a:prstGeom>
          <a:noFill/>
        </p:spPr>
        <p:txBody>
          <a:bodyPr wrap="square" rtlCol="0">
            <a:spAutoFit/>
          </a:bodyPr>
          <a:lstStyle/>
          <a:p>
            <a:pPr>
              <a:lnSpc>
                <a:spcPct val="107000"/>
              </a:lnSpc>
              <a:spcAft>
                <a:spcPts val="800"/>
              </a:spcAft>
            </a:pPr>
            <a:r>
              <a:rPr lang="es-ES" sz="1000" dirty="0">
                <a:effectLst/>
                <a:latin typeface="Arial" panose="020B0604020202020204" pitchFamily="34" charset="0"/>
                <a:ea typeface="Calibri" panose="020F0502020204030204" pitchFamily="34" charset="0"/>
                <a:cs typeface="Times New Roman" panose="02020603050405020304" pitchFamily="18" charset="0"/>
              </a:rPr>
              <a:t>Rocío Reinoso Arija (1), Borja Ruiz Duque (1), Laura Carrasco Hernández (1,2), José Luis López-Campos (1,2).</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sz="1000" dirty="0">
                <a:effectLst/>
                <a:latin typeface="Arial" panose="020B0604020202020204" pitchFamily="34" charset="0"/>
                <a:ea typeface="Calibri" panose="020F0502020204030204" pitchFamily="34" charset="0"/>
                <a:cs typeface="Times New Roman" panose="02020603050405020304" pitchFamily="18" charset="0"/>
              </a:rPr>
              <a:t>1. Unidad Médico-Quirúrgica de Enfermedades Respiratorias. Instituto de Biomedicina de Sevilla (</a:t>
            </a:r>
            <a:r>
              <a:rPr lang="es-ES" sz="1000" dirty="0" err="1">
                <a:effectLst/>
                <a:latin typeface="Arial" panose="020B0604020202020204" pitchFamily="34" charset="0"/>
                <a:ea typeface="Calibri" panose="020F0502020204030204" pitchFamily="34" charset="0"/>
                <a:cs typeface="Times New Roman" panose="02020603050405020304" pitchFamily="18" charset="0"/>
              </a:rPr>
              <a:t>IBiS</a:t>
            </a:r>
            <a:r>
              <a:rPr lang="es-ES" sz="1000" dirty="0">
                <a:effectLst/>
                <a:latin typeface="Arial" panose="020B0604020202020204" pitchFamily="34" charset="0"/>
                <a:ea typeface="Calibri" panose="020F0502020204030204" pitchFamily="34" charset="0"/>
                <a:cs typeface="Times New Roman" panose="02020603050405020304" pitchFamily="18" charset="0"/>
              </a:rPr>
              <a:t>). Hospital Universitario Virgen del Rocio/ Universidad de Sevilla, </a:t>
            </a:r>
            <a:r>
              <a:rPr lang="es-ES" sz="1000" dirty="0" err="1">
                <a:effectLst/>
                <a:latin typeface="Arial" panose="020B0604020202020204" pitchFamily="34" charset="0"/>
                <a:ea typeface="Calibri" panose="020F0502020204030204" pitchFamily="34" charset="0"/>
                <a:cs typeface="Times New Roman" panose="02020603050405020304" pitchFamily="18" charset="0"/>
              </a:rPr>
              <a:t>Spain</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ES" sz="1000" dirty="0">
                <a:effectLst/>
                <a:latin typeface="Arial" panose="020B0604020202020204" pitchFamily="34" charset="0"/>
                <a:ea typeface="Calibri" panose="020F0502020204030204" pitchFamily="34" charset="0"/>
                <a:cs typeface="Times New Roman" panose="02020603050405020304" pitchFamily="18" charset="0"/>
              </a:rPr>
              <a:t>2. CIBER de Enfermedades Respiratorias (CIBERES). Instituto de Salud Carlos III, Madrid, </a:t>
            </a:r>
            <a:r>
              <a:rPr lang="es-ES" sz="1000" dirty="0" err="1">
                <a:effectLst/>
                <a:latin typeface="Arial" panose="020B0604020202020204" pitchFamily="34" charset="0"/>
                <a:ea typeface="Calibri" panose="020F0502020204030204" pitchFamily="34" charset="0"/>
                <a:cs typeface="Times New Roman" panose="02020603050405020304" pitchFamily="18" charset="0"/>
              </a:rPr>
              <a:t>Spain</a:t>
            </a:r>
            <a:r>
              <a:rPr lang="es-ES" sz="1000" dirty="0">
                <a:effectLst/>
                <a:latin typeface="Arial" panose="020B0604020202020204" pitchFamily="34" charset="0"/>
                <a:ea typeface="Calibri" panose="020F0502020204030204" pitchFamily="34" charset="0"/>
                <a:cs typeface="Times New Roman" panose="02020603050405020304" pitchFamily="18" charset="0"/>
              </a:rPr>
              <a:t>.</a:t>
            </a:r>
            <a:endParaRPr lang="es-ES" sz="1000" dirty="0">
              <a:effectLst/>
              <a:latin typeface="Calibri" panose="020F0502020204030204" pitchFamily="34" charset="0"/>
              <a:ea typeface="Calibri" panose="020F0502020204030204" pitchFamily="34" charset="0"/>
              <a:cs typeface="Times New Roman" panose="02020603050405020304" pitchFamily="18" charset="0"/>
            </a:endParaRPr>
          </a:p>
          <a:p>
            <a:endParaRPr lang="es-ES" dirty="0"/>
          </a:p>
        </p:txBody>
      </p:sp>
      <p:graphicFrame>
        <p:nvGraphicFramePr>
          <p:cNvPr id="11" name="Tabla 11">
            <a:extLst>
              <a:ext uri="{FF2B5EF4-FFF2-40B4-BE49-F238E27FC236}">
                <a16:creationId xmlns:a16="http://schemas.microsoft.com/office/drawing/2014/main" id="{FA7DE2E6-EDDD-4833-9167-43F4C08C5897}"/>
              </a:ext>
            </a:extLst>
          </p:cNvPr>
          <p:cNvGraphicFramePr>
            <a:graphicFrameLocks noGrp="1"/>
          </p:cNvGraphicFramePr>
          <p:nvPr>
            <p:extLst>
              <p:ext uri="{D42A27DB-BD31-4B8C-83A1-F6EECF244321}">
                <p14:modId xmlns:p14="http://schemas.microsoft.com/office/powerpoint/2010/main" val="3083913511"/>
              </p:ext>
            </p:extLst>
          </p:nvPr>
        </p:nvGraphicFramePr>
        <p:xfrm>
          <a:off x="755576" y="2427734"/>
          <a:ext cx="4318162" cy="1925320"/>
        </p:xfrm>
        <a:graphic>
          <a:graphicData uri="http://schemas.openxmlformats.org/drawingml/2006/table">
            <a:tbl>
              <a:tblPr firstRow="1" bandRow="1">
                <a:tableStyleId>{2D5ABB26-0587-4C30-8999-92F81FD0307C}</a:tableStyleId>
              </a:tblPr>
              <a:tblGrid>
                <a:gridCol w="4318162">
                  <a:extLst>
                    <a:ext uri="{9D8B030D-6E8A-4147-A177-3AD203B41FA5}">
                      <a16:colId xmlns:a16="http://schemas.microsoft.com/office/drawing/2014/main" val="1710771708"/>
                    </a:ext>
                  </a:extLst>
                </a:gridCol>
              </a:tblGrid>
              <a:tr h="370840">
                <a:tc>
                  <a:txBody>
                    <a:bodyPr/>
                    <a:lstStyle/>
                    <a:p>
                      <a:r>
                        <a:rPr lang="es-ES" sz="1400" dirty="0"/>
                        <a:t>INTRODUCCIÓN</a:t>
                      </a:r>
                      <a:endParaRPr lang="es-E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143127152"/>
                  </a:ext>
                </a:extLst>
              </a:tr>
              <a:tr h="370840">
                <a:tc>
                  <a:txBody>
                    <a:bodyPr/>
                    <a:lstStyle/>
                    <a:p>
                      <a:pPr marL="0" algn="l" defTabSz="914400" rtl="0" eaLnBrk="1" latinLnBrk="0" hangingPunct="1"/>
                      <a:r>
                        <a:rPr lang="es-ES" sz="1200" kern="1200" dirty="0">
                          <a:solidFill>
                            <a:schemeClr val="tx1"/>
                          </a:solidFill>
                          <a:effectLst/>
                          <a:latin typeface="Arial" panose="020B0604020202020204" pitchFamily="34" charset="0"/>
                          <a:ea typeface="+mn-ea"/>
                          <a:cs typeface="+mn-cs"/>
                        </a:rPr>
                        <a:t>El pronóstico en la EPOC está sujeto a la presencia de diversas comorbilidades. Actualmente, disponemos de distintos índices de comorbilidad que estiman la probabilidad de mortalidad en esta población. No obstante, una evaluación comparativa de estos índices sería de gran interés de cara a estratificar a los pacientes. Así, el objeto de este trabajo fue analizar la capacidad pronóstica de 4 índices de comorbilidad diferentes en la cohorte TRACE.</a:t>
                      </a:r>
                      <a:endParaRPr lang="es-ES" sz="1200" kern="1200" dirty="0">
                        <a:solidFill>
                          <a:schemeClr val="tx1"/>
                        </a:solidFill>
                        <a:effectLst/>
                        <a:latin typeface="Arial" panose="020B0604020202020204" pitchFamily="34" charset="0"/>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25841430"/>
                  </a:ext>
                </a:extLst>
              </a:tr>
            </a:tbl>
          </a:graphicData>
        </a:graphic>
      </p:graphicFrame>
      <p:graphicFrame>
        <p:nvGraphicFramePr>
          <p:cNvPr id="12" name="Tabla 11">
            <a:extLst>
              <a:ext uri="{FF2B5EF4-FFF2-40B4-BE49-F238E27FC236}">
                <a16:creationId xmlns:a16="http://schemas.microsoft.com/office/drawing/2014/main" id="{8BDC2E82-A157-4187-82C7-5EBFB5ABA995}"/>
              </a:ext>
            </a:extLst>
          </p:cNvPr>
          <p:cNvGraphicFramePr>
            <a:graphicFrameLocks noGrp="1"/>
          </p:cNvGraphicFramePr>
          <p:nvPr>
            <p:extLst>
              <p:ext uri="{D42A27DB-BD31-4B8C-83A1-F6EECF244321}">
                <p14:modId xmlns:p14="http://schemas.microsoft.com/office/powerpoint/2010/main" val="554921647"/>
              </p:ext>
            </p:extLst>
          </p:nvPr>
        </p:nvGraphicFramePr>
        <p:xfrm>
          <a:off x="5073738" y="2427734"/>
          <a:ext cx="3760100" cy="2656840"/>
        </p:xfrm>
        <a:graphic>
          <a:graphicData uri="http://schemas.openxmlformats.org/drawingml/2006/table">
            <a:tbl>
              <a:tblPr firstRow="1" bandRow="1">
                <a:tableStyleId>{2D5ABB26-0587-4C30-8999-92F81FD0307C}</a:tableStyleId>
              </a:tblPr>
              <a:tblGrid>
                <a:gridCol w="3760100">
                  <a:extLst>
                    <a:ext uri="{9D8B030D-6E8A-4147-A177-3AD203B41FA5}">
                      <a16:colId xmlns:a16="http://schemas.microsoft.com/office/drawing/2014/main" val="1710771708"/>
                    </a:ext>
                  </a:extLst>
                </a:gridCol>
              </a:tblGrid>
              <a:tr h="370840">
                <a:tc>
                  <a:txBody>
                    <a:bodyPr/>
                    <a:lstStyle/>
                    <a:p>
                      <a:r>
                        <a:rPr lang="es-ES" sz="1400" dirty="0"/>
                        <a:t>METODOLOGÍA</a:t>
                      </a:r>
                      <a:endParaRPr lang="es-E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14312715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Arial" panose="020B0604020202020204" pitchFamily="34" charset="0"/>
                          <a:ea typeface="+mn-ea"/>
                          <a:cs typeface="+mn-cs"/>
                        </a:rPr>
                        <a:t>El proyecto TRACE es una cohorte prospectiva que tiene por objeto la descripción de la evolución clínica de los pacientes con EPOC mediante visitas anuales hasta el fallecimiento o la pérdida. Para el presente análisis se han calculado los índices de comorbilidad de </a:t>
                      </a:r>
                      <a:r>
                        <a:rPr lang="es-ES" sz="1200" kern="1200" dirty="0" err="1">
                          <a:solidFill>
                            <a:schemeClr val="tx1"/>
                          </a:solidFill>
                          <a:effectLst/>
                          <a:latin typeface="Arial" panose="020B0604020202020204" pitchFamily="34" charset="0"/>
                          <a:ea typeface="+mn-ea"/>
                          <a:cs typeface="+mn-cs"/>
                        </a:rPr>
                        <a:t>Charlson</a:t>
                      </a:r>
                      <a:r>
                        <a:rPr lang="es-ES" sz="1200" kern="1200" dirty="0">
                          <a:solidFill>
                            <a:schemeClr val="tx1"/>
                          </a:solidFill>
                          <a:effectLst/>
                          <a:latin typeface="Arial" panose="020B0604020202020204" pitchFamily="34" charset="0"/>
                          <a:ea typeface="+mn-ea"/>
                          <a:cs typeface="+mn-cs"/>
                        </a:rPr>
                        <a:t>, el índice COTE, el </a:t>
                      </a:r>
                      <a:r>
                        <a:rPr lang="es-ES" sz="1200" kern="1200" dirty="0" err="1">
                          <a:solidFill>
                            <a:schemeClr val="tx1"/>
                          </a:solidFill>
                          <a:effectLst/>
                          <a:latin typeface="Arial" panose="020B0604020202020204" pitchFamily="34" charset="0"/>
                          <a:ea typeface="+mn-ea"/>
                          <a:cs typeface="+mn-cs"/>
                        </a:rPr>
                        <a:t>Functional</a:t>
                      </a:r>
                      <a:r>
                        <a:rPr lang="es-ES" sz="1200" kern="1200" dirty="0">
                          <a:solidFill>
                            <a:schemeClr val="tx1"/>
                          </a:solidFill>
                          <a:effectLst/>
                          <a:latin typeface="Arial" panose="020B0604020202020204" pitchFamily="34" charset="0"/>
                          <a:ea typeface="+mn-ea"/>
                          <a:cs typeface="+mn-cs"/>
                        </a:rPr>
                        <a:t> </a:t>
                      </a:r>
                      <a:r>
                        <a:rPr lang="es-ES" sz="1200" kern="1200" dirty="0" err="1">
                          <a:solidFill>
                            <a:schemeClr val="tx1"/>
                          </a:solidFill>
                          <a:effectLst/>
                          <a:latin typeface="Arial" panose="020B0604020202020204" pitchFamily="34" charset="0"/>
                          <a:ea typeface="+mn-ea"/>
                          <a:cs typeface="+mn-cs"/>
                        </a:rPr>
                        <a:t>Comorbidity</a:t>
                      </a:r>
                      <a:r>
                        <a:rPr lang="es-ES" sz="1200" kern="1200" dirty="0">
                          <a:solidFill>
                            <a:schemeClr val="tx1"/>
                          </a:solidFill>
                          <a:effectLst/>
                          <a:latin typeface="Arial" panose="020B0604020202020204" pitchFamily="34" charset="0"/>
                          <a:ea typeface="+mn-ea"/>
                          <a:cs typeface="+mn-cs"/>
                        </a:rPr>
                        <a:t> </a:t>
                      </a:r>
                      <a:r>
                        <a:rPr lang="es-ES" sz="1200" kern="1200" dirty="0" err="1">
                          <a:solidFill>
                            <a:schemeClr val="tx1"/>
                          </a:solidFill>
                          <a:effectLst/>
                          <a:latin typeface="Arial" panose="020B0604020202020204" pitchFamily="34" charset="0"/>
                          <a:ea typeface="+mn-ea"/>
                          <a:cs typeface="+mn-cs"/>
                        </a:rPr>
                        <a:t>Index</a:t>
                      </a:r>
                      <a:r>
                        <a:rPr lang="es-ES" sz="1200" kern="1200" dirty="0">
                          <a:solidFill>
                            <a:schemeClr val="tx1"/>
                          </a:solidFill>
                          <a:effectLst/>
                          <a:latin typeface="Arial" panose="020B0604020202020204" pitchFamily="34" charset="0"/>
                          <a:ea typeface="+mn-ea"/>
                          <a:cs typeface="+mn-cs"/>
                        </a:rPr>
                        <a:t> y el índice COMCOLD. Se ha analizado la supervivencia con curva de Kaplan-Meyer y evaluado el impacto de cada índice comparando el estado vital con el estadístico U de Mann-Whitney y estimando el tamaño del efecto con el cálculo del estadístico r de Rosenthal.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25841430"/>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a 11">
            <a:extLst>
              <a:ext uri="{FF2B5EF4-FFF2-40B4-BE49-F238E27FC236}">
                <a16:creationId xmlns:a16="http://schemas.microsoft.com/office/drawing/2014/main" id="{C8F32DB9-7C1F-4DC9-80A7-FFB04CE7DF7C}"/>
              </a:ext>
            </a:extLst>
          </p:cNvPr>
          <p:cNvGraphicFramePr>
            <a:graphicFrameLocks noGrp="1"/>
          </p:cNvGraphicFramePr>
          <p:nvPr>
            <p:extLst>
              <p:ext uri="{D42A27DB-BD31-4B8C-83A1-F6EECF244321}">
                <p14:modId xmlns:p14="http://schemas.microsoft.com/office/powerpoint/2010/main" val="2140338016"/>
              </p:ext>
            </p:extLst>
          </p:nvPr>
        </p:nvGraphicFramePr>
        <p:xfrm>
          <a:off x="253838" y="278573"/>
          <a:ext cx="4318162" cy="1925320"/>
        </p:xfrm>
        <a:graphic>
          <a:graphicData uri="http://schemas.openxmlformats.org/drawingml/2006/table">
            <a:tbl>
              <a:tblPr firstRow="1" bandRow="1">
                <a:tableStyleId>{2D5ABB26-0587-4C30-8999-92F81FD0307C}</a:tableStyleId>
              </a:tblPr>
              <a:tblGrid>
                <a:gridCol w="4318162">
                  <a:extLst>
                    <a:ext uri="{9D8B030D-6E8A-4147-A177-3AD203B41FA5}">
                      <a16:colId xmlns:a16="http://schemas.microsoft.com/office/drawing/2014/main" val="1710771708"/>
                    </a:ext>
                  </a:extLst>
                </a:gridCol>
              </a:tblGrid>
              <a:tr h="370840">
                <a:tc>
                  <a:txBody>
                    <a:bodyPr/>
                    <a:lstStyle/>
                    <a:p>
                      <a:r>
                        <a:rPr lang="es-ES" sz="1400" dirty="0"/>
                        <a:t>RESULTADOS</a:t>
                      </a:r>
                      <a:endParaRPr lang="es-E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143127152"/>
                  </a:ext>
                </a:extLst>
              </a:tr>
              <a:tr h="370840">
                <a:tc>
                  <a:txBody>
                    <a:bodyPr/>
                    <a:lstStyle/>
                    <a:p>
                      <a:r>
                        <a:rPr lang="es-ES" sz="1200" kern="1200" dirty="0">
                          <a:solidFill>
                            <a:srgbClr val="201F1E"/>
                          </a:solidFill>
                          <a:effectLst/>
                          <a:latin typeface="Arial" panose="020B0604020202020204" pitchFamily="34" charset="0"/>
                          <a:ea typeface="+mn-ea"/>
                          <a:cs typeface="+mn-cs"/>
                        </a:rPr>
                        <a:t>En el momento del presente análisis, TRACE está formada por 962 casos de EPOC con un seguimiento mediano de 3,4 años (rango 1-9) con un total de 165 (17,2%) fallecimientos. Los resultados señalan que los 4 índices son válidos para predecir la mortalidad. Sin embargo, el tamaño del efecto de era superior en el índice de </a:t>
                      </a:r>
                      <a:r>
                        <a:rPr lang="es-ES" sz="1200" kern="1200" dirty="0" err="1">
                          <a:solidFill>
                            <a:srgbClr val="201F1E"/>
                          </a:solidFill>
                          <a:effectLst/>
                          <a:latin typeface="Arial" panose="020B0604020202020204" pitchFamily="34" charset="0"/>
                          <a:ea typeface="+mn-ea"/>
                          <a:cs typeface="+mn-cs"/>
                        </a:rPr>
                        <a:t>Charlson</a:t>
                      </a:r>
                      <a:r>
                        <a:rPr lang="es-ES" sz="1200" kern="1200" dirty="0">
                          <a:solidFill>
                            <a:srgbClr val="201F1E"/>
                          </a:solidFill>
                          <a:effectLst/>
                          <a:latin typeface="Arial" panose="020B0604020202020204" pitchFamily="34" charset="0"/>
                          <a:ea typeface="+mn-ea"/>
                          <a:cs typeface="+mn-cs"/>
                        </a:rPr>
                        <a:t> (0,149) y en el COTE (0,137) frente al </a:t>
                      </a:r>
                      <a:r>
                        <a:rPr lang="es-ES" sz="1200" kern="1200" dirty="0" err="1">
                          <a:solidFill>
                            <a:srgbClr val="201F1E"/>
                          </a:solidFill>
                          <a:effectLst/>
                          <a:latin typeface="Arial" panose="020B0604020202020204" pitchFamily="34" charset="0"/>
                          <a:ea typeface="+mn-ea"/>
                          <a:cs typeface="+mn-cs"/>
                        </a:rPr>
                        <a:t>Functional</a:t>
                      </a:r>
                      <a:r>
                        <a:rPr lang="es-ES" sz="1200" kern="1200" dirty="0">
                          <a:solidFill>
                            <a:srgbClr val="201F1E"/>
                          </a:solidFill>
                          <a:effectLst/>
                          <a:latin typeface="Arial" panose="020B0604020202020204" pitchFamily="34" charset="0"/>
                          <a:ea typeface="+mn-ea"/>
                          <a:cs typeface="+mn-cs"/>
                        </a:rPr>
                        <a:t> </a:t>
                      </a:r>
                      <a:r>
                        <a:rPr lang="es-ES" sz="1200" kern="1200" dirty="0" err="1">
                          <a:solidFill>
                            <a:srgbClr val="201F1E"/>
                          </a:solidFill>
                          <a:effectLst/>
                          <a:latin typeface="Arial" panose="020B0604020202020204" pitchFamily="34" charset="0"/>
                          <a:ea typeface="+mn-ea"/>
                          <a:cs typeface="+mn-cs"/>
                        </a:rPr>
                        <a:t>Comorbidity</a:t>
                      </a:r>
                      <a:r>
                        <a:rPr lang="es-ES" sz="1200" kern="1200" dirty="0">
                          <a:solidFill>
                            <a:srgbClr val="201F1E"/>
                          </a:solidFill>
                          <a:effectLst/>
                          <a:latin typeface="Arial" panose="020B0604020202020204" pitchFamily="34" charset="0"/>
                          <a:ea typeface="+mn-ea"/>
                          <a:cs typeface="+mn-cs"/>
                        </a:rPr>
                        <a:t> </a:t>
                      </a:r>
                      <a:r>
                        <a:rPr lang="es-ES" sz="1200" kern="1200" dirty="0" err="1">
                          <a:solidFill>
                            <a:srgbClr val="201F1E"/>
                          </a:solidFill>
                          <a:effectLst/>
                          <a:latin typeface="Arial" panose="020B0604020202020204" pitchFamily="34" charset="0"/>
                          <a:ea typeface="+mn-ea"/>
                          <a:cs typeface="+mn-cs"/>
                        </a:rPr>
                        <a:t>Index</a:t>
                      </a:r>
                      <a:r>
                        <a:rPr lang="es-ES" sz="1200" kern="1200" dirty="0">
                          <a:solidFill>
                            <a:srgbClr val="201F1E"/>
                          </a:solidFill>
                          <a:effectLst/>
                          <a:latin typeface="Arial" panose="020B0604020202020204" pitchFamily="34" charset="0"/>
                          <a:ea typeface="+mn-ea"/>
                          <a:cs typeface="+mn-cs"/>
                        </a:rPr>
                        <a:t> (0,084) y el COMCOLD (0,070). </a:t>
                      </a:r>
                      <a:endParaRPr lang="es-ES" sz="1200" kern="1200" dirty="0">
                        <a:solidFill>
                          <a:srgbClr val="201F1E"/>
                        </a:solidFill>
                        <a:effectLst/>
                        <a:latin typeface="Arial" panose="020B0604020202020204" pitchFamily="34" charset="0"/>
                        <a:ea typeface="Calibri" panose="020F0502020204030204" pitchFamily="34" charset="0"/>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25841430"/>
                  </a:ext>
                </a:extLst>
              </a:tr>
            </a:tbl>
          </a:graphicData>
        </a:graphic>
      </p:graphicFrame>
      <p:graphicFrame>
        <p:nvGraphicFramePr>
          <p:cNvPr id="8" name="Tabla 11">
            <a:extLst>
              <a:ext uri="{FF2B5EF4-FFF2-40B4-BE49-F238E27FC236}">
                <a16:creationId xmlns:a16="http://schemas.microsoft.com/office/drawing/2014/main" id="{279B1BFE-B360-42EE-9423-06CEFE6C2911}"/>
              </a:ext>
            </a:extLst>
          </p:cNvPr>
          <p:cNvGraphicFramePr>
            <a:graphicFrameLocks noGrp="1"/>
          </p:cNvGraphicFramePr>
          <p:nvPr>
            <p:extLst>
              <p:ext uri="{D42A27DB-BD31-4B8C-83A1-F6EECF244321}">
                <p14:modId xmlns:p14="http://schemas.microsoft.com/office/powerpoint/2010/main" val="150888391"/>
              </p:ext>
            </p:extLst>
          </p:nvPr>
        </p:nvGraphicFramePr>
        <p:xfrm>
          <a:off x="4572000" y="278573"/>
          <a:ext cx="4318162" cy="1376680"/>
        </p:xfrm>
        <a:graphic>
          <a:graphicData uri="http://schemas.openxmlformats.org/drawingml/2006/table">
            <a:tbl>
              <a:tblPr firstRow="1" bandRow="1">
                <a:tableStyleId>{2D5ABB26-0587-4C30-8999-92F81FD0307C}</a:tableStyleId>
              </a:tblPr>
              <a:tblGrid>
                <a:gridCol w="4318162">
                  <a:extLst>
                    <a:ext uri="{9D8B030D-6E8A-4147-A177-3AD203B41FA5}">
                      <a16:colId xmlns:a16="http://schemas.microsoft.com/office/drawing/2014/main" val="1710771708"/>
                    </a:ext>
                  </a:extLst>
                </a:gridCol>
              </a:tblGrid>
              <a:tr h="370840">
                <a:tc>
                  <a:txBody>
                    <a:bodyPr/>
                    <a:lstStyle/>
                    <a:p>
                      <a:r>
                        <a:rPr lang="es-ES" sz="1400" dirty="0"/>
                        <a:t>CONCLUSIONES</a:t>
                      </a:r>
                      <a:endParaRPr lang="es-E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lumMod val="40000"/>
                        <a:lumOff val="60000"/>
                      </a:schemeClr>
                    </a:solidFill>
                  </a:tcPr>
                </a:tc>
                <a:extLst>
                  <a:ext uri="{0D108BD9-81ED-4DB2-BD59-A6C34878D82A}">
                    <a16:rowId xmlns:a16="http://schemas.microsoft.com/office/drawing/2014/main" val="3143127152"/>
                  </a:ext>
                </a:extLst>
              </a:tr>
              <a:tr h="370840">
                <a:tc>
                  <a:txBody>
                    <a:bodyPr/>
                    <a:lstStyle/>
                    <a:p>
                      <a:r>
                        <a:rPr lang="es-ES" sz="1200" kern="1200" dirty="0">
                          <a:solidFill>
                            <a:srgbClr val="201F1E"/>
                          </a:solidFill>
                          <a:effectLst/>
                          <a:latin typeface="Arial" panose="020B0604020202020204" pitchFamily="34" charset="0"/>
                          <a:ea typeface="+mn-ea"/>
                          <a:cs typeface="+mn-cs"/>
                        </a:rPr>
                        <a:t>Los índices de comorbilidades evaluados en nuestro estudio poseen una buena capacidad pronóstica. Aunque, cabe destacar que el índice de </a:t>
                      </a:r>
                      <a:r>
                        <a:rPr lang="es-ES" sz="1200" kern="1200" dirty="0" err="1">
                          <a:solidFill>
                            <a:srgbClr val="201F1E"/>
                          </a:solidFill>
                          <a:effectLst/>
                          <a:latin typeface="Arial" panose="020B0604020202020204" pitchFamily="34" charset="0"/>
                          <a:ea typeface="+mn-ea"/>
                          <a:cs typeface="+mn-cs"/>
                        </a:rPr>
                        <a:t>Charlson</a:t>
                      </a:r>
                      <a:r>
                        <a:rPr lang="es-ES" sz="1200" kern="1200" dirty="0">
                          <a:solidFill>
                            <a:srgbClr val="201F1E"/>
                          </a:solidFill>
                          <a:effectLst/>
                          <a:latin typeface="Arial" panose="020B0604020202020204" pitchFamily="34" charset="0"/>
                          <a:ea typeface="+mn-ea"/>
                          <a:cs typeface="+mn-cs"/>
                        </a:rPr>
                        <a:t> seguido del COTE tienen una mejor capacidad pronóstica de mortalidad en sujetos EPOC.</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25841430"/>
                  </a:ext>
                </a:extLst>
              </a:tr>
            </a:tbl>
          </a:graphicData>
        </a:graphic>
      </p:graphicFrame>
      <p:graphicFrame>
        <p:nvGraphicFramePr>
          <p:cNvPr id="6" name="Marcador de contenido 3">
            <a:extLst>
              <a:ext uri="{FF2B5EF4-FFF2-40B4-BE49-F238E27FC236}">
                <a16:creationId xmlns:a16="http://schemas.microsoft.com/office/drawing/2014/main" id="{F60896B5-7FD3-45D3-AE19-2CE0A65FC19E}"/>
              </a:ext>
            </a:extLst>
          </p:cNvPr>
          <p:cNvGraphicFramePr>
            <a:graphicFrameLocks/>
          </p:cNvGraphicFramePr>
          <p:nvPr>
            <p:extLst>
              <p:ext uri="{D42A27DB-BD31-4B8C-83A1-F6EECF244321}">
                <p14:modId xmlns:p14="http://schemas.microsoft.com/office/powerpoint/2010/main" val="1744169176"/>
              </p:ext>
            </p:extLst>
          </p:nvPr>
        </p:nvGraphicFramePr>
        <p:xfrm>
          <a:off x="1788113" y="2383644"/>
          <a:ext cx="6249639" cy="2211334"/>
        </p:xfrm>
        <a:graphic>
          <a:graphicData uri="http://schemas.openxmlformats.org/drawingml/2006/table">
            <a:tbl>
              <a:tblPr firstRow="1" firstCol="1" bandRow="1"/>
              <a:tblGrid>
                <a:gridCol w="973416">
                  <a:extLst>
                    <a:ext uri="{9D8B030D-6E8A-4147-A177-3AD203B41FA5}">
                      <a16:colId xmlns:a16="http://schemas.microsoft.com/office/drawing/2014/main" val="2539018135"/>
                    </a:ext>
                  </a:extLst>
                </a:gridCol>
                <a:gridCol w="971578">
                  <a:extLst>
                    <a:ext uri="{9D8B030D-6E8A-4147-A177-3AD203B41FA5}">
                      <a16:colId xmlns:a16="http://schemas.microsoft.com/office/drawing/2014/main" val="3746699985"/>
                    </a:ext>
                  </a:extLst>
                </a:gridCol>
                <a:gridCol w="868649">
                  <a:extLst>
                    <a:ext uri="{9D8B030D-6E8A-4147-A177-3AD203B41FA5}">
                      <a16:colId xmlns:a16="http://schemas.microsoft.com/office/drawing/2014/main" val="498400621"/>
                    </a:ext>
                  </a:extLst>
                </a:gridCol>
                <a:gridCol w="971578">
                  <a:extLst>
                    <a:ext uri="{9D8B030D-6E8A-4147-A177-3AD203B41FA5}">
                      <a16:colId xmlns:a16="http://schemas.microsoft.com/office/drawing/2014/main" val="875929415"/>
                    </a:ext>
                  </a:extLst>
                </a:gridCol>
                <a:gridCol w="868649">
                  <a:extLst>
                    <a:ext uri="{9D8B030D-6E8A-4147-A177-3AD203B41FA5}">
                      <a16:colId xmlns:a16="http://schemas.microsoft.com/office/drawing/2014/main" val="3807178303"/>
                    </a:ext>
                  </a:extLst>
                </a:gridCol>
                <a:gridCol w="789614">
                  <a:extLst>
                    <a:ext uri="{9D8B030D-6E8A-4147-A177-3AD203B41FA5}">
                      <a16:colId xmlns:a16="http://schemas.microsoft.com/office/drawing/2014/main" val="3994341770"/>
                    </a:ext>
                  </a:extLst>
                </a:gridCol>
                <a:gridCol w="806155">
                  <a:extLst>
                    <a:ext uri="{9D8B030D-6E8A-4147-A177-3AD203B41FA5}">
                      <a16:colId xmlns:a16="http://schemas.microsoft.com/office/drawing/2014/main" val="2148243521"/>
                    </a:ext>
                  </a:extLst>
                </a:gridCol>
              </a:tblGrid>
              <a:tr h="288210">
                <a:tc>
                  <a:txBody>
                    <a:bodyPr/>
                    <a:lstStyle/>
                    <a:p>
                      <a:pPr algn="l" fontAlgn="ctr">
                        <a:lnSpc>
                          <a:spcPct val="115000"/>
                        </a:lnSpc>
                        <a:spcBef>
                          <a:spcPts val="0"/>
                        </a:spcBef>
                        <a:spcAft>
                          <a:spcPts val="1000"/>
                        </a:spcAft>
                      </a:pPr>
                      <a:r>
                        <a:rPr lang="es-ES" sz="1100" b="0" i="0" u="none" strike="noStrike">
                          <a:effectLst/>
                          <a:latin typeface="+mn-lt"/>
                          <a:ea typeface="Calibri" panose="020F0502020204030204" pitchFamily="34" charset="0"/>
                          <a:cs typeface="Times New Roman" panose="02020603050405020304" pitchFamily="18" charset="0"/>
                        </a:rPr>
                        <a:t> </a:t>
                      </a:r>
                      <a:endParaRPr lang="es-ES" sz="1100" b="0" i="0" u="none" strike="noStrike">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ctr" fontAlgn="ctr">
                        <a:lnSpc>
                          <a:spcPct val="115000"/>
                        </a:lnSpc>
                        <a:spcBef>
                          <a:spcPts val="0"/>
                        </a:spcBef>
                        <a:spcAft>
                          <a:spcPts val="1000"/>
                        </a:spcAft>
                      </a:pPr>
                      <a:r>
                        <a:rPr lang="es-ES" sz="1100" b="0" i="0" u="none" strike="noStrike" dirty="0">
                          <a:effectLst/>
                          <a:latin typeface="+mn-lt"/>
                          <a:ea typeface="Calibri" panose="020F0502020204030204" pitchFamily="34" charset="0"/>
                          <a:cs typeface="Times New Roman" panose="02020603050405020304" pitchFamily="18" charset="0"/>
                        </a:rPr>
                        <a:t>EXITUS</a:t>
                      </a:r>
                      <a:endParaRPr lang="es-ES" sz="1100" b="0" i="0" u="none" strike="noStrike" dirty="0">
                        <a:effectLst/>
                        <a:latin typeface="+mn-lt"/>
                      </a:endParaRPr>
                    </a:p>
                  </a:txBody>
                  <a:tcPr marL="138550" marR="138550" marT="69275" marB="6927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hMerge="1">
                  <a:txBody>
                    <a:bodyPr/>
                    <a:lstStyle/>
                    <a:p>
                      <a:endParaRPr lang="es-ES"/>
                    </a:p>
                  </a:txBody>
                  <a:tcPr/>
                </a:tc>
                <a:tc hMerge="1">
                  <a:txBody>
                    <a:bodyPr/>
                    <a:lstStyle/>
                    <a:p>
                      <a:endParaRPr lang="es-ES"/>
                    </a:p>
                  </a:txBody>
                  <a:tcPr/>
                </a:tc>
                <a:tc>
                  <a:txBody>
                    <a:bodyPr/>
                    <a:lstStyle/>
                    <a:p>
                      <a:pPr algn="l" fontAlgn="t">
                        <a:lnSpc>
                          <a:spcPct val="115000"/>
                        </a:lnSpc>
                        <a:spcBef>
                          <a:spcPts val="0"/>
                        </a:spcBef>
                        <a:spcAft>
                          <a:spcPts val="1000"/>
                        </a:spcAft>
                      </a:pPr>
                      <a:r>
                        <a:rPr lang="es-ES" sz="1100" b="0" i="0" u="none" strike="noStrike" dirty="0">
                          <a:effectLst/>
                          <a:latin typeface="+mn-lt"/>
                          <a:ea typeface="Calibri" panose="020F0502020204030204" pitchFamily="34" charset="0"/>
                          <a:cs typeface="Times New Roman" panose="02020603050405020304" pitchFamily="18" charset="0"/>
                        </a:rPr>
                        <a:t> </a:t>
                      </a:r>
                      <a:endParaRPr lang="es-ES" sz="1100" b="0" i="0" u="none" strike="noStrike" dirty="0">
                        <a:effectLst/>
                        <a:latin typeface="+mn-lt"/>
                      </a:endParaRPr>
                    </a:p>
                  </a:txBody>
                  <a:tcPr marL="103913" marR="103913" marT="1443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0"/>
                        </a:spcBef>
                        <a:spcAft>
                          <a:spcPts val="1000"/>
                        </a:spcAft>
                      </a:pPr>
                      <a:r>
                        <a:rPr lang="es-ES" sz="1100" b="0" i="0" u="none" strike="noStrike">
                          <a:effectLst/>
                          <a:latin typeface="+mn-lt"/>
                          <a:ea typeface="Calibri" panose="020F0502020204030204" pitchFamily="34" charset="0"/>
                          <a:cs typeface="Times New Roman" panose="02020603050405020304" pitchFamily="18" charset="0"/>
                        </a:rPr>
                        <a:t> </a:t>
                      </a:r>
                      <a:endParaRPr lang="es-ES" sz="1100" b="0" i="0" u="none" strike="noStrike">
                        <a:effectLst/>
                        <a:latin typeface="+mn-lt"/>
                      </a:endParaRPr>
                    </a:p>
                  </a:txBody>
                  <a:tcPr marL="103913" marR="103913" marT="1443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271556"/>
                  </a:ext>
                </a:extLst>
              </a:tr>
              <a:tr h="566374">
                <a:tc>
                  <a:txBody>
                    <a:bodyPr/>
                    <a:lstStyle/>
                    <a:p>
                      <a:pPr algn="l" fontAlgn="ctr">
                        <a:lnSpc>
                          <a:spcPct val="115000"/>
                        </a:lnSpc>
                        <a:spcBef>
                          <a:spcPts val="0"/>
                        </a:spcBef>
                        <a:spcAft>
                          <a:spcPts val="1000"/>
                        </a:spcAft>
                      </a:pPr>
                      <a:r>
                        <a:rPr lang="es-ES" sz="1100" b="0" i="0" u="none" strike="noStrike">
                          <a:effectLst/>
                          <a:latin typeface="+mn-lt"/>
                          <a:ea typeface="Calibri" panose="020F0502020204030204" pitchFamily="34" charset="0"/>
                          <a:cs typeface="Times New Roman" panose="02020603050405020304" pitchFamily="18" charset="0"/>
                        </a:rPr>
                        <a:t> </a:t>
                      </a:r>
                      <a:endParaRPr lang="es-ES" sz="1100" b="0" i="0" u="none" strike="noStrike">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ctr">
                        <a:lnSpc>
                          <a:spcPct val="115000"/>
                        </a:lnSpc>
                        <a:spcBef>
                          <a:spcPts val="0"/>
                        </a:spcBef>
                        <a:spcAft>
                          <a:spcPts val="1000"/>
                        </a:spcAft>
                      </a:pPr>
                      <a:r>
                        <a:rPr lang="es-ES" sz="1100" b="0" i="0" u="none" strike="noStrike" dirty="0">
                          <a:effectLst/>
                          <a:latin typeface="+mn-lt"/>
                          <a:ea typeface="Calibri" panose="020F0502020204030204" pitchFamily="34" charset="0"/>
                          <a:cs typeface="Times New Roman" panose="02020603050405020304" pitchFamily="18" charset="0"/>
                        </a:rPr>
                        <a:t>No</a:t>
                      </a:r>
                      <a:endParaRPr lang="es-ES" sz="1100" b="0" i="0" u="none" strike="noStrike" dirty="0">
                        <a:effectLst/>
                        <a:latin typeface="+mn-lt"/>
                      </a:endParaRPr>
                    </a:p>
                    <a:p>
                      <a:pPr algn="ctr" fontAlgn="ctr">
                        <a:lnSpc>
                          <a:spcPct val="115000"/>
                        </a:lnSpc>
                        <a:spcBef>
                          <a:spcPts val="0"/>
                        </a:spcBef>
                        <a:spcAft>
                          <a:spcPts val="1000"/>
                        </a:spcAft>
                      </a:pPr>
                      <a:r>
                        <a:rPr lang="es-ES" sz="1100" b="0" i="0" u="none" strike="noStrike" dirty="0">
                          <a:effectLst/>
                          <a:latin typeface="+mn-lt"/>
                          <a:ea typeface="Calibri" panose="020F0502020204030204" pitchFamily="34" charset="0"/>
                          <a:cs typeface="Times New Roman" panose="02020603050405020304" pitchFamily="18" charset="0"/>
                        </a:rPr>
                        <a:t>N=795 (82.8%)</a:t>
                      </a:r>
                      <a:endParaRPr lang="es-ES" sz="1100" b="0" i="0" u="none" strike="noStrike" dirty="0">
                        <a:effectLst/>
                        <a:latin typeface="+mn-lt"/>
                      </a:endParaRPr>
                    </a:p>
                  </a:txBody>
                  <a:tcPr marL="138550" marR="138550" marT="69275" marB="69275">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gridSpan="2">
                  <a:txBody>
                    <a:bodyPr/>
                    <a:lstStyle/>
                    <a:p>
                      <a:pPr algn="ctr" fontAlgn="ctr">
                        <a:lnSpc>
                          <a:spcPct val="115000"/>
                        </a:lnSpc>
                        <a:spcBef>
                          <a:spcPts val="0"/>
                        </a:spcBef>
                        <a:spcAft>
                          <a:spcPts val="1000"/>
                        </a:spcAft>
                      </a:pPr>
                      <a:r>
                        <a:rPr lang="es-ES" sz="1100" b="0" i="0" u="none" strike="noStrike" dirty="0">
                          <a:effectLst/>
                          <a:latin typeface="+mn-lt"/>
                          <a:ea typeface="Calibri" panose="020F0502020204030204" pitchFamily="34" charset="0"/>
                          <a:cs typeface="Times New Roman" panose="02020603050405020304" pitchFamily="18" charset="0"/>
                        </a:rPr>
                        <a:t>Si</a:t>
                      </a:r>
                      <a:endParaRPr lang="es-ES" sz="1100" b="0" i="0" u="none" strike="noStrike" dirty="0">
                        <a:effectLst/>
                        <a:latin typeface="+mn-lt"/>
                      </a:endParaRPr>
                    </a:p>
                    <a:p>
                      <a:pPr algn="ctr" fontAlgn="ctr">
                        <a:lnSpc>
                          <a:spcPct val="115000"/>
                        </a:lnSpc>
                        <a:spcBef>
                          <a:spcPts val="0"/>
                        </a:spcBef>
                        <a:spcAft>
                          <a:spcPts val="1000"/>
                        </a:spcAft>
                      </a:pPr>
                      <a:r>
                        <a:rPr lang="es-ES" sz="1100" b="0" i="0" u="none" strike="noStrike" dirty="0">
                          <a:effectLst/>
                          <a:latin typeface="+mn-lt"/>
                          <a:ea typeface="Calibri" panose="020F0502020204030204" pitchFamily="34" charset="0"/>
                          <a:cs typeface="Times New Roman" panose="02020603050405020304" pitchFamily="18" charset="0"/>
                        </a:rPr>
                        <a:t>N=165 (17.2%)</a:t>
                      </a:r>
                      <a:endParaRPr lang="es-ES" sz="1100" b="0" i="0" u="none" strike="noStrike" dirty="0">
                        <a:effectLst/>
                        <a:latin typeface="+mn-lt"/>
                      </a:endParaRPr>
                    </a:p>
                  </a:txBody>
                  <a:tcPr marL="138550" marR="138550" marT="69275" marB="69275">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a:txBody>
                    <a:bodyPr/>
                    <a:lstStyle/>
                    <a:p>
                      <a:pPr algn="l" fontAlgn="t">
                        <a:lnSpc>
                          <a:spcPct val="115000"/>
                        </a:lnSpc>
                        <a:spcBef>
                          <a:spcPts val="0"/>
                        </a:spcBef>
                        <a:spcAft>
                          <a:spcPts val="1000"/>
                        </a:spcAft>
                      </a:pPr>
                      <a:r>
                        <a:rPr lang="es-ES" sz="1100" b="0" i="0" u="none" strike="noStrike">
                          <a:effectLst/>
                          <a:latin typeface="+mn-lt"/>
                          <a:ea typeface="Calibri" panose="020F0502020204030204" pitchFamily="34" charset="0"/>
                          <a:cs typeface="Times New Roman" panose="02020603050405020304" pitchFamily="18" charset="0"/>
                        </a:rPr>
                        <a:t> </a:t>
                      </a:r>
                      <a:endParaRPr lang="es-ES" sz="1100" b="0" i="0" u="none" strike="noStrike">
                        <a:effectLst/>
                        <a:latin typeface="+mn-lt"/>
                      </a:endParaRPr>
                    </a:p>
                  </a:txBody>
                  <a:tcPr marL="103913" marR="103913" marT="1443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lnSpc>
                          <a:spcPct val="115000"/>
                        </a:lnSpc>
                        <a:spcBef>
                          <a:spcPts val="0"/>
                        </a:spcBef>
                        <a:spcAft>
                          <a:spcPts val="1000"/>
                        </a:spcAft>
                      </a:pPr>
                      <a:r>
                        <a:rPr lang="es-ES" sz="1100" b="0" i="0" u="none" strike="noStrike">
                          <a:effectLst/>
                          <a:latin typeface="+mn-lt"/>
                          <a:ea typeface="Calibri" panose="020F0502020204030204" pitchFamily="34" charset="0"/>
                          <a:cs typeface="Times New Roman" panose="02020603050405020304" pitchFamily="18" charset="0"/>
                        </a:rPr>
                        <a:t> </a:t>
                      </a:r>
                      <a:endParaRPr lang="es-ES" sz="1100" b="0" i="0" u="none" strike="noStrike">
                        <a:effectLst/>
                        <a:latin typeface="+mn-lt"/>
                      </a:endParaRPr>
                    </a:p>
                  </a:txBody>
                  <a:tcPr marL="103913" marR="103913" marT="1443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8804221"/>
                  </a:ext>
                </a:extLst>
              </a:tr>
              <a:tr h="351919">
                <a:tc>
                  <a:txBody>
                    <a:bodyPr/>
                    <a:lstStyle/>
                    <a:p>
                      <a:pPr algn="l" fontAlgn="ctr">
                        <a:lnSpc>
                          <a:spcPct val="115000"/>
                        </a:lnSpc>
                        <a:spcBef>
                          <a:spcPts val="0"/>
                        </a:spcBef>
                        <a:spcAft>
                          <a:spcPts val="1000"/>
                        </a:spcAft>
                      </a:pPr>
                      <a:r>
                        <a:rPr lang="es-ES" sz="1100" b="0" i="0" u="none" strike="noStrike">
                          <a:effectLst/>
                          <a:latin typeface="+mn-lt"/>
                          <a:ea typeface="Calibri" panose="020F0502020204030204" pitchFamily="34" charset="0"/>
                          <a:cs typeface="Times New Roman" panose="02020603050405020304" pitchFamily="18" charset="0"/>
                        </a:rPr>
                        <a:t> </a:t>
                      </a:r>
                      <a:endParaRPr lang="es-ES" sz="1100" b="0" i="0" u="none" strike="noStrike">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es-ES" sz="1100" b="1" i="0" u="none" strike="noStrike">
                          <a:solidFill>
                            <a:schemeClr val="bg1"/>
                          </a:solidFill>
                          <a:effectLst/>
                          <a:latin typeface="+mn-lt"/>
                          <a:ea typeface="Calibri" panose="020F0502020204030204" pitchFamily="34" charset="0"/>
                          <a:cs typeface="Times New Roman" panose="02020603050405020304" pitchFamily="18" charset="0"/>
                        </a:rPr>
                        <a:t>Media±DE</a:t>
                      </a:r>
                      <a:endParaRPr lang="es-ES" sz="1100" b="0" i="0" u="none" strike="noStrike">
                        <a:solidFill>
                          <a:schemeClr val="bg1"/>
                        </a:solidFill>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75000"/>
                      </a:schemeClr>
                    </a:solidFill>
                  </a:tcPr>
                </a:tc>
                <a:tc>
                  <a:txBody>
                    <a:bodyPr/>
                    <a:lstStyle/>
                    <a:p>
                      <a:pPr algn="ctr" fontAlgn="ctr">
                        <a:lnSpc>
                          <a:spcPct val="115000"/>
                        </a:lnSpc>
                        <a:spcBef>
                          <a:spcPts val="0"/>
                        </a:spcBef>
                        <a:spcAft>
                          <a:spcPts val="1000"/>
                        </a:spcAft>
                      </a:pPr>
                      <a:r>
                        <a:rPr lang="es-ES" sz="1100" b="1" i="0" u="none" strike="noStrike" dirty="0">
                          <a:solidFill>
                            <a:schemeClr val="bg1"/>
                          </a:solidFill>
                          <a:effectLst/>
                          <a:latin typeface="+mn-lt"/>
                          <a:ea typeface="Calibri" panose="020F0502020204030204" pitchFamily="34" charset="0"/>
                          <a:cs typeface="Times New Roman" panose="02020603050405020304" pitchFamily="18" charset="0"/>
                        </a:rPr>
                        <a:t>Mediana (RIQ)</a:t>
                      </a:r>
                      <a:endParaRPr lang="es-ES" sz="1100" b="0" i="0" u="none" strike="noStrike" dirty="0">
                        <a:solidFill>
                          <a:schemeClr val="bg1"/>
                        </a:solidFill>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75000"/>
                      </a:schemeClr>
                    </a:solidFill>
                  </a:tcPr>
                </a:tc>
                <a:tc>
                  <a:txBody>
                    <a:bodyPr/>
                    <a:lstStyle/>
                    <a:p>
                      <a:pPr algn="ctr" fontAlgn="ctr">
                        <a:lnSpc>
                          <a:spcPct val="115000"/>
                        </a:lnSpc>
                        <a:spcBef>
                          <a:spcPts val="0"/>
                        </a:spcBef>
                        <a:spcAft>
                          <a:spcPts val="1000"/>
                        </a:spcAft>
                      </a:pPr>
                      <a:r>
                        <a:rPr lang="es-ES" sz="1100" b="1" i="0" u="none" strike="noStrike" dirty="0" err="1">
                          <a:solidFill>
                            <a:schemeClr val="bg1"/>
                          </a:solidFill>
                          <a:effectLst/>
                          <a:latin typeface="+mn-lt"/>
                          <a:ea typeface="Calibri" panose="020F0502020204030204" pitchFamily="34" charset="0"/>
                          <a:cs typeface="Times New Roman" panose="02020603050405020304" pitchFamily="18" charset="0"/>
                        </a:rPr>
                        <a:t>Media±DE</a:t>
                      </a:r>
                      <a:endParaRPr lang="es-ES" sz="1100" b="0" i="0" u="none" strike="noStrike" dirty="0">
                        <a:solidFill>
                          <a:schemeClr val="bg1"/>
                        </a:solidFill>
                        <a:effectLst/>
                        <a:latin typeface="+mn-lt"/>
                      </a:endParaRPr>
                    </a:p>
                  </a:txBody>
                  <a:tcPr marL="103913" marR="103913" marT="14432"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75000"/>
                      </a:schemeClr>
                    </a:solidFill>
                  </a:tcPr>
                </a:tc>
                <a:tc>
                  <a:txBody>
                    <a:bodyPr/>
                    <a:lstStyle/>
                    <a:p>
                      <a:pPr algn="ctr" fontAlgn="ctr">
                        <a:lnSpc>
                          <a:spcPct val="115000"/>
                        </a:lnSpc>
                        <a:spcBef>
                          <a:spcPts val="0"/>
                        </a:spcBef>
                        <a:spcAft>
                          <a:spcPts val="1000"/>
                        </a:spcAft>
                      </a:pPr>
                      <a:r>
                        <a:rPr lang="es-ES" sz="1100" b="1" i="0" u="none" strike="noStrike" dirty="0">
                          <a:solidFill>
                            <a:schemeClr val="bg1"/>
                          </a:solidFill>
                          <a:effectLst/>
                          <a:latin typeface="+mn-lt"/>
                          <a:ea typeface="Calibri" panose="020F0502020204030204" pitchFamily="34" charset="0"/>
                          <a:cs typeface="Times New Roman" panose="02020603050405020304" pitchFamily="18" charset="0"/>
                        </a:rPr>
                        <a:t>Mediana (RIQ)</a:t>
                      </a:r>
                      <a:endParaRPr lang="es-ES" sz="1100" b="0" i="0" u="none" strike="noStrike" dirty="0">
                        <a:solidFill>
                          <a:schemeClr val="bg1"/>
                        </a:solidFill>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75000"/>
                      </a:schemeClr>
                    </a:solidFill>
                  </a:tcPr>
                </a:tc>
                <a:tc>
                  <a:txBody>
                    <a:bodyPr/>
                    <a:lstStyle/>
                    <a:p>
                      <a:pPr algn="ctr" fontAlgn="ctr">
                        <a:lnSpc>
                          <a:spcPct val="115000"/>
                        </a:lnSpc>
                        <a:spcBef>
                          <a:spcPts val="0"/>
                        </a:spcBef>
                        <a:spcAft>
                          <a:spcPts val="1000"/>
                        </a:spcAft>
                      </a:pPr>
                      <a:r>
                        <a:rPr lang="es-ES" sz="1100" b="0" i="0" u="none" strike="noStrike">
                          <a:effectLst/>
                          <a:latin typeface="+mn-lt"/>
                          <a:ea typeface="Calibri" panose="020F0502020204030204" pitchFamily="34" charset="0"/>
                          <a:cs typeface="Times New Roman" panose="02020603050405020304" pitchFamily="18" charset="0"/>
                        </a:rPr>
                        <a:t>p</a:t>
                      </a:r>
                      <a:endParaRPr lang="es-ES" sz="1100" b="0" i="0" u="none" strike="noStrike">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t">
                        <a:lnSpc>
                          <a:spcPct val="115000"/>
                        </a:lnSpc>
                        <a:spcBef>
                          <a:spcPts val="0"/>
                        </a:spcBef>
                        <a:spcAft>
                          <a:spcPts val="1000"/>
                        </a:spcAft>
                      </a:pPr>
                      <a:r>
                        <a:rPr lang="es-ES" sz="1100" b="0" i="0" u="none" strike="noStrike" dirty="0">
                          <a:effectLst/>
                          <a:latin typeface="+mn-lt"/>
                          <a:ea typeface="Calibri" panose="020F0502020204030204" pitchFamily="34" charset="0"/>
                          <a:cs typeface="Times New Roman" panose="02020603050405020304" pitchFamily="18" charset="0"/>
                        </a:rPr>
                        <a:t>Tamaño efecto</a:t>
                      </a:r>
                      <a:endParaRPr lang="es-ES" sz="1100" b="0" i="0" u="none" strike="noStrike" dirty="0">
                        <a:effectLst/>
                        <a:latin typeface="+mn-lt"/>
                      </a:endParaRPr>
                    </a:p>
                  </a:txBody>
                  <a:tcPr marL="103913" marR="103913" marT="1443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78453621"/>
                  </a:ext>
                </a:extLst>
              </a:tr>
              <a:tr h="194752">
                <a:tc>
                  <a:txBody>
                    <a:bodyPr/>
                    <a:lstStyle/>
                    <a:p>
                      <a:pPr algn="l" fontAlgn="ctr">
                        <a:lnSpc>
                          <a:spcPct val="115000"/>
                        </a:lnSpc>
                        <a:spcBef>
                          <a:spcPts val="0"/>
                        </a:spcBef>
                        <a:spcAft>
                          <a:spcPts val="1000"/>
                        </a:spcAft>
                      </a:pPr>
                      <a:r>
                        <a:rPr lang="es-ES" sz="1100" b="0" i="0" u="none" strike="noStrike">
                          <a:solidFill>
                            <a:srgbClr val="000000"/>
                          </a:solidFill>
                          <a:effectLst/>
                          <a:latin typeface="+mn-lt"/>
                          <a:ea typeface="Calibri" panose="020F0502020204030204" pitchFamily="34" charset="0"/>
                          <a:cs typeface="Times New Roman" panose="02020603050405020304" pitchFamily="18" charset="0"/>
                        </a:rPr>
                        <a:t>Charlson</a:t>
                      </a:r>
                      <a:endParaRPr lang="es-ES" sz="1100" b="0" i="0" u="none" strike="noStrike">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lnSpc>
                          <a:spcPct val="115000"/>
                        </a:lnSpc>
                        <a:spcBef>
                          <a:spcPts val="0"/>
                        </a:spcBef>
                        <a:spcAft>
                          <a:spcPts val="1000"/>
                        </a:spcAft>
                      </a:pPr>
                      <a:r>
                        <a:rPr lang="es-ES" sz="1100" b="0" i="0" u="none" strike="noStrike" dirty="0">
                          <a:effectLst/>
                          <a:latin typeface="+mn-lt"/>
                          <a:ea typeface="Calibri" panose="020F0502020204030204" pitchFamily="34" charset="0"/>
                          <a:cs typeface="Times New Roman" panose="02020603050405020304" pitchFamily="18" charset="0"/>
                        </a:rPr>
                        <a:t>2.0±1.4</a:t>
                      </a:r>
                      <a:endParaRPr lang="es-ES" sz="1100" b="0" i="0" u="none" strike="noStrike" dirty="0">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es-ES" sz="1100" b="0" i="0" u="none" strike="noStrike">
                          <a:solidFill>
                            <a:srgbClr val="000000"/>
                          </a:solidFill>
                          <a:effectLst/>
                          <a:latin typeface="+mn-lt"/>
                          <a:ea typeface="Calibri" panose="020F0502020204030204" pitchFamily="34" charset="0"/>
                          <a:cs typeface="Times New Roman" panose="02020603050405020304" pitchFamily="18" charset="0"/>
                        </a:rPr>
                        <a:t>2 (1-3)</a:t>
                      </a:r>
                      <a:endParaRPr lang="es-ES" sz="1100" b="0" i="0" u="none" strike="noStrike">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lnSpc>
                          <a:spcPct val="115000"/>
                        </a:lnSpc>
                        <a:spcBef>
                          <a:spcPts val="0"/>
                        </a:spcBef>
                        <a:spcAft>
                          <a:spcPts val="1000"/>
                        </a:spcAft>
                      </a:pPr>
                      <a:r>
                        <a:rPr lang="es-ES" sz="1100" b="0" i="0" u="none" strike="noStrike" dirty="0">
                          <a:effectLst/>
                          <a:latin typeface="+mn-lt"/>
                          <a:ea typeface="Calibri" panose="020F0502020204030204" pitchFamily="34" charset="0"/>
                          <a:cs typeface="Times New Roman" panose="02020603050405020304" pitchFamily="18" charset="0"/>
                        </a:rPr>
                        <a:t>2.9±2.3</a:t>
                      </a:r>
                      <a:endParaRPr lang="es-ES" sz="1100" b="0" i="0" u="none" strike="noStrike" dirty="0">
                        <a:effectLst/>
                        <a:latin typeface="+mn-lt"/>
                      </a:endParaRPr>
                    </a:p>
                  </a:txBody>
                  <a:tcPr marL="103913" marR="103913" marT="14432"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es-ES" sz="1100" b="0" i="0" u="none" strike="noStrike" dirty="0">
                          <a:solidFill>
                            <a:srgbClr val="000000"/>
                          </a:solidFill>
                          <a:effectLst/>
                          <a:latin typeface="+mn-lt"/>
                          <a:ea typeface="Calibri" panose="020F0502020204030204" pitchFamily="34" charset="0"/>
                          <a:cs typeface="Times New Roman" panose="02020603050405020304" pitchFamily="18" charset="0"/>
                        </a:rPr>
                        <a:t>2 (1-4)</a:t>
                      </a:r>
                      <a:endParaRPr lang="es-ES" sz="1100" b="0" i="0" u="none" strike="noStrike" dirty="0">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lnSpc>
                          <a:spcPct val="115000"/>
                        </a:lnSpc>
                        <a:spcBef>
                          <a:spcPts val="0"/>
                        </a:spcBef>
                        <a:spcAft>
                          <a:spcPts val="1000"/>
                        </a:spcAft>
                      </a:pPr>
                      <a:r>
                        <a:rPr lang="es-ES" sz="1100" b="0" i="0" u="none" strike="noStrike" dirty="0">
                          <a:solidFill>
                            <a:srgbClr val="FFFFFF"/>
                          </a:solidFill>
                          <a:effectLst/>
                          <a:latin typeface="+mn-lt"/>
                          <a:ea typeface="Calibri" panose="020F0502020204030204" pitchFamily="34" charset="0"/>
                          <a:cs typeface="Times New Roman" panose="02020603050405020304" pitchFamily="18" charset="0"/>
                        </a:rPr>
                        <a:t>&lt;0.001</a:t>
                      </a:r>
                      <a:endParaRPr lang="es-ES" sz="1100" b="0" i="0" u="none" strike="noStrike" dirty="0">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75000"/>
                      </a:schemeClr>
                    </a:solidFill>
                  </a:tcPr>
                </a:tc>
                <a:tc>
                  <a:txBody>
                    <a:bodyPr/>
                    <a:lstStyle/>
                    <a:p>
                      <a:pPr algn="ctr" fontAlgn="t">
                        <a:lnSpc>
                          <a:spcPct val="115000"/>
                        </a:lnSpc>
                        <a:spcBef>
                          <a:spcPts val="0"/>
                        </a:spcBef>
                        <a:spcAft>
                          <a:spcPts val="1000"/>
                        </a:spcAft>
                      </a:pPr>
                      <a:r>
                        <a:rPr lang="es-ES" sz="1100" b="0" i="0" u="none" strike="noStrike" dirty="0">
                          <a:effectLst/>
                          <a:latin typeface="+mn-lt"/>
                          <a:ea typeface="Calibri" panose="020F0502020204030204" pitchFamily="34" charset="0"/>
                          <a:cs typeface="Times New Roman" panose="02020603050405020304" pitchFamily="18" charset="0"/>
                        </a:rPr>
                        <a:t>0.149</a:t>
                      </a:r>
                      <a:endParaRPr lang="es-ES" sz="1100" b="0" i="0" u="none" strike="noStrike" dirty="0">
                        <a:effectLst/>
                        <a:latin typeface="+mn-lt"/>
                      </a:endParaRPr>
                    </a:p>
                  </a:txBody>
                  <a:tcPr marL="103913" marR="103913" marT="1443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1213582"/>
                  </a:ext>
                </a:extLst>
              </a:tr>
              <a:tr h="194752">
                <a:tc>
                  <a:txBody>
                    <a:bodyPr/>
                    <a:lstStyle/>
                    <a:p>
                      <a:pPr algn="l" fontAlgn="ctr">
                        <a:lnSpc>
                          <a:spcPct val="115000"/>
                        </a:lnSpc>
                        <a:spcBef>
                          <a:spcPts val="0"/>
                        </a:spcBef>
                        <a:spcAft>
                          <a:spcPts val="1000"/>
                        </a:spcAft>
                      </a:pPr>
                      <a:r>
                        <a:rPr lang="es-ES" sz="1100" b="0" i="0" u="none" strike="noStrike">
                          <a:solidFill>
                            <a:srgbClr val="000000"/>
                          </a:solidFill>
                          <a:effectLst/>
                          <a:latin typeface="+mn-lt"/>
                          <a:ea typeface="Calibri" panose="020F0502020204030204" pitchFamily="34" charset="0"/>
                          <a:cs typeface="Times New Roman" panose="02020603050405020304" pitchFamily="18" charset="0"/>
                        </a:rPr>
                        <a:t>COTE</a:t>
                      </a:r>
                      <a:endParaRPr lang="es-ES" sz="1100" b="0" i="0" u="none" strike="noStrike">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lnSpc>
                          <a:spcPct val="115000"/>
                        </a:lnSpc>
                        <a:spcBef>
                          <a:spcPts val="0"/>
                        </a:spcBef>
                        <a:spcAft>
                          <a:spcPts val="1000"/>
                        </a:spcAft>
                      </a:pPr>
                      <a:r>
                        <a:rPr lang="es-ES" sz="1100" b="0" i="0" u="none" strike="noStrike">
                          <a:effectLst/>
                          <a:latin typeface="+mn-lt"/>
                          <a:ea typeface="Calibri" panose="020F0502020204030204" pitchFamily="34" charset="0"/>
                          <a:cs typeface="Times New Roman" panose="02020603050405020304" pitchFamily="18" charset="0"/>
                        </a:rPr>
                        <a:t>1.5±2.2</a:t>
                      </a:r>
                      <a:endParaRPr lang="es-ES" sz="1100" b="0" i="0" u="none" strike="noStrike">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es-ES" sz="1100" b="0" i="0" u="none" strike="noStrike">
                          <a:solidFill>
                            <a:srgbClr val="000000"/>
                          </a:solidFill>
                          <a:effectLst/>
                          <a:latin typeface="+mn-lt"/>
                          <a:ea typeface="Calibri" panose="020F0502020204030204" pitchFamily="34" charset="0"/>
                          <a:cs typeface="Times New Roman" panose="02020603050405020304" pitchFamily="18" charset="0"/>
                        </a:rPr>
                        <a:t>0 (0-3)</a:t>
                      </a:r>
                      <a:endParaRPr lang="es-ES" sz="1100" b="0" i="0" u="none" strike="noStrike">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lnSpc>
                          <a:spcPct val="115000"/>
                        </a:lnSpc>
                        <a:spcBef>
                          <a:spcPts val="0"/>
                        </a:spcBef>
                        <a:spcAft>
                          <a:spcPts val="1000"/>
                        </a:spcAft>
                      </a:pPr>
                      <a:r>
                        <a:rPr lang="es-ES" sz="1100" b="0" i="0" u="none" strike="noStrike" dirty="0">
                          <a:effectLst/>
                          <a:latin typeface="+mn-lt"/>
                          <a:ea typeface="Calibri" panose="020F0502020204030204" pitchFamily="34" charset="0"/>
                          <a:cs typeface="Times New Roman" panose="02020603050405020304" pitchFamily="18" charset="0"/>
                        </a:rPr>
                        <a:t>2.3±2.6</a:t>
                      </a:r>
                      <a:endParaRPr lang="es-ES" sz="1100" b="0" i="0" u="none" strike="noStrike" dirty="0">
                        <a:effectLst/>
                        <a:latin typeface="+mn-lt"/>
                      </a:endParaRPr>
                    </a:p>
                  </a:txBody>
                  <a:tcPr marL="103913" marR="103913" marT="14432"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es-ES" sz="1100" b="0" i="0" u="none" strike="noStrike" dirty="0">
                          <a:solidFill>
                            <a:srgbClr val="000000"/>
                          </a:solidFill>
                          <a:effectLst/>
                          <a:latin typeface="+mn-lt"/>
                          <a:ea typeface="Calibri" panose="020F0502020204030204" pitchFamily="34" charset="0"/>
                          <a:cs typeface="Times New Roman" panose="02020603050405020304" pitchFamily="18" charset="0"/>
                        </a:rPr>
                        <a:t>1 (0-3)</a:t>
                      </a:r>
                      <a:endParaRPr lang="es-ES" sz="1100" b="0" i="0" u="none" strike="noStrike" dirty="0">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lnSpc>
                          <a:spcPct val="115000"/>
                        </a:lnSpc>
                        <a:spcBef>
                          <a:spcPts val="0"/>
                        </a:spcBef>
                        <a:spcAft>
                          <a:spcPts val="1000"/>
                        </a:spcAft>
                      </a:pPr>
                      <a:r>
                        <a:rPr lang="es-ES" sz="1100" b="0" i="0" u="none" strike="noStrike" dirty="0">
                          <a:solidFill>
                            <a:srgbClr val="FFFFFF"/>
                          </a:solidFill>
                          <a:effectLst/>
                          <a:latin typeface="+mn-lt"/>
                          <a:ea typeface="Calibri" panose="020F0502020204030204" pitchFamily="34" charset="0"/>
                          <a:cs typeface="Times New Roman" panose="02020603050405020304" pitchFamily="18" charset="0"/>
                        </a:rPr>
                        <a:t>&lt;0.001</a:t>
                      </a:r>
                      <a:endParaRPr lang="es-ES" sz="1100" b="0" i="0" u="none" strike="noStrike" dirty="0">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75000"/>
                      </a:schemeClr>
                    </a:solidFill>
                  </a:tcPr>
                </a:tc>
                <a:tc>
                  <a:txBody>
                    <a:bodyPr/>
                    <a:lstStyle/>
                    <a:p>
                      <a:pPr algn="ctr" fontAlgn="t">
                        <a:lnSpc>
                          <a:spcPct val="115000"/>
                        </a:lnSpc>
                        <a:spcBef>
                          <a:spcPts val="0"/>
                        </a:spcBef>
                        <a:spcAft>
                          <a:spcPts val="1000"/>
                        </a:spcAft>
                      </a:pPr>
                      <a:r>
                        <a:rPr lang="es-ES" sz="1100" b="0" i="0" u="none" strike="noStrike">
                          <a:effectLst/>
                          <a:latin typeface="+mn-lt"/>
                          <a:ea typeface="Calibri" panose="020F0502020204030204" pitchFamily="34" charset="0"/>
                          <a:cs typeface="Times New Roman" panose="02020603050405020304" pitchFamily="18" charset="0"/>
                        </a:rPr>
                        <a:t>0.137</a:t>
                      </a:r>
                      <a:endParaRPr lang="es-ES" sz="1100" b="0" i="0" u="none" strike="noStrike">
                        <a:effectLst/>
                        <a:latin typeface="+mn-lt"/>
                      </a:endParaRPr>
                    </a:p>
                  </a:txBody>
                  <a:tcPr marL="103913" marR="103913" marT="1443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841004"/>
                  </a:ext>
                </a:extLst>
              </a:tr>
              <a:tr h="194752">
                <a:tc>
                  <a:txBody>
                    <a:bodyPr/>
                    <a:lstStyle/>
                    <a:p>
                      <a:pPr algn="l" fontAlgn="ctr">
                        <a:lnSpc>
                          <a:spcPct val="115000"/>
                        </a:lnSpc>
                        <a:spcBef>
                          <a:spcPts val="0"/>
                        </a:spcBef>
                        <a:spcAft>
                          <a:spcPts val="1000"/>
                        </a:spcAft>
                      </a:pPr>
                      <a:r>
                        <a:rPr lang="es-ES" sz="1100" b="0" i="0" u="none" strike="noStrike">
                          <a:solidFill>
                            <a:srgbClr val="000000"/>
                          </a:solidFill>
                          <a:effectLst/>
                          <a:latin typeface="+mn-lt"/>
                          <a:ea typeface="Calibri" panose="020F0502020204030204" pitchFamily="34" charset="0"/>
                          <a:cs typeface="Times New Roman" panose="02020603050405020304" pitchFamily="18" charset="0"/>
                        </a:rPr>
                        <a:t>COMCOLD</a:t>
                      </a:r>
                      <a:endParaRPr lang="es-ES" sz="1100" b="0" i="0" u="none" strike="noStrike">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lnSpc>
                          <a:spcPct val="115000"/>
                        </a:lnSpc>
                        <a:spcBef>
                          <a:spcPts val="0"/>
                        </a:spcBef>
                        <a:spcAft>
                          <a:spcPts val="1000"/>
                        </a:spcAft>
                      </a:pPr>
                      <a:r>
                        <a:rPr lang="es-ES" sz="1100" b="0" i="0" u="none" strike="noStrike">
                          <a:effectLst/>
                          <a:latin typeface="+mn-lt"/>
                          <a:ea typeface="Calibri" panose="020F0502020204030204" pitchFamily="34" charset="0"/>
                          <a:cs typeface="Times New Roman" panose="02020603050405020304" pitchFamily="18" charset="0"/>
                        </a:rPr>
                        <a:t>1.9±2.9</a:t>
                      </a:r>
                      <a:endParaRPr lang="es-ES" sz="1100" b="0" i="0" u="none" strike="noStrike">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es-ES" sz="1100" b="0" i="0" u="none" strike="noStrike">
                          <a:solidFill>
                            <a:srgbClr val="000000"/>
                          </a:solidFill>
                          <a:effectLst/>
                          <a:latin typeface="+mn-lt"/>
                          <a:ea typeface="Calibri" panose="020F0502020204030204" pitchFamily="34" charset="0"/>
                          <a:cs typeface="Times New Roman" panose="02020603050405020304" pitchFamily="18" charset="0"/>
                        </a:rPr>
                        <a:t>0 (0-3)</a:t>
                      </a:r>
                      <a:endParaRPr lang="es-ES" sz="1100" b="0" i="0" u="none" strike="noStrike">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lnSpc>
                          <a:spcPct val="115000"/>
                        </a:lnSpc>
                        <a:spcBef>
                          <a:spcPts val="0"/>
                        </a:spcBef>
                        <a:spcAft>
                          <a:spcPts val="1000"/>
                        </a:spcAft>
                      </a:pPr>
                      <a:r>
                        <a:rPr lang="es-ES" sz="1100" b="0" i="0" u="none" strike="noStrike">
                          <a:effectLst/>
                          <a:latin typeface="+mn-lt"/>
                          <a:ea typeface="Calibri" panose="020F0502020204030204" pitchFamily="34" charset="0"/>
                          <a:cs typeface="Times New Roman" panose="02020603050405020304" pitchFamily="18" charset="0"/>
                        </a:rPr>
                        <a:t>2.4±3.2</a:t>
                      </a:r>
                      <a:endParaRPr lang="es-ES" sz="1100" b="0" i="0" u="none" strike="noStrike">
                        <a:effectLst/>
                        <a:latin typeface="+mn-lt"/>
                      </a:endParaRPr>
                    </a:p>
                  </a:txBody>
                  <a:tcPr marL="103913" marR="103913" marT="14432"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es-ES" sz="1100" b="0" i="0" u="none" strike="noStrike" dirty="0">
                          <a:solidFill>
                            <a:srgbClr val="000000"/>
                          </a:solidFill>
                          <a:effectLst/>
                          <a:latin typeface="+mn-lt"/>
                          <a:ea typeface="Calibri" panose="020F0502020204030204" pitchFamily="34" charset="0"/>
                          <a:cs typeface="Times New Roman" panose="02020603050405020304" pitchFamily="18" charset="0"/>
                        </a:rPr>
                        <a:t>0 (0-4)</a:t>
                      </a:r>
                      <a:endParaRPr lang="es-ES" sz="1100" b="0" i="0" u="none" strike="noStrike" dirty="0">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lnSpc>
                          <a:spcPct val="115000"/>
                        </a:lnSpc>
                        <a:spcBef>
                          <a:spcPts val="0"/>
                        </a:spcBef>
                        <a:spcAft>
                          <a:spcPts val="1000"/>
                        </a:spcAft>
                      </a:pPr>
                      <a:r>
                        <a:rPr lang="es-ES" sz="1100" b="0" i="0" u="none" strike="noStrike" dirty="0">
                          <a:solidFill>
                            <a:srgbClr val="FFFFFF"/>
                          </a:solidFill>
                          <a:effectLst/>
                          <a:latin typeface="+mn-lt"/>
                          <a:ea typeface="Calibri" panose="020F0502020204030204" pitchFamily="34" charset="0"/>
                          <a:cs typeface="Times New Roman" panose="02020603050405020304" pitchFamily="18" charset="0"/>
                        </a:rPr>
                        <a:t>0.009</a:t>
                      </a:r>
                      <a:endParaRPr lang="es-ES" sz="1100" b="0" i="0" u="none" strike="noStrike" dirty="0">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75000"/>
                      </a:schemeClr>
                    </a:solidFill>
                  </a:tcPr>
                </a:tc>
                <a:tc>
                  <a:txBody>
                    <a:bodyPr/>
                    <a:lstStyle/>
                    <a:p>
                      <a:pPr algn="ctr" fontAlgn="t">
                        <a:lnSpc>
                          <a:spcPct val="115000"/>
                        </a:lnSpc>
                        <a:spcBef>
                          <a:spcPts val="0"/>
                        </a:spcBef>
                        <a:spcAft>
                          <a:spcPts val="1000"/>
                        </a:spcAft>
                      </a:pPr>
                      <a:r>
                        <a:rPr lang="es-ES" sz="1100" b="0" i="0" u="none" strike="noStrike" dirty="0">
                          <a:effectLst/>
                          <a:latin typeface="+mn-lt"/>
                          <a:ea typeface="Calibri" panose="020F0502020204030204" pitchFamily="34" charset="0"/>
                          <a:cs typeface="Times New Roman" panose="02020603050405020304" pitchFamily="18" charset="0"/>
                        </a:rPr>
                        <a:t>0.084</a:t>
                      </a:r>
                      <a:endParaRPr lang="es-ES" sz="1100" b="0" i="0" u="none" strike="noStrike" dirty="0">
                        <a:effectLst/>
                        <a:latin typeface="+mn-lt"/>
                      </a:endParaRPr>
                    </a:p>
                  </a:txBody>
                  <a:tcPr marL="103913" marR="103913" marT="1443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0566475"/>
                  </a:ext>
                </a:extLst>
              </a:tr>
              <a:tr h="194752">
                <a:tc>
                  <a:txBody>
                    <a:bodyPr/>
                    <a:lstStyle/>
                    <a:p>
                      <a:pPr algn="l" fontAlgn="ctr">
                        <a:lnSpc>
                          <a:spcPct val="115000"/>
                        </a:lnSpc>
                        <a:spcBef>
                          <a:spcPts val="0"/>
                        </a:spcBef>
                        <a:spcAft>
                          <a:spcPts val="1000"/>
                        </a:spcAft>
                      </a:pPr>
                      <a:r>
                        <a:rPr lang="es-ES" sz="1100" b="0" i="0" u="none" strike="noStrike" dirty="0">
                          <a:solidFill>
                            <a:srgbClr val="000000"/>
                          </a:solidFill>
                          <a:effectLst/>
                          <a:latin typeface="+mn-lt"/>
                          <a:ea typeface="Calibri" panose="020F0502020204030204" pitchFamily="34" charset="0"/>
                          <a:cs typeface="Times New Roman" panose="02020603050405020304" pitchFamily="18" charset="0"/>
                        </a:rPr>
                        <a:t>FCI</a:t>
                      </a:r>
                      <a:endParaRPr lang="es-ES" sz="1100" b="0" i="0" u="none" strike="noStrike" dirty="0">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lnSpc>
                          <a:spcPct val="115000"/>
                        </a:lnSpc>
                        <a:spcBef>
                          <a:spcPts val="0"/>
                        </a:spcBef>
                        <a:spcAft>
                          <a:spcPts val="1000"/>
                        </a:spcAft>
                      </a:pPr>
                      <a:r>
                        <a:rPr lang="es-ES" sz="1100" b="0" i="0" u="none" strike="noStrike">
                          <a:effectLst/>
                          <a:latin typeface="+mn-lt"/>
                          <a:ea typeface="Calibri" panose="020F0502020204030204" pitchFamily="34" charset="0"/>
                          <a:cs typeface="Times New Roman" panose="02020603050405020304" pitchFamily="18" charset="0"/>
                        </a:rPr>
                        <a:t>2.8±1.4</a:t>
                      </a:r>
                      <a:endParaRPr lang="es-ES" sz="1100" b="0" i="0" u="none" strike="noStrike">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es-ES" sz="1100" b="0" i="0" u="none" strike="noStrike" dirty="0">
                          <a:solidFill>
                            <a:srgbClr val="000000"/>
                          </a:solidFill>
                          <a:effectLst/>
                          <a:latin typeface="+mn-lt"/>
                          <a:ea typeface="Calibri" panose="020F0502020204030204" pitchFamily="34" charset="0"/>
                          <a:cs typeface="Times New Roman" panose="02020603050405020304" pitchFamily="18" charset="0"/>
                        </a:rPr>
                        <a:t>3 (2-4)</a:t>
                      </a:r>
                      <a:endParaRPr lang="es-ES" sz="1100" b="0" i="0" u="none" strike="noStrike" dirty="0">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lnSpc>
                          <a:spcPct val="115000"/>
                        </a:lnSpc>
                        <a:spcBef>
                          <a:spcPts val="0"/>
                        </a:spcBef>
                        <a:spcAft>
                          <a:spcPts val="1000"/>
                        </a:spcAft>
                      </a:pPr>
                      <a:r>
                        <a:rPr lang="es-ES" sz="1100" b="0" i="0" u="none" strike="noStrike">
                          <a:effectLst/>
                          <a:latin typeface="+mn-lt"/>
                          <a:ea typeface="Calibri" panose="020F0502020204030204" pitchFamily="34" charset="0"/>
                          <a:cs typeface="Times New Roman" panose="02020603050405020304" pitchFamily="18" charset="0"/>
                        </a:rPr>
                        <a:t>3.1±1.7</a:t>
                      </a:r>
                      <a:endParaRPr lang="es-ES" sz="1100" b="0" i="0" u="none" strike="noStrike">
                        <a:effectLst/>
                        <a:latin typeface="+mn-lt"/>
                      </a:endParaRPr>
                    </a:p>
                  </a:txBody>
                  <a:tcPr marL="103913" marR="103913" marT="14432"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lnSpc>
                          <a:spcPct val="115000"/>
                        </a:lnSpc>
                        <a:spcBef>
                          <a:spcPts val="0"/>
                        </a:spcBef>
                        <a:spcAft>
                          <a:spcPts val="1000"/>
                        </a:spcAft>
                      </a:pPr>
                      <a:r>
                        <a:rPr lang="es-ES" sz="1100" b="0" i="0" u="none" strike="noStrike" dirty="0">
                          <a:solidFill>
                            <a:srgbClr val="000000"/>
                          </a:solidFill>
                          <a:effectLst/>
                          <a:latin typeface="+mn-lt"/>
                          <a:ea typeface="Calibri" panose="020F0502020204030204" pitchFamily="34" charset="0"/>
                          <a:cs typeface="Times New Roman" panose="02020603050405020304" pitchFamily="18" charset="0"/>
                        </a:rPr>
                        <a:t>3 (2-4)</a:t>
                      </a:r>
                      <a:endParaRPr lang="es-ES" sz="1100" b="0" i="0" u="none" strike="noStrike" dirty="0">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20000"/>
                        <a:lumOff val="80000"/>
                      </a:schemeClr>
                    </a:solidFill>
                  </a:tcPr>
                </a:tc>
                <a:tc>
                  <a:txBody>
                    <a:bodyPr/>
                    <a:lstStyle/>
                    <a:p>
                      <a:pPr algn="ctr" fontAlgn="ctr">
                        <a:lnSpc>
                          <a:spcPct val="115000"/>
                        </a:lnSpc>
                        <a:spcBef>
                          <a:spcPts val="0"/>
                        </a:spcBef>
                        <a:spcAft>
                          <a:spcPts val="1000"/>
                        </a:spcAft>
                      </a:pPr>
                      <a:r>
                        <a:rPr lang="es-ES" sz="1100" b="0" i="0" u="none" strike="noStrike" dirty="0">
                          <a:solidFill>
                            <a:srgbClr val="FFFFFF"/>
                          </a:solidFill>
                          <a:effectLst/>
                          <a:latin typeface="+mn-lt"/>
                          <a:ea typeface="Calibri" panose="020F0502020204030204" pitchFamily="34" charset="0"/>
                          <a:cs typeface="Times New Roman" panose="02020603050405020304" pitchFamily="18" charset="0"/>
                        </a:rPr>
                        <a:t>0.030</a:t>
                      </a:r>
                      <a:endParaRPr lang="es-ES" sz="1100" b="0" i="0" u="none" strike="noStrike" dirty="0">
                        <a:effectLst/>
                        <a:latin typeface="+mn-lt"/>
                      </a:endParaRPr>
                    </a:p>
                  </a:txBody>
                  <a:tcPr marL="103913" marR="103913" marT="1443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lumMod val="75000"/>
                      </a:schemeClr>
                    </a:solidFill>
                  </a:tcPr>
                </a:tc>
                <a:tc>
                  <a:txBody>
                    <a:bodyPr/>
                    <a:lstStyle/>
                    <a:p>
                      <a:pPr algn="ctr" fontAlgn="t">
                        <a:lnSpc>
                          <a:spcPct val="115000"/>
                        </a:lnSpc>
                        <a:spcBef>
                          <a:spcPts val="0"/>
                        </a:spcBef>
                        <a:spcAft>
                          <a:spcPts val="1000"/>
                        </a:spcAft>
                      </a:pPr>
                      <a:r>
                        <a:rPr lang="es-ES" sz="1100" b="0" i="0" u="none" strike="noStrike" dirty="0">
                          <a:effectLst/>
                          <a:latin typeface="+mn-lt"/>
                          <a:ea typeface="Calibri" panose="020F0502020204030204" pitchFamily="34" charset="0"/>
                          <a:cs typeface="Times New Roman" panose="02020603050405020304" pitchFamily="18" charset="0"/>
                        </a:rPr>
                        <a:t>0.070</a:t>
                      </a:r>
                      <a:endParaRPr lang="es-ES" sz="1100" b="0" i="0" u="none" strike="noStrike" dirty="0">
                        <a:effectLst/>
                        <a:latin typeface="+mn-lt"/>
                      </a:endParaRPr>
                    </a:p>
                  </a:txBody>
                  <a:tcPr marL="103913" marR="103913" marT="14432"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62405361"/>
                  </a:ext>
                </a:extLst>
              </a:tr>
            </a:tbl>
          </a:graphicData>
        </a:graphic>
      </p:graphicFrame>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TotalTime>
  <Words>492</Words>
  <Application>Microsoft Office PowerPoint</Application>
  <PresentationFormat>Presentación en pantalla (16:9)</PresentationFormat>
  <Paragraphs>58</Paragraphs>
  <Slides>2</Slides>
  <Notes>0</Notes>
  <HiddenSlides>0</HiddenSlides>
  <MMClips>0</MMClips>
  <ScaleCrop>false</ScaleCrop>
  <HeadingPairs>
    <vt:vector size="6" baseType="variant">
      <vt:variant>
        <vt:lpstr>Fuentes usadas</vt:lpstr>
      </vt:variant>
      <vt:variant>
        <vt:i4>2</vt:i4>
      </vt:variant>
      <vt:variant>
        <vt:lpstr>Tema</vt:lpstr>
      </vt:variant>
      <vt:variant>
        <vt:i4>1</vt:i4>
      </vt:variant>
      <vt:variant>
        <vt:lpstr>Títulos de diapositiva</vt:lpstr>
      </vt:variant>
      <vt:variant>
        <vt:i4>2</vt:i4>
      </vt:variant>
    </vt:vector>
  </HeadingPairs>
  <TitlesOfParts>
    <vt:vector size="5" baseType="lpstr">
      <vt:lpstr>Arial</vt:lpstr>
      <vt:lpstr>Calibri</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LUNA</dc:creator>
  <cp:lastModifiedBy>rocio reinoso arija</cp:lastModifiedBy>
  <cp:revision>11</cp:revision>
  <dcterms:created xsi:type="dcterms:W3CDTF">2021-06-21T11:13:42Z</dcterms:created>
  <dcterms:modified xsi:type="dcterms:W3CDTF">2021-08-30T14:12:48Z</dcterms:modified>
</cp:coreProperties>
</file>