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Lst>
  <p:sldSz cx="9144000" cy="5143500" type="screen16x9"/>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Sin estilo ni cuadrícul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C083E6E3-FA7D-4D7B-A595-EF9225AFEA82}" styleName="Estilo claro 1 - Acento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90" d="100"/>
          <a:sy n="90" d="100"/>
        </p:scale>
        <p:origin x="816" y="72"/>
      </p:cViewPr>
      <p:guideLst>
        <p:guide orient="horz" pos="162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597819"/>
            <a:ext cx="7772400" cy="1102519"/>
          </a:xfrm>
        </p:spPr>
        <p:txBody>
          <a:bodyPr/>
          <a:lstStyle/>
          <a:p>
            <a:r>
              <a:rPr lang="es-ES"/>
              <a:t>Haga clic para modificar el estilo de título del patrón</a:t>
            </a:r>
          </a:p>
        </p:txBody>
      </p:sp>
      <p:sp>
        <p:nvSpPr>
          <p:cNvPr id="3" name="2 Subtítulo"/>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p>
        </p:txBody>
      </p:sp>
      <p:sp>
        <p:nvSpPr>
          <p:cNvPr id="4" name="3 Marcador de fecha"/>
          <p:cNvSpPr>
            <a:spLocks noGrp="1"/>
          </p:cNvSpPr>
          <p:nvPr>
            <p:ph type="dt" sz="half" idx="10"/>
          </p:nvPr>
        </p:nvSpPr>
        <p:spPr/>
        <p:txBody>
          <a:bodyPr/>
          <a:lstStyle/>
          <a:p>
            <a:fld id="{7C7E5782-D618-4F66-A7C6-94FB11F89930}" type="datetimeFigureOut">
              <a:rPr lang="es-ES" smtClean="0"/>
              <a:t>30/08/2021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CEC4E3AD-9C44-4EB0-AE14-9F2DB45AD87E}" type="slidenum">
              <a:rPr lang="es-ES" smtClean="0"/>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7C7E5782-D618-4F66-A7C6-94FB11F89930}" type="datetimeFigureOut">
              <a:rPr lang="es-ES" smtClean="0"/>
              <a:t>30/08/2021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CEC4E3AD-9C44-4EB0-AE14-9F2DB45AD87E}" type="slidenum">
              <a:rPr lang="es-ES" smtClean="0"/>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3305176"/>
            <a:ext cx="7772400" cy="1021556"/>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fld id="{7C7E5782-D618-4F66-A7C6-94FB11F89930}" type="datetimeFigureOut">
              <a:rPr lang="es-ES" smtClean="0"/>
              <a:t>30/08/2021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CEC4E3AD-9C44-4EB0-AE14-9F2DB45AD87E}" type="slidenum">
              <a:rPr lang="es-ES" smtClean="0"/>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fecha"/>
          <p:cNvSpPr>
            <a:spLocks noGrp="1"/>
          </p:cNvSpPr>
          <p:nvPr>
            <p:ph type="dt" sz="half" idx="10"/>
          </p:nvPr>
        </p:nvSpPr>
        <p:spPr/>
        <p:txBody>
          <a:bodyPr/>
          <a:lstStyle/>
          <a:p>
            <a:fld id="{7C7E5782-D618-4F66-A7C6-94FB11F89930}" type="datetimeFigureOut">
              <a:rPr lang="es-ES" smtClean="0"/>
              <a:t>30/08/2021</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CEC4E3AD-9C44-4EB0-AE14-9F2DB45AD87E}" type="slidenum">
              <a:rPr lang="es-ES" smtClean="0"/>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05979"/>
            <a:ext cx="8229600" cy="857250"/>
          </a:xfrm>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6 Marcador de fecha"/>
          <p:cNvSpPr>
            <a:spLocks noGrp="1"/>
          </p:cNvSpPr>
          <p:nvPr>
            <p:ph type="dt" sz="half" idx="10"/>
          </p:nvPr>
        </p:nvSpPr>
        <p:spPr/>
        <p:txBody>
          <a:bodyPr/>
          <a:lstStyle/>
          <a:p>
            <a:fld id="{7C7E5782-D618-4F66-A7C6-94FB11F89930}" type="datetimeFigureOut">
              <a:rPr lang="es-ES" smtClean="0"/>
              <a:t>30/08/2021</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CEC4E3AD-9C44-4EB0-AE14-9F2DB45AD87E}" type="slidenum">
              <a:rPr lang="es-ES" smtClean="0"/>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fecha"/>
          <p:cNvSpPr>
            <a:spLocks noGrp="1"/>
          </p:cNvSpPr>
          <p:nvPr>
            <p:ph type="dt" sz="half" idx="10"/>
          </p:nvPr>
        </p:nvSpPr>
        <p:spPr/>
        <p:txBody>
          <a:bodyPr/>
          <a:lstStyle/>
          <a:p>
            <a:fld id="{7C7E5782-D618-4F66-A7C6-94FB11F89930}" type="datetimeFigureOut">
              <a:rPr lang="es-ES" smtClean="0"/>
              <a:t>30/08/2021</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CEC4E3AD-9C44-4EB0-AE14-9F2DB45AD87E}" type="slidenum">
              <a:rPr lang="es-ES" smtClean="0"/>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7C7E5782-D618-4F66-A7C6-94FB11F89930}" type="datetimeFigureOut">
              <a:rPr lang="es-ES" smtClean="0"/>
              <a:t>30/08/2021</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CEC4E3AD-9C44-4EB0-AE14-9F2DB45AD87E}" type="slidenum">
              <a:rPr lang="es-ES" smtClean="0"/>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1" y="204787"/>
            <a:ext cx="3008313" cy="871538"/>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7C7E5782-D618-4F66-A7C6-94FB11F89930}" type="datetimeFigureOut">
              <a:rPr lang="es-ES" smtClean="0"/>
              <a:t>30/08/2021</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CEC4E3AD-9C44-4EB0-AE14-9F2DB45AD87E}" type="slidenum">
              <a:rPr lang="es-ES" smtClean="0"/>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3600450"/>
            <a:ext cx="5486400" cy="425054"/>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7C7E5782-D618-4F66-A7C6-94FB11F89930}" type="datetimeFigureOut">
              <a:rPr lang="es-ES" smtClean="0"/>
              <a:t>30/08/2021</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CEC4E3AD-9C44-4EB0-AE14-9F2DB45AD87E}" type="slidenum">
              <a:rPr lang="es-ES" smtClean="0"/>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7C7E5782-D618-4F66-A7C6-94FB11F89930}" type="datetimeFigureOut">
              <a:rPr lang="es-ES" smtClean="0"/>
              <a:t>30/08/2021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CEC4E3AD-9C44-4EB0-AE14-9F2DB45AD87E}" type="slidenum">
              <a:rPr lang="es-ES" smtClean="0"/>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154781"/>
            <a:ext cx="2057400" cy="3290888"/>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457200" y="154781"/>
            <a:ext cx="6019800" cy="3290888"/>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7C7E5782-D618-4F66-A7C6-94FB11F89930}" type="datetimeFigureOut">
              <a:rPr lang="es-ES" smtClean="0"/>
              <a:t>30/08/2021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CEC4E3AD-9C44-4EB0-AE14-9F2DB45AD87E}" type="slidenum">
              <a:rPr lang="es-ES" smtClean="0"/>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2 Marcador de texto"/>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7C7E5782-D618-4F66-A7C6-94FB11F89930}" type="datetimeFigureOut">
              <a:rPr lang="es-ES" smtClean="0"/>
              <a:t>30/08/2021</a:t>
            </a:fld>
            <a:endParaRPr lang="es-ES"/>
          </a:p>
        </p:txBody>
      </p:sp>
      <p:sp>
        <p:nvSpPr>
          <p:cNvPr id="5" name="4 Marcador de pie de página"/>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CEC4E3AD-9C44-4EB0-AE14-9F2DB45AD87E}" type="slidenum">
              <a:rPr lang="es-ES" smtClean="0"/>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a:extLst>
              <a:ext uri="{FF2B5EF4-FFF2-40B4-BE49-F238E27FC236}">
                <a16:creationId xmlns:a16="http://schemas.microsoft.com/office/drawing/2014/main" id="{A705C8F4-582A-4436-9E03-C2A61560E2B4}"/>
              </a:ext>
            </a:extLst>
          </p:cNvPr>
          <p:cNvSpPr txBox="1"/>
          <p:nvPr/>
        </p:nvSpPr>
        <p:spPr>
          <a:xfrm>
            <a:off x="647564" y="328130"/>
            <a:ext cx="7848872" cy="707886"/>
          </a:xfrm>
          <a:prstGeom prst="rect">
            <a:avLst/>
          </a:prstGeom>
          <a:noFill/>
        </p:spPr>
        <p:txBody>
          <a:bodyPr wrap="square" rtlCol="0">
            <a:spAutoFit/>
          </a:bodyPr>
          <a:lstStyle/>
          <a:p>
            <a:pPr algn="ctr"/>
            <a:r>
              <a:rPr lang="es-ES" sz="2000" dirty="0">
                <a:solidFill>
                  <a:srgbClr val="201F1E"/>
                </a:solidFill>
                <a:effectLst/>
                <a:latin typeface="Arial" panose="020B0604020202020204" pitchFamily="34" charset="0"/>
                <a:ea typeface="Times New Roman" panose="02020603050405020304" pitchFamily="18" charset="0"/>
              </a:rPr>
              <a:t>Análisis del diferente descenso del FEV1 con broncodilatación simple y doble: un análisis de la cohorte TRACE.</a:t>
            </a:r>
            <a:endParaRPr lang="es-ES" sz="2000" dirty="0"/>
          </a:p>
        </p:txBody>
      </p:sp>
      <p:sp>
        <p:nvSpPr>
          <p:cNvPr id="7" name="CuadroTexto 6">
            <a:extLst>
              <a:ext uri="{FF2B5EF4-FFF2-40B4-BE49-F238E27FC236}">
                <a16:creationId xmlns:a16="http://schemas.microsoft.com/office/drawing/2014/main" id="{4E0EBE35-8D54-4224-84D8-77A24AB6F561}"/>
              </a:ext>
            </a:extLst>
          </p:cNvPr>
          <p:cNvSpPr txBox="1"/>
          <p:nvPr/>
        </p:nvSpPr>
        <p:spPr>
          <a:xfrm>
            <a:off x="1619672" y="1047388"/>
            <a:ext cx="5904656" cy="1500411"/>
          </a:xfrm>
          <a:prstGeom prst="rect">
            <a:avLst/>
          </a:prstGeom>
          <a:noFill/>
        </p:spPr>
        <p:txBody>
          <a:bodyPr wrap="square" rtlCol="0">
            <a:spAutoFit/>
          </a:bodyPr>
          <a:lstStyle/>
          <a:p>
            <a:pPr>
              <a:lnSpc>
                <a:spcPct val="107000"/>
              </a:lnSpc>
              <a:spcAft>
                <a:spcPts val="800"/>
              </a:spcAft>
            </a:pPr>
            <a:r>
              <a:rPr lang="es-ES" sz="1000" dirty="0">
                <a:effectLst/>
                <a:latin typeface="Arial" panose="020B0604020202020204" pitchFamily="34" charset="0"/>
                <a:ea typeface="Calibri" panose="020F0502020204030204" pitchFamily="34" charset="0"/>
                <a:cs typeface="Times New Roman" panose="02020603050405020304" pitchFamily="18" charset="0"/>
              </a:rPr>
              <a:t>Rocío Reinoso Arija (1), Borja Ruiz Duque (1), Laura Carrasco Hernández (1,2), José Luis López-Campos (1,2).</a:t>
            </a:r>
            <a:endParaRPr lang="es-ES" sz="10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s-ES" sz="1000" dirty="0">
                <a:effectLst/>
                <a:latin typeface="Arial" panose="020B0604020202020204" pitchFamily="34" charset="0"/>
                <a:ea typeface="Calibri" panose="020F0502020204030204" pitchFamily="34" charset="0"/>
                <a:cs typeface="Times New Roman" panose="02020603050405020304" pitchFamily="18" charset="0"/>
              </a:rPr>
              <a:t>1. Unidad Médico-Quirúrgica de Enfermedades Respiratorias. Instituto de Biomedicina de Sevilla (</a:t>
            </a:r>
            <a:r>
              <a:rPr lang="es-ES" sz="1000" dirty="0" err="1">
                <a:effectLst/>
                <a:latin typeface="Arial" panose="020B0604020202020204" pitchFamily="34" charset="0"/>
                <a:ea typeface="Calibri" panose="020F0502020204030204" pitchFamily="34" charset="0"/>
                <a:cs typeface="Times New Roman" panose="02020603050405020304" pitchFamily="18" charset="0"/>
              </a:rPr>
              <a:t>IBiS</a:t>
            </a:r>
            <a:r>
              <a:rPr lang="es-ES" sz="1000" dirty="0">
                <a:effectLst/>
                <a:latin typeface="Arial" panose="020B0604020202020204" pitchFamily="34" charset="0"/>
                <a:ea typeface="Calibri" panose="020F0502020204030204" pitchFamily="34" charset="0"/>
                <a:cs typeface="Times New Roman" panose="02020603050405020304" pitchFamily="18" charset="0"/>
              </a:rPr>
              <a:t>). Hospital Universitario Virgen del Rocio/ Universidad de Sevilla, </a:t>
            </a:r>
            <a:r>
              <a:rPr lang="es-ES" sz="1000" dirty="0" err="1">
                <a:effectLst/>
                <a:latin typeface="Arial" panose="020B0604020202020204" pitchFamily="34" charset="0"/>
                <a:ea typeface="Calibri" panose="020F0502020204030204" pitchFamily="34" charset="0"/>
                <a:cs typeface="Times New Roman" panose="02020603050405020304" pitchFamily="18" charset="0"/>
              </a:rPr>
              <a:t>Spain</a:t>
            </a:r>
            <a:endParaRPr lang="es-ES" sz="10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s-ES" sz="1000" dirty="0">
                <a:effectLst/>
                <a:latin typeface="Arial" panose="020B0604020202020204" pitchFamily="34" charset="0"/>
                <a:ea typeface="Calibri" panose="020F0502020204030204" pitchFamily="34" charset="0"/>
                <a:cs typeface="Times New Roman" panose="02020603050405020304" pitchFamily="18" charset="0"/>
              </a:rPr>
              <a:t>2. CIBER de Enfermedades Respiratorias (CIBERES). Instituto de Salud Carlos III, Madrid, </a:t>
            </a:r>
            <a:r>
              <a:rPr lang="es-ES" sz="1000" dirty="0" err="1">
                <a:effectLst/>
                <a:latin typeface="Arial" panose="020B0604020202020204" pitchFamily="34" charset="0"/>
                <a:ea typeface="Calibri" panose="020F0502020204030204" pitchFamily="34" charset="0"/>
                <a:cs typeface="Times New Roman" panose="02020603050405020304" pitchFamily="18" charset="0"/>
              </a:rPr>
              <a:t>Spain</a:t>
            </a:r>
            <a:r>
              <a:rPr lang="es-ES" sz="1000" dirty="0">
                <a:effectLst/>
                <a:latin typeface="Arial" panose="020B0604020202020204" pitchFamily="34" charset="0"/>
                <a:ea typeface="Calibri" panose="020F0502020204030204" pitchFamily="34" charset="0"/>
                <a:cs typeface="Times New Roman" panose="02020603050405020304" pitchFamily="18" charset="0"/>
              </a:rPr>
              <a:t>.</a:t>
            </a:r>
            <a:endParaRPr lang="es-ES" sz="1000" dirty="0">
              <a:effectLst/>
              <a:latin typeface="Calibri" panose="020F0502020204030204" pitchFamily="34" charset="0"/>
              <a:ea typeface="Calibri" panose="020F0502020204030204" pitchFamily="34" charset="0"/>
              <a:cs typeface="Times New Roman" panose="02020603050405020304" pitchFamily="18" charset="0"/>
            </a:endParaRPr>
          </a:p>
          <a:p>
            <a:endParaRPr lang="es-ES" dirty="0"/>
          </a:p>
        </p:txBody>
      </p:sp>
      <p:graphicFrame>
        <p:nvGraphicFramePr>
          <p:cNvPr id="11" name="Tabla 11">
            <a:extLst>
              <a:ext uri="{FF2B5EF4-FFF2-40B4-BE49-F238E27FC236}">
                <a16:creationId xmlns:a16="http://schemas.microsoft.com/office/drawing/2014/main" id="{FA7DE2E6-EDDD-4833-9167-43F4C08C5897}"/>
              </a:ext>
            </a:extLst>
          </p:cNvPr>
          <p:cNvGraphicFramePr>
            <a:graphicFrameLocks noGrp="1"/>
          </p:cNvGraphicFramePr>
          <p:nvPr>
            <p:extLst>
              <p:ext uri="{D42A27DB-BD31-4B8C-83A1-F6EECF244321}">
                <p14:modId xmlns:p14="http://schemas.microsoft.com/office/powerpoint/2010/main" val="873694219"/>
              </p:ext>
            </p:extLst>
          </p:nvPr>
        </p:nvGraphicFramePr>
        <p:xfrm>
          <a:off x="755576" y="2427734"/>
          <a:ext cx="4318162" cy="2108200"/>
        </p:xfrm>
        <a:graphic>
          <a:graphicData uri="http://schemas.openxmlformats.org/drawingml/2006/table">
            <a:tbl>
              <a:tblPr firstRow="1" bandRow="1">
                <a:tableStyleId>{2D5ABB26-0587-4C30-8999-92F81FD0307C}</a:tableStyleId>
              </a:tblPr>
              <a:tblGrid>
                <a:gridCol w="4318162">
                  <a:extLst>
                    <a:ext uri="{9D8B030D-6E8A-4147-A177-3AD203B41FA5}">
                      <a16:colId xmlns:a16="http://schemas.microsoft.com/office/drawing/2014/main" val="1710771708"/>
                    </a:ext>
                  </a:extLst>
                </a:gridCol>
              </a:tblGrid>
              <a:tr h="370840">
                <a:tc>
                  <a:txBody>
                    <a:bodyPr/>
                    <a:lstStyle/>
                    <a:p>
                      <a:pPr algn="l"/>
                      <a:r>
                        <a:rPr lang="es-ES" sz="1400" dirty="0"/>
                        <a:t>INTRODUCCIÓN</a:t>
                      </a:r>
                      <a:endParaRPr lang="es-E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extLst>
                  <a:ext uri="{0D108BD9-81ED-4DB2-BD59-A6C34878D82A}">
                    <a16:rowId xmlns:a16="http://schemas.microsoft.com/office/drawing/2014/main" val="3143127152"/>
                  </a:ext>
                </a:extLst>
              </a:tr>
              <a:tr h="370840">
                <a:tc>
                  <a:txBody>
                    <a:bodyPr/>
                    <a:lstStyle/>
                    <a:p>
                      <a:pPr marL="0" algn="l" defTabSz="914400" rtl="0" eaLnBrk="1" latinLnBrk="0" hangingPunct="1"/>
                      <a:r>
                        <a:rPr lang="es-ES" sz="1200" kern="1200" dirty="0">
                          <a:solidFill>
                            <a:schemeClr val="tx1"/>
                          </a:solidFill>
                          <a:effectLst/>
                          <a:latin typeface="Arial" panose="020B0604020202020204" pitchFamily="34" charset="0"/>
                          <a:ea typeface="Calibri" panose="020F0502020204030204" pitchFamily="34" charset="0"/>
                          <a:cs typeface="+mn-cs"/>
                        </a:rPr>
                        <a:t>En los últimos tiempos se ha propuesto que el tratamiento con doble broncodilatación podría tener un impacto en la progresión de la enfermedad pulmonar obstructiva crónica (EPOC) medida como declive del FEV1. No obstante, no se dispone de evidencia que sustente esta afirmación. El presente análisis tiene por objetivo analizar la cohorte TRACE para evaluar la relación entre la terapia broncodilatadora de mantenimiento simple o doble sobre el descenso del FEV1.</a:t>
                      </a:r>
                      <a:endParaRPr lang="es-ES" sz="1200" kern="1200" dirty="0">
                        <a:solidFill>
                          <a:schemeClr val="tx1"/>
                        </a:solidFill>
                        <a:effectLst/>
                        <a:latin typeface="Arial" panose="020B0604020202020204" pitchFamily="34" charset="0"/>
                        <a:cs typeface="+mn-cs"/>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225841430"/>
                  </a:ext>
                </a:extLst>
              </a:tr>
            </a:tbl>
          </a:graphicData>
        </a:graphic>
      </p:graphicFrame>
      <p:graphicFrame>
        <p:nvGraphicFramePr>
          <p:cNvPr id="12" name="Tabla 11">
            <a:extLst>
              <a:ext uri="{FF2B5EF4-FFF2-40B4-BE49-F238E27FC236}">
                <a16:creationId xmlns:a16="http://schemas.microsoft.com/office/drawing/2014/main" id="{8BDC2E82-A157-4187-82C7-5EBFB5ABA995}"/>
              </a:ext>
            </a:extLst>
          </p:cNvPr>
          <p:cNvGraphicFramePr>
            <a:graphicFrameLocks noGrp="1"/>
          </p:cNvGraphicFramePr>
          <p:nvPr>
            <p:extLst>
              <p:ext uri="{D42A27DB-BD31-4B8C-83A1-F6EECF244321}">
                <p14:modId xmlns:p14="http://schemas.microsoft.com/office/powerpoint/2010/main" val="829083060"/>
              </p:ext>
            </p:extLst>
          </p:nvPr>
        </p:nvGraphicFramePr>
        <p:xfrm>
          <a:off x="5073738" y="2427734"/>
          <a:ext cx="3760100" cy="2473960"/>
        </p:xfrm>
        <a:graphic>
          <a:graphicData uri="http://schemas.openxmlformats.org/drawingml/2006/table">
            <a:tbl>
              <a:tblPr firstRow="1" bandRow="1">
                <a:tableStyleId>{2D5ABB26-0587-4C30-8999-92F81FD0307C}</a:tableStyleId>
              </a:tblPr>
              <a:tblGrid>
                <a:gridCol w="3760100">
                  <a:extLst>
                    <a:ext uri="{9D8B030D-6E8A-4147-A177-3AD203B41FA5}">
                      <a16:colId xmlns:a16="http://schemas.microsoft.com/office/drawing/2014/main" val="1710771708"/>
                    </a:ext>
                  </a:extLst>
                </a:gridCol>
              </a:tblGrid>
              <a:tr h="370840">
                <a:tc>
                  <a:txBody>
                    <a:bodyPr/>
                    <a:lstStyle/>
                    <a:p>
                      <a:pPr algn="l"/>
                      <a:r>
                        <a:rPr lang="es-ES" sz="1400" dirty="0"/>
                        <a:t>METODOLOGÍA</a:t>
                      </a:r>
                      <a:endParaRPr lang="es-E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extLst>
                  <a:ext uri="{0D108BD9-81ED-4DB2-BD59-A6C34878D82A}">
                    <a16:rowId xmlns:a16="http://schemas.microsoft.com/office/drawing/2014/main" val="3143127152"/>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200" dirty="0">
                          <a:effectLst/>
                          <a:latin typeface="Arial" panose="020B0604020202020204" pitchFamily="34" charset="0"/>
                          <a:ea typeface="Calibri" panose="020F0502020204030204" pitchFamily="34" charset="0"/>
                        </a:rPr>
                        <a:t>El proyecto TRACE (Time-</a:t>
                      </a:r>
                      <a:r>
                        <a:rPr lang="es-ES" sz="1200" dirty="0" err="1">
                          <a:effectLst/>
                          <a:latin typeface="Arial" panose="020B0604020202020204" pitchFamily="34" charset="0"/>
                          <a:ea typeface="Calibri" panose="020F0502020204030204" pitchFamily="34" charset="0"/>
                        </a:rPr>
                        <a:t>based</a:t>
                      </a:r>
                      <a:r>
                        <a:rPr lang="es-ES" sz="1200" dirty="0">
                          <a:effectLst/>
                          <a:latin typeface="Arial" panose="020B0604020202020204" pitchFamily="34" charset="0"/>
                          <a:ea typeface="Calibri" panose="020F0502020204030204" pitchFamily="34" charset="0"/>
                        </a:rPr>
                        <a:t> </a:t>
                      </a:r>
                      <a:r>
                        <a:rPr lang="es-ES" sz="1200" dirty="0" err="1">
                          <a:effectLst/>
                          <a:latin typeface="Arial" panose="020B0604020202020204" pitchFamily="34" charset="0"/>
                          <a:ea typeface="Calibri" panose="020F0502020204030204" pitchFamily="34" charset="0"/>
                        </a:rPr>
                        <a:t>Register</a:t>
                      </a:r>
                      <a:r>
                        <a:rPr lang="es-ES" sz="1200" dirty="0">
                          <a:effectLst/>
                          <a:latin typeface="Arial" panose="020B0604020202020204" pitchFamily="34" charset="0"/>
                          <a:ea typeface="Calibri" panose="020F0502020204030204" pitchFamily="34" charset="0"/>
                        </a:rPr>
                        <a:t> and </a:t>
                      </a:r>
                      <a:r>
                        <a:rPr lang="es-ES" sz="1200" dirty="0" err="1">
                          <a:effectLst/>
                          <a:latin typeface="Arial" panose="020B0604020202020204" pitchFamily="34" charset="0"/>
                          <a:ea typeface="Calibri" panose="020F0502020204030204" pitchFamily="34" charset="0"/>
                        </a:rPr>
                        <a:t>Analysis</a:t>
                      </a:r>
                      <a:r>
                        <a:rPr lang="es-ES" sz="1200" dirty="0">
                          <a:effectLst/>
                          <a:latin typeface="Arial" panose="020B0604020202020204" pitchFamily="34" charset="0"/>
                          <a:ea typeface="Calibri" panose="020F0502020204030204" pitchFamily="34" charset="0"/>
                        </a:rPr>
                        <a:t> </a:t>
                      </a:r>
                      <a:r>
                        <a:rPr lang="es-ES" sz="1200" dirty="0" err="1">
                          <a:effectLst/>
                          <a:latin typeface="Arial" panose="020B0604020202020204" pitchFamily="34" charset="0"/>
                          <a:ea typeface="Calibri" panose="020F0502020204030204" pitchFamily="34" charset="0"/>
                        </a:rPr>
                        <a:t>of</a:t>
                      </a:r>
                      <a:r>
                        <a:rPr lang="es-ES" sz="1200" dirty="0">
                          <a:effectLst/>
                          <a:latin typeface="Arial" panose="020B0604020202020204" pitchFamily="34" charset="0"/>
                          <a:ea typeface="Calibri" panose="020F0502020204030204" pitchFamily="34" charset="0"/>
                        </a:rPr>
                        <a:t> COPD </a:t>
                      </a:r>
                      <a:r>
                        <a:rPr lang="es-ES" sz="1200" dirty="0" err="1">
                          <a:effectLst/>
                          <a:latin typeface="Arial" panose="020B0604020202020204" pitchFamily="34" charset="0"/>
                          <a:ea typeface="Calibri" panose="020F0502020204030204" pitchFamily="34" charset="0"/>
                        </a:rPr>
                        <a:t>Endpoints</a:t>
                      </a:r>
                      <a:r>
                        <a:rPr lang="es-ES" sz="1200" dirty="0">
                          <a:effectLst/>
                          <a:latin typeface="Arial" panose="020B0604020202020204" pitchFamily="34" charset="0"/>
                          <a:ea typeface="Calibri" panose="020F0502020204030204" pitchFamily="34" charset="0"/>
                        </a:rPr>
                        <a:t>) es una cohorte de pacientes prospectiva que tiene por objetivo la descripción de la evolución clínica de los pacientes con EPOC mediante visitas anuales. P</a:t>
                      </a:r>
                      <a:r>
                        <a:rPr lang="es-ES" sz="1200" dirty="0">
                          <a:effectLst/>
                          <a:latin typeface="Arial" panose="020B0604020202020204" pitchFamily="34" charset="0"/>
                          <a:ea typeface="Calibri" panose="020F0502020204030204" pitchFamily="34" charset="0"/>
                          <a:cs typeface="Times New Roman" panose="02020603050405020304" pitchFamily="18" charset="0"/>
                        </a:rPr>
                        <a:t>ara el presente análisis se ha observado la diferencia en el declive en la FEV1 durante los 3 primeros años de seguimiento entre los usuarios de un broncodilatador y dos broncodilatadores mediante análisis de las varianzas para medidas repetidas.</a:t>
                      </a:r>
                      <a:endParaRPr lang="es-ES" sz="1200" dirty="0"/>
                    </a:p>
                    <a:p>
                      <a:pPr marL="0" algn="l" defTabSz="914400" rtl="0" eaLnBrk="1" latinLnBrk="0" hangingPunct="1"/>
                      <a:endParaRPr lang="es-ES" sz="1200" kern="1200" dirty="0">
                        <a:solidFill>
                          <a:schemeClr val="tx1"/>
                        </a:solidFill>
                        <a:effectLst/>
                        <a:latin typeface="Arial" panose="020B0604020202020204" pitchFamily="34" charset="0"/>
                        <a:cs typeface="+mn-cs"/>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225841430"/>
                  </a:ext>
                </a:extLst>
              </a:tr>
            </a:tbl>
          </a:graphicData>
        </a:graphic>
      </p:graphicFrame>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a 4">
            <a:extLst>
              <a:ext uri="{FF2B5EF4-FFF2-40B4-BE49-F238E27FC236}">
                <a16:creationId xmlns:a16="http://schemas.microsoft.com/office/drawing/2014/main" id="{0B17422F-53E7-4583-A9C1-25BDE7FE6E74}"/>
              </a:ext>
            </a:extLst>
          </p:cNvPr>
          <p:cNvGraphicFramePr>
            <a:graphicFrameLocks noGrp="1"/>
          </p:cNvGraphicFramePr>
          <p:nvPr>
            <p:extLst>
              <p:ext uri="{D42A27DB-BD31-4B8C-83A1-F6EECF244321}">
                <p14:modId xmlns:p14="http://schemas.microsoft.com/office/powerpoint/2010/main" val="227674867"/>
              </p:ext>
            </p:extLst>
          </p:nvPr>
        </p:nvGraphicFramePr>
        <p:xfrm>
          <a:off x="2051720" y="2721357"/>
          <a:ext cx="4815302" cy="2289592"/>
        </p:xfrm>
        <a:graphic>
          <a:graphicData uri="http://schemas.openxmlformats.org/drawingml/2006/table">
            <a:tbl>
              <a:tblPr firstRow="1" bandRow="1">
                <a:tableStyleId>{2D5ABB26-0587-4C30-8999-92F81FD0307C}</a:tableStyleId>
              </a:tblPr>
              <a:tblGrid>
                <a:gridCol w="623394">
                  <a:extLst>
                    <a:ext uri="{9D8B030D-6E8A-4147-A177-3AD203B41FA5}">
                      <a16:colId xmlns:a16="http://schemas.microsoft.com/office/drawing/2014/main" val="2382368137"/>
                    </a:ext>
                  </a:extLst>
                </a:gridCol>
                <a:gridCol w="504056">
                  <a:extLst>
                    <a:ext uri="{9D8B030D-6E8A-4147-A177-3AD203B41FA5}">
                      <a16:colId xmlns:a16="http://schemas.microsoft.com/office/drawing/2014/main" val="2892184084"/>
                    </a:ext>
                  </a:extLst>
                </a:gridCol>
                <a:gridCol w="1080120">
                  <a:extLst>
                    <a:ext uri="{9D8B030D-6E8A-4147-A177-3AD203B41FA5}">
                      <a16:colId xmlns:a16="http://schemas.microsoft.com/office/drawing/2014/main" val="64123157"/>
                    </a:ext>
                  </a:extLst>
                </a:gridCol>
                <a:gridCol w="504056">
                  <a:extLst>
                    <a:ext uri="{9D8B030D-6E8A-4147-A177-3AD203B41FA5}">
                      <a16:colId xmlns:a16="http://schemas.microsoft.com/office/drawing/2014/main" val="3801614774"/>
                    </a:ext>
                  </a:extLst>
                </a:gridCol>
                <a:gridCol w="576064">
                  <a:extLst>
                    <a:ext uri="{9D8B030D-6E8A-4147-A177-3AD203B41FA5}">
                      <a16:colId xmlns:a16="http://schemas.microsoft.com/office/drawing/2014/main" val="2909901805"/>
                    </a:ext>
                  </a:extLst>
                </a:gridCol>
                <a:gridCol w="951548">
                  <a:extLst>
                    <a:ext uri="{9D8B030D-6E8A-4147-A177-3AD203B41FA5}">
                      <a16:colId xmlns:a16="http://schemas.microsoft.com/office/drawing/2014/main" val="234861414"/>
                    </a:ext>
                  </a:extLst>
                </a:gridCol>
                <a:gridCol w="576064">
                  <a:extLst>
                    <a:ext uri="{9D8B030D-6E8A-4147-A177-3AD203B41FA5}">
                      <a16:colId xmlns:a16="http://schemas.microsoft.com/office/drawing/2014/main" val="3942883770"/>
                    </a:ext>
                  </a:extLst>
                </a:gridCol>
              </a:tblGrid>
              <a:tr h="360040">
                <a:tc rowSpan="2">
                  <a:txBody>
                    <a:bodyPr/>
                    <a:lstStyle/>
                    <a:p>
                      <a:pPr algn="ctr"/>
                      <a:endParaRPr lang="es-ES" sz="11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algn="ctr"/>
                      <a:r>
                        <a:rPr lang="es-ES" sz="1100" dirty="0">
                          <a:solidFill>
                            <a:schemeClr val="bg1"/>
                          </a:solidFill>
                        </a:rPr>
                        <a:t>Un LABD (v0)</a:t>
                      </a:r>
                    </a:p>
                    <a:p>
                      <a:pPr algn="ctr"/>
                      <a:r>
                        <a:rPr lang="es-ES" sz="1100" dirty="0">
                          <a:solidFill>
                            <a:schemeClr val="bg1"/>
                          </a:solidFill>
                        </a:rPr>
                        <a:t>N=181 (65.3%)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75000"/>
                      </a:schemeClr>
                    </a:solidFill>
                  </a:tcPr>
                </a:tc>
                <a:tc hMerge="1">
                  <a:txBody>
                    <a:bodyPr/>
                    <a:lstStyle/>
                    <a:p>
                      <a:endParaRPr lang="es-E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s-E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algn="ctr"/>
                      <a:r>
                        <a:rPr lang="es-ES" sz="1100" dirty="0">
                          <a:solidFill>
                            <a:schemeClr val="bg1"/>
                          </a:solidFill>
                        </a:rPr>
                        <a:t>Dos LABD (v0)</a:t>
                      </a:r>
                    </a:p>
                    <a:p>
                      <a:pPr algn="ctr"/>
                      <a:r>
                        <a:rPr lang="es-ES" sz="1100" kern="1200" dirty="0">
                          <a:solidFill>
                            <a:schemeClr val="bg1"/>
                          </a:solidFill>
                          <a:effectLst/>
                          <a:latin typeface="+mn-lt"/>
                          <a:ea typeface="+mn-ea"/>
                          <a:cs typeface="+mn-cs"/>
                        </a:rPr>
                        <a:t>N=96 (34.7%)</a:t>
                      </a:r>
                      <a:endParaRPr lang="es-ES" sz="1100" dirty="0">
                        <a:solidFill>
                          <a:schemeClr val="bg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75000"/>
                      </a:schemeClr>
                    </a:solidFill>
                  </a:tcPr>
                </a:tc>
                <a:tc hMerge="1">
                  <a:txBody>
                    <a:bodyPr/>
                    <a:lstStyle/>
                    <a:p>
                      <a:endParaRPr lang="es-E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s-E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17212880"/>
                  </a:ext>
                </a:extLst>
              </a:tr>
              <a:tr h="0">
                <a:tc vMerge="1">
                  <a:txBody>
                    <a:bodyPr/>
                    <a:lstStyle/>
                    <a:p>
                      <a:endParaRPr lang="es-E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s-ES" sz="1100" dirty="0"/>
                        <a:t>Visita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s-ES" sz="1100" dirty="0"/>
                        <a:t>Media </a:t>
                      </a:r>
                      <a:r>
                        <a:rPr lang="es-ES" sz="1100" b="1" kern="1200" dirty="0">
                          <a:solidFill>
                            <a:schemeClr val="tx1"/>
                          </a:solidFill>
                          <a:effectLst/>
                          <a:latin typeface="+mn-lt"/>
                          <a:ea typeface="+mn-ea"/>
                          <a:cs typeface="+mn-cs"/>
                        </a:rPr>
                        <a:t>±</a:t>
                      </a:r>
                      <a:r>
                        <a:rPr lang="es-ES" sz="1100" dirty="0"/>
                        <a:t> DE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s-ES" sz="1100" dirty="0"/>
                        <a:t>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s-ES" sz="1100" dirty="0"/>
                        <a:t>Visita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 sz="1100" dirty="0"/>
                        <a:t>Media </a:t>
                      </a:r>
                      <a:r>
                        <a:rPr lang="es-ES" sz="1100" b="1" kern="1200" dirty="0">
                          <a:solidFill>
                            <a:schemeClr val="tx1"/>
                          </a:solidFill>
                          <a:effectLst/>
                          <a:latin typeface="+mn-lt"/>
                          <a:ea typeface="+mn-ea"/>
                          <a:cs typeface="+mn-cs"/>
                        </a:rPr>
                        <a:t>±</a:t>
                      </a:r>
                      <a:r>
                        <a:rPr lang="es-ES" sz="1100" dirty="0"/>
                        <a:t> DE</a:t>
                      </a:r>
                    </a:p>
                    <a:p>
                      <a:pPr algn="ctr"/>
                      <a:endParaRPr lang="es-ES" sz="11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s-ES" sz="1100" dirty="0"/>
                        <a:t>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69769803"/>
                  </a:ext>
                </a:extLst>
              </a:tr>
              <a:tr h="359038">
                <a:tc rowSpan="4">
                  <a:txBody>
                    <a:bodyPr/>
                    <a:lstStyle/>
                    <a:p>
                      <a:pPr algn="ctr"/>
                      <a:r>
                        <a:rPr lang="es-ES" sz="1100" dirty="0"/>
                        <a:t>FEV 1 (</a:t>
                      </a:r>
                      <a:r>
                        <a:rPr lang="es-ES" sz="1100" dirty="0" err="1"/>
                        <a:t>mL</a:t>
                      </a:r>
                      <a:r>
                        <a:rPr lang="es-ES" sz="1100" dirty="0"/>
                        <a:t>) post-BD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ctr"/>
                      <a:r>
                        <a:rPr lang="es-ES" sz="1100" dirty="0"/>
                        <a:t>V0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s-ES" sz="1100" kern="1200" dirty="0">
                          <a:solidFill>
                            <a:schemeClr val="tx1"/>
                          </a:solidFill>
                          <a:effectLst/>
                          <a:latin typeface="+mn-lt"/>
                          <a:ea typeface="+mn-ea"/>
                          <a:cs typeface="+mn-cs"/>
                        </a:rPr>
                        <a:t>1737.4±584.0</a:t>
                      </a:r>
                      <a:endParaRPr lang="es-ES" sz="11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rowSpan="4">
                  <a:txBody>
                    <a:bodyPr/>
                    <a:lstStyle/>
                    <a:p>
                      <a:pPr algn="ctr"/>
                      <a:r>
                        <a:rPr lang="es-ES" sz="1100" dirty="0"/>
                        <a:t>0.001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s-ES" sz="1100" dirty="0"/>
                        <a:t>V0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1000"/>
                        </a:spcAft>
                      </a:pPr>
                      <a:r>
                        <a:rPr lang="es-ES" sz="1100" dirty="0">
                          <a:effectLst/>
                          <a:latin typeface="Calibri" panose="020F0502020204030204" pitchFamily="34" charset="0"/>
                          <a:ea typeface="Calibri" panose="020F0502020204030204" pitchFamily="34" charset="0"/>
                          <a:cs typeface="Times New Roman" panose="02020603050405020304" pitchFamily="18" charset="0"/>
                        </a:rPr>
                        <a:t>1521.4±526.7</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rowSpan="4">
                  <a:txBody>
                    <a:bodyPr/>
                    <a:lstStyle/>
                    <a:p>
                      <a:pPr algn="ctr">
                        <a:lnSpc>
                          <a:spcPct val="115000"/>
                        </a:lnSpc>
                        <a:spcAft>
                          <a:spcPts val="1000"/>
                        </a:spcAft>
                      </a:pPr>
                      <a:r>
                        <a:rPr lang="es-ES" sz="1100" dirty="0">
                          <a:effectLst/>
                          <a:latin typeface="Calibri" panose="020F0502020204030204" pitchFamily="34" charset="0"/>
                          <a:ea typeface="Calibri" panose="020F0502020204030204" pitchFamily="34" charset="0"/>
                          <a:cs typeface="Times New Roman" panose="02020603050405020304" pitchFamily="18" charset="0"/>
                        </a:rPr>
                        <a:t>0.022</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74012211"/>
                  </a:ext>
                </a:extLst>
              </a:tr>
              <a:tr h="359038">
                <a:tc vMerge="1">
                  <a:txBody>
                    <a:bodyPr/>
                    <a:lstStyle/>
                    <a:p>
                      <a:endParaRPr lang="es-E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s-ES" sz="1100" dirty="0"/>
                        <a:t>V1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s-ES" sz="1100" kern="1200" dirty="0">
                          <a:solidFill>
                            <a:schemeClr val="tx1"/>
                          </a:solidFill>
                          <a:effectLst/>
                          <a:latin typeface="+mn-lt"/>
                          <a:ea typeface="+mn-ea"/>
                          <a:cs typeface="+mn-cs"/>
                        </a:rPr>
                        <a:t>1635.8±566.4</a:t>
                      </a:r>
                      <a:endParaRPr lang="es-ES" sz="11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vMerge="1">
                  <a:txBody>
                    <a:bodyPr/>
                    <a:lstStyle/>
                    <a:p>
                      <a:endParaRPr lang="es-E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s-ES" sz="1100" dirty="0"/>
                        <a:t>V1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1000"/>
                        </a:spcAft>
                      </a:pPr>
                      <a:r>
                        <a:rPr lang="es-ES" sz="1100" dirty="0">
                          <a:effectLst/>
                          <a:latin typeface="Calibri" panose="020F0502020204030204" pitchFamily="34" charset="0"/>
                          <a:ea typeface="Calibri" panose="020F0502020204030204" pitchFamily="34" charset="0"/>
                          <a:cs typeface="Times New Roman" panose="02020603050405020304" pitchFamily="18" charset="0"/>
                        </a:rPr>
                        <a:t>1389.2±538.4</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vMerge="1">
                  <a:txBody>
                    <a:bodyPr/>
                    <a:lstStyle/>
                    <a:p>
                      <a:pPr algn="ctr">
                        <a:lnSpc>
                          <a:spcPct val="115000"/>
                        </a:lnSpc>
                        <a:spcAft>
                          <a:spcPts val="1000"/>
                        </a:spcAft>
                      </a:pPr>
                      <a:endParaRPr lang="es-E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48911111"/>
                  </a:ext>
                </a:extLst>
              </a:tr>
              <a:tr h="359038">
                <a:tc vMerge="1">
                  <a:txBody>
                    <a:bodyPr/>
                    <a:lstStyle/>
                    <a:p>
                      <a:endParaRPr lang="es-E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s-ES" sz="1100" dirty="0"/>
                        <a:t>V2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s-ES" sz="1100" kern="1200" dirty="0">
                          <a:solidFill>
                            <a:schemeClr val="tx1"/>
                          </a:solidFill>
                          <a:effectLst/>
                          <a:latin typeface="+mn-lt"/>
                          <a:ea typeface="+mn-ea"/>
                          <a:cs typeface="+mn-cs"/>
                        </a:rPr>
                        <a:t>1612.3±527.7</a:t>
                      </a:r>
                      <a:endParaRPr lang="es-ES" sz="11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vMerge="1">
                  <a:txBody>
                    <a:bodyPr/>
                    <a:lstStyle/>
                    <a:p>
                      <a:endParaRPr lang="es-E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s-ES" sz="1100" dirty="0"/>
                        <a:t>V2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1000"/>
                        </a:spcAft>
                      </a:pPr>
                      <a:r>
                        <a:rPr lang="es-ES" sz="1100" dirty="0">
                          <a:effectLst/>
                          <a:latin typeface="Calibri" panose="020F0502020204030204" pitchFamily="34" charset="0"/>
                          <a:ea typeface="Calibri" panose="020F0502020204030204" pitchFamily="34" charset="0"/>
                          <a:cs typeface="Times New Roman" panose="02020603050405020304" pitchFamily="18" charset="0"/>
                        </a:rPr>
                        <a:t>1318.1±467.9</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vMerge="1">
                  <a:txBody>
                    <a:bodyPr/>
                    <a:lstStyle/>
                    <a:p>
                      <a:pPr algn="ctr">
                        <a:lnSpc>
                          <a:spcPct val="115000"/>
                        </a:lnSpc>
                        <a:spcAft>
                          <a:spcPts val="1000"/>
                        </a:spcAft>
                      </a:pPr>
                      <a:endParaRPr lang="es-E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71737816"/>
                  </a:ext>
                </a:extLst>
              </a:tr>
              <a:tr h="359038">
                <a:tc vMerge="1">
                  <a:txBody>
                    <a:bodyPr/>
                    <a:lstStyle/>
                    <a:p>
                      <a:endParaRPr lang="es-E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s-ES" sz="1100" dirty="0"/>
                        <a:t>V3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s-ES" sz="1100" kern="1200" dirty="0">
                          <a:solidFill>
                            <a:schemeClr val="tx1"/>
                          </a:solidFill>
                          <a:effectLst/>
                          <a:latin typeface="+mn-lt"/>
                          <a:ea typeface="+mn-ea"/>
                          <a:cs typeface="+mn-cs"/>
                        </a:rPr>
                        <a:t>1543.0±512.3</a:t>
                      </a:r>
                      <a:endParaRPr lang="es-ES" sz="11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vMerge="1">
                  <a:txBody>
                    <a:bodyPr/>
                    <a:lstStyle/>
                    <a:p>
                      <a:endParaRPr lang="es-E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s-ES" sz="1100" dirty="0"/>
                        <a:t>V3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1000"/>
                        </a:spcAft>
                      </a:pPr>
                      <a:r>
                        <a:rPr lang="es-ES" sz="1100" dirty="0">
                          <a:effectLst/>
                          <a:latin typeface="Calibri" panose="020F0502020204030204" pitchFamily="34" charset="0"/>
                          <a:ea typeface="Calibri" panose="020F0502020204030204" pitchFamily="34" charset="0"/>
                          <a:cs typeface="Times New Roman" panose="02020603050405020304" pitchFamily="18" charset="0"/>
                        </a:rPr>
                        <a:t>1300.6±451.1</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vMerge="1">
                  <a:txBody>
                    <a:bodyPr/>
                    <a:lstStyle/>
                    <a:p>
                      <a:pPr algn="ctr">
                        <a:lnSpc>
                          <a:spcPct val="115000"/>
                        </a:lnSpc>
                        <a:spcAft>
                          <a:spcPts val="1000"/>
                        </a:spcAft>
                      </a:pPr>
                      <a:endParaRPr lang="es-E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97165754"/>
                  </a:ext>
                </a:extLst>
              </a:tr>
            </a:tbl>
          </a:graphicData>
        </a:graphic>
      </p:graphicFrame>
      <p:graphicFrame>
        <p:nvGraphicFramePr>
          <p:cNvPr id="5" name="Tabla 11">
            <a:extLst>
              <a:ext uri="{FF2B5EF4-FFF2-40B4-BE49-F238E27FC236}">
                <a16:creationId xmlns:a16="http://schemas.microsoft.com/office/drawing/2014/main" id="{C8F32DB9-7C1F-4DC9-80A7-FFB04CE7DF7C}"/>
              </a:ext>
            </a:extLst>
          </p:cNvPr>
          <p:cNvGraphicFramePr>
            <a:graphicFrameLocks noGrp="1"/>
          </p:cNvGraphicFramePr>
          <p:nvPr>
            <p:extLst>
              <p:ext uri="{D42A27DB-BD31-4B8C-83A1-F6EECF244321}">
                <p14:modId xmlns:p14="http://schemas.microsoft.com/office/powerpoint/2010/main" val="1779584953"/>
              </p:ext>
            </p:extLst>
          </p:nvPr>
        </p:nvGraphicFramePr>
        <p:xfrm>
          <a:off x="253838" y="280670"/>
          <a:ext cx="4318162" cy="2291080"/>
        </p:xfrm>
        <a:graphic>
          <a:graphicData uri="http://schemas.openxmlformats.org/drawingml/2006/table">
            <a:tbl>
              <a:tblPr firstRow="1" bandRow="1">
                <a:tableStyleId>{2D5ABB26-0587-4C30-8999-92F81FD0307C}</a:tableStyleId>
              </a:tblPr>
              <a:tblGrid>
                <a:gridCol w="4318162">
                  <a:extLst>
                    <a:ext uri="{9D8B030D-6E8A-4147-A177-3AD203B41FA5}">
                      <a16:colId xmlns:a16="http://schemas.microsoft.com/office/drawing/2014/main" val="1710771708"/>
                    </a:ext>
                  </a:extLst>
                </a:gridCol>
              </a:tblGrid>
              <a:tr h="370840">
                <a:tc>
                  <a:txBody>
                    <a:bodyPr/>
                    <a:lstStyle/>
                    <a:p>
                      <a:r>
                        <a:rPr lang="es-ES" sz="1400" dirty="0"/>
                        <a:t>RESULTADOS</a:t>
                      </a:r>
                      <a:endParaRPr lang="es-E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extLst>
                  <a:ext uri="{0D108BD9-81ED-4DB2-BD59-A6C34878D82A}">
                    <a16:rowId xmlns:a16="http://schemas.microsoft.com/office/drawing/2014/main" val="3143127152"/>
                  </a:ext>
                </a:extLst>
              </a:tr>
              <a:tr h="370840">
                <a:tc>
                  <a:txBody>
                    <a:bodyPr/>
                    <a:lstStyle/>
                    <a:p>
                      <a:r>
                        <a:rPr lang="es-ES" sz="12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En el momento del presente análisis, TRACE está formada por 962 casos de EPOC de los que 181 (18,8%) estaban recibiendo tratamiento con un broncodilatador de acción prolongada en visita 0 y 96 (10,0%) recibían tratamiento con doble terapia broncodilatadora. En el análisis crudo se observaron diferencias en la  magnitud del empeoramiento funcional que fue de 221 </a:t>
                      </a:r>
                      <a:r>
                        <a:rPr lang="es-ES" sz="1200" dirty="0" err="1">
                          <a:solidFill>
                            <a:srgbClr val="000000"/>
                          </a:solidFill>
                          <a:effectLst/>
                          <a:latin typeface="Arial" panose="020B0604020202020204" pitchFamily="34" charset="0"/>
                          <a:ea typeface="Calibri" panose="020F0502020204030204" pitchFamily="34" charset="0"/>
                          <a:cs typeface="Times New Roman" panose="02020603050405020304" pitchFamily="18" charset="0"/>
                        </a:rPr>
                        <a:t>mL</a:t>
                      </a:r>
                      <a:r>
                        <a:rPr lang="es-ES" sz="12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para los pacientes con dos broncodilatadores frente a 194 </a:t>
                      </a:r>
                      <a:r>
                        <a:rPr lang="es-ES" sz="1200" dirty="0" err="1">
                          <a:solidFill>
                            <a:srgbClr val="000000"/>
                          </a:solidFill>
                          <a:effectLst/>
                          <a:latin typeface="Arial" panose="020B0604020202020204" pitchFamily="34" charset="0"/>
                          <a:ea typeface="Calibri" panose="020F0502020204030204" pitchFamily="34" charset="0"/>
                          <a:cs typeface="Times New Roman" panose="02020603050405020304" pitchFamily="18" charset="0"/>
                        </a:rPr>
                        <a:t>mL</a:t>
                      </a:r>
                      <a:r>
                        <a:rPr lang="es-ES" sz="12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en los casos con un broncodilatador a lo largo de 3 años, pero presentando un potencial impacto según la afectación funcional basal.</a:t>
                      </a:r>
                      <a:endParaRPr lang="es-ES" sz="1200" dirty="0">
                        <a:effectLst/>
                        <a:latin typeface="Calibri" panose="020F0502020204030204" pitchFamily="34" charset="0"/>
                        <a:ea typeface="Calibri" panose="020F0502020204030204" pitchFamily="34" charset="0"/>
                        <a:cs typeface="Times New Roman" panose="02020603050405020304" pitchFamily="18"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225841430"/>
                  </a:ext>
                </a:extLst>
              </a:tr>
            </a:tbl>
          </a:graphicData>
        </a:graphic>
      </p:graphicFrame>
      <p:graphicFrame>
        <p:nvGraphicFramePr>
          <p:cNvPr id="8" name="Tabla 11">
            <a:extLst>
              <a:ext uri="{FF2B5EF4-FFF2-40B4-BE49-F238E27FC236}">
                <a16:creationId xmlns:a16="http://schemas.microsoft.com/office/drawing/2014/main" id="{279B1BFE-B360-42EE-9423-06CEFE6C2911}"/>
              </a:ext>
            </a:extLst>
          </p:cNvPr>
          <p:cNvGraphicFramePr>
            <a:graphicFrameLocks noGrp="1"/>
          </p:cNvGraphicFramePr>
          <p:nvPr>
            <p:extLst>
              <p:ext uri="{D42A27DB-BD31-4B8C-83A1-F6EECF244321}">
                <p14:modId xmlns:p14="http://schemas.microsoft.com/office/powerpoint/2010/main" val="1528470181"/>
              </p:ext>
            </p:extLst>
          </p:nvPr>
        </p:nvGraphicFramePr>
        <p:xfrm>
          <a:off x="4572000" y="280670"/>
          <a:ext cx="4318162" cy="1010920"/>
        </p:xfrm>
        <a:graphic>
          <a:graphicData uri="http://schemas.openxmlformats.org/drawingml/2006/table">
            <a:tbl>
              <a:tblPr firstRow="1" bandRow="1">
                <a:tableStyleId>{2D5ABB26-0587-4C30-8999-92F81FD0307C}</a:tableStyleId>
              </a:tblPr>
              <a:tblGrid>
                <a:gridCol w="4318162">
                  <a:extLst>
                    <a:ext uri="{9D8B030D-6E8A-4147-A177-3AD203B41FA5}">
                      <a16:colId xmlns:a16="http://schemas.microsoft.com/office/drawing/2014/main" val="1710771708"/>
                    </a:ext>
                  </a:extLst>
                </a:gridCol>
              </a:tblGrid>
              <a:tr h="370840">
                <a:tc>
                  <a:txBody>
                    <a:bodyPr/>
                    <a:lstStyle/>
                    <a:p>
                      <a:r>
                        <a:rPr lang="es-ES" sz="1400" dirty="0"/>
                        <a:t>CONCLUSIONES</a:t>
                      </a:r>
                      <a:endParaRPr lang="es-E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extLst>
                  <a:ext uri="{0D108BD9-81ED-4DB2-BD59-A6C34878D82A}">
                    <a16:rowId xmlns:a16="http://schemas.microsoft.com/office/drawing/2014/main" val="3143127152"/>
                  </a:ext>
                </a:extLst>
              </a:tr>
              <a:tr h="370840">
                <a:tc>
                  <a:txBody>
                    <a:bodyPr/>
                    <a:lstStyle/>
                    <a:p>
                      <a:r>
                        <a:rPr lang="es-ES" sz="1200" dirty="0">
                          <a:solidFill>
                            <a:srgbClr val="201F1E"/>
                          </a:solidFill>
                          <a:effectLst/>
                          <a:latin typeface="Arial" panose="020B0604020202020204" pitchFamily="34" charset="0"/>
                          <a:ea typeface="Times New Roman" panose="02020603050405020304" pitchFamily="18" charset="0"/>
                        </a:rPr>
                        <a:t>Las distintas estrategias de tratamiento broncodilatador podrían asociarse con cambios en el declive de la FEV1 a lo largo del tiempo.</a:t>
                      </a:r>
                      <a:endParaRPr lang="es-ES" sz="12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225841430"/>
                  </a:ext>
                </a:extLst>
              </a:tr>
            </a:tbl>
          </a:graphicData>
        </a:graphic>
      </p:graphicFrame>
    </p:spTree>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80</TotalTime>
  <Words>423</Words>
  <Application>Microsoft Office PowerPoint</Application>
  <PresentationFormat>Presentación en pantalla (16:9)</PresentationFormat>
  <Paragraphs>41</Paragraphs>
  <Slides>2</Slides>
  <Notes>0</Notes>
  <HiddenSlides>0</HiddenSlides>
  <MMClips>0</MMClips>
  <ScaleCrop>false</ScaleCrop>
  <HeadingPairs>
    <vt:vector size="6" baseType="variant">
      <vt:variant>
        <vt:lpstr>Fuentes usadas</vt:lpstr>
      </vt:variant>
      <vt:variant>
        <vt:i4>2</vt:i4>
      </vt:variant>
      <vt:variant>
        <vt:lpstr>Tema</vt:lpstr>
      </vt:variant>
      <vt:variant>
        <vt:i4>1</vt:i4>
      </vt:variant>
      <vt:variant>
        <vt:lpstr>Títulos de diapositiva</vt:lpstr>
      </vt:variant>
      <vt:variant>
        <vt:i4>2</vt:i4>
      </vt:variant>
    </vt:vector>
  </HeadingPairs>
  <TitlesOfParts>
    <vt:vector size="5" baseType="lpstr">
      <vt:lpstr>Arial</vt:lpstr>
      <vt:lpstr>Calibri</vt:lpstr>
      <vt:lpstr>Tema de Office</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LUNA</dc:creator>
  <cp:lastModifiedBy>rocio reinoso arija</cp:lastModifiedBy>
  <cp:revision>9</cp:revision>
  <dcterms:created xsi:type="dcterms:W3CDTF">2021-06-21T11:13:42Z</dcterms:created>
  <dcterms:modified xsi:type="dcterms:W3CDTF">2021-08-30T14:15:23Z</dcterms:modified>
</cp:coreProperties>
</file>