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782224-3DF6-4CD5-A13B-D57DF59CE1B7}" v="325" dt="2021-09-08T16:52:16.6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604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6198E68-8226-451C-819F-006FFFA9F03C}"/>
              </a:ext>
            </a:extLst>
          </p:cNvPr>
          <p:cNvSpPr txBox="1"/>
          <p:nvPr/>
        </p:nvSpPr>
        <p:spPr>
          <a:xfrm>
            <a:off x="512564" y="217885"/>
            <a:ext cx="8261747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/>
                <a:ea typeface="Roboto"/>
                <a:cs typeface="Arial"/>
              </a:rPr>
              <a:t>SEGUIMIENTO EN CONSULTA DE NEUMOLOGIA DE PACIENTES CON SARS-COV-2 GRAVE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FA7C044-DF83-4265-A463-F14025A822A6}"/>
              </a:ext>
            </a:extLst>
          </p:cNvPr>
          <p:cNvSpPr txBox="1"/>
          <p:nvPr/>
        </p:nvSpPr>
        <p:spPr>
          <a:xfrm>
            <a:off x="325041" y="869752"/>
            <a:ext cx="8395692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 dirty="0">
                <a:latin typeface="Arial"/>
                <a:cs typeface="Arial"/>
              </a:rPr>
              <a:t>C. Cabrero Rodríguez; A. B. </a:t>
            </a:r>
            <a:r>
              <a:rPr lang="en-US" sz="1100" dirty="0" err="1">
                <a:latin typeface="Arial"/>
                <a:cs typeface="Arial"/>
              </a:rPr>
              <a:t>Gámiz</a:t>
            </a:r>
            <a:r>
              <a:rPr lang="en-US" sz="1100" dirty="0">
                <a:latin typeface="Arial"/>
                <a:cs typeface="Arial"/>
              </a:rPr>
              <a:t> Molina; N. Calvente Vera; P. </a:t>
            </a:r>
            <a:r>
              <a:rPr lang="en-US" sz="1100" dirty="0" err="1">
                <a:latin typeface="Arial"/>
                <a:cs typeface="Arial"/>
              </a:rPr>
              <a:t>Barragán</a:t>
            </a:r>
            <a:r>
              <a:rPr lang="en-US" sz="1100" dirty="0">
                <a:latin typeface="Arial"/>
                <a:cs typeface="Arial"/>
              </a:rPr>
              <a:t> Reyes; P. </a:t>
            </a:r>
            <a:r>
              <a:rPr lang="en-US" sz="1100" dirty="0" err="1">
                <a:latin typeface="Arial"/>
                <a:cs typeface="Arial"/>
              </a:rPr>
              <a:t>Gámez</a:t>
            </a:r>
            <a:r>
              <a:rPr lang="en-US" sz="1100" dirty="0">
                <a:latin typeface="Arial"/>
                <a:cs typeface="Arial"/>
              </a:rPr>
              <a:t> Baeza. </a:t>
            </a:r>
            <a:endParaRPr lang="es-ES" sz="1100">
              <a:latin typeface="Arial"/>
              <a:cs typeface="Calibri"/>
            </a:endParaRPr>
          </a:p>
          <a:p>
            <a:pPr algn="ctr"/>
            <a:r>
              <a:rPr lang="en-US" sz="1100" dirty="0" err="1">
                <a:latin typeface="Arial"/>
                <a:cs typeface="Arial"/>
              </a:rPr>
              <a:t>Servicio</a:t>
            </a:r>
            <a:r>
              <a:rPr lang="en-US" sz="1100" dirty="0">
                <a:latin typeface="Arial"/>
                <a:cs typeface="Arial"/>
              </a:rPr>
              <a:t> de </a:t>
            </a:r>
            <a:r>
              <a:rPr lang="en-US" sz="1100" dirty="0" err="1">
                <a:latin typeface="Arial"/>
                <a:cs typeface="Arial"/>
              </a:rPr>
              <a:t>Neumología</a:t>
            </a:r>
            <a:r>
              <a:rPr lang="en-US" sz="1100" dirty="0">
                <a:latin typeface="Arial"/>
                <a:cs typeface="Arial"/>
              </a:rPr>
              <a:t>. Hospital Universitario </a:t>
            </a:r>
            <a:r>
              <a:rPr lang="en-US" sz="1100" dirty="0" err="1">
                <a:latin typeface="Arial"/>
                <a:cs typeface="Arial"/>
              </a:rPr>
              <a:t>Clínico</a:t>
            </a:r>
            <a:r>
              <a:rPr lang="en-US" sz="1100" dirty="0">
                <a:latin typeface="Arial"/>
                <a:cs typeface="Arial"/>
              </a:rPr>
              <a:t> San Cecilio. Granada.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7759AC8-2C7F-4454-971B-CC2B6C0A114F}"/>
              </a:ext>
            </a:extLst>
          </p:cNvPr>
          <p:cNvSpPr txBox="1"/>
          <p:nvPr/>
        </p:nvSpPr>
        <p:spPr>
          <a:xfrm>
            <a:off x="512563" y="1843088"/>
            <a:ext cx="8261746" cy="76944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La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pandemia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por SARS-CoV-2 ha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supuesto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un gran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cambio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a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nivel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mundial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y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sanitario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. El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reto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que se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presenta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es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el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manejo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de las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posibles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secuelas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pulmonares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a medio y largo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plazo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de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esta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patología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.</a:t>
            </a:r>
            <a:endParaRPr lang="en-US" sz="1100" dirty="0">
              <a:solidFill>
                <a:srgbClr val="000000"/>
              </a:solidFill>
              <a:latin typeface="Arial"/>
              <a:ea typeface="Roboto"/>
              <a:cs typeface="Arial"/>
            </a:endParaRPr>
          </a:p>
          <a:p>
            <a:pPr algn="just"/>
            <a:br>
              <a:rPr lang="en-US" sz="1100" dirty="0">
                <a:latin typeface="Arial"/>
                <a:cs typeface="Arial"/>
              </a:rPr>
            </a:b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El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objetivo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de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este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estudio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es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analizar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a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pacientes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con SARS-CoV-2 grave y sus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secuelas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pulmonares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a medio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plazo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.</a:t>
            </a:r>
            <a:endParaRPr lang="en-US" sz="1100">
              <a:latin typeface="Arial"/>
              <a:cs typeface="Arial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3DBB597-884C-4FF3-A99D-973466775440}"/>
              </a:ext>
            </a:extLst>
          </p:cNvPr>
          <p:cNvSpPr txBox="1"/>
          <p:nvPr/>
        </p:nvSpPr>
        <p:spPr>
          <a:xfrm>
            <a:off x="512565" y="3262909"/>
            <a:ext cx="8261744" cy="76944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Se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incluyeron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pacientes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ingresados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en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UCI entre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marzo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y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abril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de 2020 por </a:t>
            </a:r>
            <a:r>
              <a:rPr lang="en-US" sz="1100" dirty="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neumonía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por COVID-19 grave con </a:t>
            </a:r>
            <a:r>
              <a:rPr lang="en-US" sz="110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insuficiencia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respiratoria </a:t>
            </a:r>
            <a:r>
              <a:rPr lang="en-US" sz="110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severa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</a:t>
            </a:r>
            <a:r>
              <a:rPr lang="en-US" sz="110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en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</a:t>
            </a:r>
            <a:r>
              <a:rPr lang="en-US" sz="110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el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Hospital Universitario </a:t>
            </a:r>
            <a:r>
              <a:rPr lang="en-US" sz="110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Clínico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San Cecilio.</a:t>
            </a:r>
            <a:br>
              <a:rPr lang="en-US" sz="1100" dirty="0">
                <a:latin typeface="Arial"/>
                <a:cs typeface="Arial"/>
              </a:rPr>
            </a:b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Se </a:t>
            </a:r>
            <a:r>
              <a:rPr lang="en-US" sz="110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analizó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</a:t>
            </a:r>
            <a:r>
              <a:rPr lang="en-US" sz="110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el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</a:t>
            </a:r>
            <a:r>
              <a:rPr lang="en-US" sz="110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antecedente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de </a:t>
            </a:r>
            <a:r>
              <a:rPr lang="en-US" sz="110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tabaquismo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, </a:t>
            </a:r>
            <a:r>
              <a:rPr lang="en-US" sz="110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índice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de masa corporal (IMC), </a:t>
            </a:r>
            <a:r>
              <a:rPr lang="en-US" sz="110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resolución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o no de la </a:t>
            </a:r>
            <a:r>
              <a:rPr lang="en-US" sz="110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afectación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</a:t>
            </a:r>
            <a:r>
              <a:rPr lang="en-US" sz="110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radiológica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por TC o </a:t>
            </a:r>
            <a:r>
              <a:rPr lang="en-US" sz="110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radiografía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de </a:t>
            </a:r>
            <a:r>
              <a:rPr lang="en-US" sz="110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tórax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y la </a:t>
            </a:r>
            <a:r>
              <a:rPr lang="en-US" sz="110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función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</a:t>
            </a:r>
            <a:r>
              <a:rPr lang="en-US" sz="110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pulmonar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a los </a:t>
            </a:r>
            <a:r>
              <a:rPr lang="en-US" sz="110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tres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meses del </a:t>
            </a:r>
            <a:r>
              <a:rPr lang="en-US" sz="110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alta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 </a:t>
            </a:r>
            <a:r>
              <a:rPr lang="en-US" sz="1100" err="1">
                <a:solidFill>
                  <a:srgbClr val="222222"/>
                </a:solidFill>
                <a:latin typeface="Arial"/>
                <a:ea typeface="Roboto"/>
                <a:cs typeface="Arial"/>
              </a:rPr>
              <a:t>hospitalaria</a:t>
            </a:r>
            <a:r>
              <a:rPr lang="en-US" sz="1100" dirty="0">
                <a:solidFill>
                  <a:srgbClr val="222222"/>
                </a:solidFill>
                <a:latin typeface="Arial"/>
                <a:ea typeface="Roboto"/>
                <a:cs typeface="Arial"/>
              </a:rPr>
              <a:t>.</a:t>
            </a:r>
            <a:endParaRPr lang="en-US" sz="1100" dirty="0">
              <a:latin typeface="Arial"/>
              <a:cs typeface="Arial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FA0627F-6A5E-42C1-A2B7-3BBBD499654F}"/>
              </a:ext>
            </a:extLst>
          </p:cNvPr>
          <p:cNvSpPr txBox="1"/>
          <p:nvPr/>
        </p:nvSpPr>
        <p:spPr>
          <a:xfrm>
            <a:off x="512563" y="1530548"/>
            <a:ext cx="4136231" cy="30777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1400" dirty="0">
                <a:latin typeface="Arial"/>
                <a:cs typeface="Arial"/>
              </a:rPr>
              <a:t>Introducción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7F5300B-360D-490E-8264-662D781441B9}"/>
              </a:ext>
            </a:extLst>
          </p:cNvPr>
          <p:cNvSpPr txBox="1"/>
          <p:nvPr/>
        </p:nvSpPr>
        <p:spPr>
          <a:xfrm>
            <a:off x="512562" y="2941441"/>
            <a:ext cx="4127301" cy="31670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dirty="0">
                <a:latin typeface="Arial"/>
                <a:cs typeface="Arial"/>
              </a:rPr>
              <a:t>Material y métodos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8" descr="Gráfico, Gráfico circular&#10;&#10;Descripción generada automáticamente">
            <a:extLst>
              <a:ext uri="{FF2B5EF4-FFF2-40B4-BE49-F238E27FC236}">
                <a16:creationId xmlns:a16="http://schemas.microsoft.com/office/drawing/2014/main" id="{391021F6-5961-4EEF-B931-9EFFB59B6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5236" y="217279"/>
            <a:ext cx="3787972" cy="222648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EF32751-033C-4A07-AADD-AB5DA05E5AE4}"/>
              </a:ext>
            </a:extLst>
          </p:cNvPr>
          <p:cNvSpPr txBox="1"/>
          <p:nvPr/>
        </p:nvSpPr>
        <p:spPr>
          <a:xfrm>
            <a:off x="851892" y="548283"/>
            <a:ext cx="3734395" cy="24827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El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tamaño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muestral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fue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de 13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pacientes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, 8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varones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y 5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mujeres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. De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ellos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, 5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eran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exfumadores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o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fumadores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activos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, con un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índice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paquetes-año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en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torno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a 30. El resto no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tenían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antecedentes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de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exposición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al tabaco. El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índice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de masa corporal medio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fue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de 32,41kg/m2. Tres de los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pacientes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presentaban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obesidad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mórbida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o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grado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III, dos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pacientes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grado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II, un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paciente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grado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I y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el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resto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sobrepeso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.</a:t>
            </a:r>
            <a:br>
              <a:rPr lang="en-US" sz="1100" dirty="0"/>
            </a:b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En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cuanto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a la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función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pulmonar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,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todos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presentaron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una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espirometría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normal y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en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cuatro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pacientes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se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observó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una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disminución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leve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de la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difusión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,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todos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ellos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con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el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antecedente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de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tabaquismo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.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Radiológicamente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,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en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el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53% de los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pacientes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hubo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una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resolución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de la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neumonía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Roboto"/>
                <a:ea typeface="Roboto"/>
              </a:rPr>
              <a:t>provocada</a:t>
            </a:r>
            <a:r>
              <a:rPr lang="en-US" sz="1100" dirty="0">
                <a:solidFill>
                  <a:srgbClr val="222222"/>
                </a:solidFill>
                <a:latin typeface="Roboto"/>
                <a:ea typeface="Roboto"/>
              </a:rPr>
              <a:t> por SARS-CoV-2.</a:t>
            </a:r>
            <a:endParaRPr lang="en-US" sz="1100" dirty="0">
              <a:cs typeface="Calibri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0FE80A-F2DF-4F81-AD6D-AEFBAB93A6C7}"/>
              </a:ext>
            </a:extLst>
          </p:cNvPr>
          <p:cNvSpPr txBox="1"/>
          <p:nvPr/>
        </p:nvSpPr>
        <p:spPr>
          <a:xfrm>
            <a:off x="851890" y="235742"/>
            <a:ext cx="3734397" cy="30777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1400" dirty="0">
                <a:latin typeface="Arial"/>
                <a:cs typeface="Arial"/>
              </a:rPr>
              <a:t>Resultados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73E4A67-F9F2-4C26-8567-5EA4118C0475}"/>
              </a:ext>
            </a:extLst>
          </p:cNvPr>
          <p:cNvSpPr txBox="1"/>
          <p:nvPr/>
        </p:nvSpPr>
        <p:spPr>
          <a:xfrm>
            <a:off x="851890" y="3459362"/>
            <a:ext cx="7600950" cy="110799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100" dirty="0">
                <a:latin typeface="Arial"/>
                <a:ea typeface="+mn-lt"/>
                <a:cs typeface="Arial"/>
              </a:rPr>
              <a:t>A </a:t>
            </a:r>
            <a:r>
              <a:rPr lang="en-US" sz="1100" dirty="0" err="1">
                <a:latin typeface="Arial"/>
                <a:ea typeface="+mn-lt"/>
                <a:cs typeface="Arial"/>
              </a:rPr>
              <a:t>pesar</a:t>
            </a:r>
            <a:r>
              <a:rPr lang="en-US" sz="1100" dirty="0">
                <a:latin typeface="Arial"/>
                <a:ea typeface="+mn-lt"/>
                <a:cs typeface="Arial"/>
              </a:rPr>
              <a:t> de la </a:t>
            </a:r>
            <a:r>
              <a:rPr lang="en-US" sz="1100" dirty="0" err="1">
                <a:latin typeface="Arial"/>
                <a:ea typeface="+mn-lt"/>
                <a:cs typeface="Arial"/>
              </a:rPr>
              <a:t>gravedad</a:t>
            </a:r>
            <a:r>
              <a:rPr lang="en-US" sz="1100" dirty="0">
                <a:latin typeface="Arial"/>
                <a:ea typeface="+mn-lt"/>
                <a:cs typeface="Arial"/>
              </a:rPr>
              <a:t> del </a:t>
            </a:r>
            <a:r>
              <a:rPr lang="en-US" sz="1100" dirty="0" err="1">
                <a:latin typeface="Arial"/>
                <a:ea typeface="+mn-lt"/>
                <a:cs typeface="Arial"/>
              </a:rPr>
              <a:t>cuadro</a:t>
            </a:r>
            <a:r>
              <a:rPr lang="en-US" sz="1100" dirty="0">
                <a:latin typeface="Arial"/>
                <a:ea typeface="+mn-lt"/>
                <a:cs typeface="Arial"/>
              </a:rPr>
              <a:t> que </a:t>
            </a:r>
            <a:r>
              <a:rPr lang="en-US" sz="1100" dirty="0" err="1">
                <a:latin typeface="Arial"/>
                <a:ea typeface="+mn-lt"/>
                <a:cs typeface="Arial"/>
              </a:rPr>
              <a:t>presentaron</a:t>
            </a:r>
            <a:r>
              <a:rPr lang="en-US" sz="1100" dirty="0">
                <a:latin typeface="Arial"/>
                <a:ea typeface="+mn-lt"/>
                <a:cs typeface="Arial"/>
              </a:rPr>
              <a:t> los </a:t>
            </a:r>
            <a:r>
              <a:rPr lang="en-US" sz="1100" dirty="0" err="1">
                <a:latin typeface="Arial"/>
                <a:ea typeface="+mn-lt"/>
                <a:cs typeface="Arial"/>
              </a:rPr>
              <a:t>pacientes</a:t>
            </a:r>
            <a:r>
              <a:rPr lang="en-US" sz="1100" dirty="0">
                <a:latin typeface="Arial"/>
                <a:ea typeface="+mn-lt"/>
                <a:cs typeface="Arial"/>
              </a:rPr>
              <a:t> a </a:t>
            </a:r>
            <a:r>
              <a:rPr lang="en-US" sz="1100" dirty="0" err="1">
                <a:latin typeface="Arial"/>
                <a:ea typeface="+mn-lt"/>
                <a:cs typeface="Arial"/>
              </a:rPr>
              <a:t>su</a:t>
            </a:r>
            <a:r>
              <a:rPr lang="en-US" sz="1100" dirty="0">
                <a:latin typeface="Arial"/>
                <a:ea typeface="+mn-lt"/>
                <a:cs typeface="Arial"/>
              </a:rPr>
              <a:t> </a:t>
            </a:r>
            <a:r>
              <a:rPr lang="en-US" sz="1100" dirty="0" err="1">
                <a:latin typeface="Arial"/>
                <a:ea typeface="+mn-lt"/>
                <a:cs typeface="Arial"/>
              </a:rPr>
              <a:t>ingreso</a:t>
            </a:r>
            <a:r>
              <a:rPr lang="en-US" sz="1100" dirty="0">
                <a:latin typeface="Arial"/>
                <a:ea typeface="+mn-lt"/>
                <a:cs typeface="Arial"/>
              </a:rPr>
              <a:t>, </a:t>
            </a:r>
            <a:r>
              <a:rPr lang="en-US" sz="1100" dirty="0" err="1">
                <a:latin typeface="Arial"/>
                <a:ea typeface="+mn-lt"/>
                <a:cs typeface="Arial"/>
              </a:rPr>
              <a:t>en</a:t>
            </a:r>
            <a:r>
              <a:rPr lang="en-US" sz="1100" dirty="0">
                <a:latin typeface="Arial"/>
                <a:ea typeface="+mn-lt"/>
                <a:cs typeface="Arial"/>
              </a:rPr>
              <a:t> la </a:t>
            </a:r>
            <a:r>
              <a:rPr lang="en-US" sz="1100" dirty="0" err="1">
                <a:latin typeface="Arial"/>
                <a:ea typeface="+mn-lt"/>
                <a:cs typeface="Arial"/>
              </a:rPr>
              <a:t>mayoría</a:t>
            </a:r>
            <a:r>
              <a:rPr lang="en-US" sz="1100" dirty="0">
                <a:latin typeface="Arial"/>
                <a:ea typeface="+mn-lt"/>
                <a:cs typeface="Arial"/>
              </a:rPr>
              <a:t> </a:t>
            </a:r>
            <a:r>
              <a:rPr lang="en-US" sz="1100" dirty="0" err="1">
                <a:latin typeface="Arial"/>
                <a:ea typeface="+mn-lt"/>
                <a:cs typeface="Arial"/>
              </a:rPr>
              <a:t>ya</a:t>
            </a:r>
            <a:r>
              <a:rPr lang="en-US" sz="1100" dirty="0">
                <a:latin typeface="Arial"/>
                <a:ea typeface="+mn-lt"/>
                <a:cs typeface="Arial"/>
              </a:rPr>
              <a:t> se </a:t>
            </a:r>
            <a:r>
              <a:rPr lang="en-US" sz="1100" dirty="0" err="1">
                <a:latin typeface="Arial"/>
                <a:ea typeface="+mn-lt"/>
                <a:cs typeface="Arial"/>
              </a:rPr>
              <a:t>objetivó</a:t>
            </a:r>
            <a:r>
              <a:rPr lang="en-US" sz="1100" dirty="0">
                <a:latin typeface="Arial"/>
                <a:ea typeface="+mn-lt"/>
                <a:cs typeface="Arial"/>
              </a:rPr>
              <a:t> una </a:t>
            </a:r>
            <a:r>
              <a:rPr lang="en-US" sz="1100" dirty="0" err="1">
                <a:latin typeface="Arial"/>
                <a:ea typeface="+mn-lt"/>
                <a:cs typeface="Arial"/>
              </a:rPr>
              <a:t>resolución</a:t>
            </a:r>
            <a:r>
              <a:rPr lang="en-US" sz="1100" dirty="0">
                <a:latin typeface="Arial"/>
                <a:ea typeface="+mn-lt"/>
                <a:cs typeface="Arial"/>
              </a:rPr>
              <a:t> </a:t>
            </a:r>
            <a:r>
              <a:rPr lang="en-US" sz="1100" dirty="0" err="1">
                <a:latin typeface="Arial"/>
                <a:ea typeface="+mn-lt"/>
                <a:cs typeface="Arial"/>
              </a:rPr>
              <a:t>radiológica</a:t>
            </a:r>
            <a:r>
              <a:rPr lang="en-US" sz="1100" dirty="0">
                <a:latin typeface="Arial"/>
                <a:ea typeface="+mn-lt"/>
                <a:cs typeface="Arial"/>
              </a:rPr>
              <a:t> o </a:t>
            </a:r>
            <a:r>
              <a:rPr lang="en-US" sz="1100" dirty="0" err="1">
                <a:latin typeface="Arial"/>
                <a:ea typeface="+mn-lt"/>
                <a:cs typeface="Arial"/>
              </a:rPr>
              <a:t>funcional</a:t>
            </a:r>
            <a:r>
              <a:rPr lang="en-US" sz="1100" dirty="0">
                <a:latin typeface="Arial"/>
                <a:ea typeface="+mn-lt"/>
                <a:cs typeface="Arial"/>
              </a:rPr>
              <a:t> respiratoria </a:t>
            </a:r>
            <a:r>
              <a:rPr lang="en-US" sz="1100" dirty="0" err="1">
                <a:latin typeface="Arial"/>
                <a:ea typeface="+mn-lt"/>
                <a:cs typeface="Arial"/>
              </a:rPr>
              <a:t>prácticamente</a:t>
            </a:r>
            <a:r>
              <a:rPr lang="en-US" sz="1100" dirty="0">
                <a:latin typeface="Arial"/>
                <a:ea typeface="+mn-lt"/>
                <a:cs typeface="Arial"/>
              </a:rPr>
              <a:t> </a:t>
            </a:r>
            <a:r>
              <a:rPr lang="en-US" sz="1100" dirty="0" err="1">
                <a:latin typeface="Arial"/>
                <a:ea typeface="+mn-lt"/>
                <a:cs typeface="Arial"/>
              </a:rPr>
              <a:t>completa</a:t>
            </a:r>
            <a:r>
              <a:rPr lang="en-US" sz="1100" dirty="0">
                <a:latin typeface="Arial"/>
                <a:ea typeface="+mn-lt"/>
                <a:cs typeface="Arial"/>
              </a:rPr>
              <a:t> poco </a:t>
            </a:r>
            <a:r>
              <a:rPr lang="en-US" sz="1100" dirty="0" err="1">
                <a:latin typeface="Arial"/>
                <a:ea typeface="+mn-lt"/>
                <a:cs typeface="Arial"/>
              </a:rPr>
              <a:t>tiempo</a:t>
            </a:r>
            <a:r>
              <a:rPr lang="en-US" sz="1100" dirty="0">
                <a:latin typeface="Arial"/>
                <a:ea typeface="+mn-lt"/>
                <a:cs typeface="Arial"/>
              </a:rPr>
              <a:t> </a:t>
            </a:r>
            <a:r>
              <a:rPr lang="en-US" sz="1100" dirty="0" err="1">
                <a:latin typeface="Arial"/>
                <a:ea typeface="+mn-lt"/>
                <a:cs typeface="Arial"/>
              </a:rPr>
              <a:t>después</a:t>
            </a:r>
            <a:r>
              <a:rPr lang="en-US" sz="1100" dirty="0">
                <a:latin typeface="Arial"/>
                <a:ea typeface="+mn-lt"/>
                <a:cs typeface="Arial"/>
              </a:rPr>
              <a:t> del </a:t>
            </a:r>
            <a:r>
              <a:rPr lang="en-US" sz="1100" dirty="0" err="1">
                <a:latin typeface="Arial"/>
                <a:ea typeface="+mn-lt"/>
                <a:cs typeface="Arial"/>
              </a:rPr>
              <a:t>alta</a:t>
            </a:r>
            <a:r>
              <a:rPr lang="en-US" sz="1100" dirty="0">
                <a:latin typeface="Arial"/>
                <a:ea typeface="+mn-lt"/>
                <a:cs typeface="Arial"/>
              </a:rPr>
              <a:t> </a:t>
            </a:r>
            <a:r>
              <a:rPr lang="en-US" sz="1100" dirty="0" err="1">
                <a:latin typeface="Arial"/>
                <a:ea typeface="+mn-lt"/>
                <a:cs typeface="Arial"/>
              </a:rPr>
              <a:t>hospitalaria</a:t>
            </a:r>
            <a:r>
              <a:rPr lang="en-US" sz="1100" dirty="0">
                <a:latin typeface="Arial"/>
                <a:ea typeface="+mn-lt"/>
                <a:cs typeface="Arial"/>
              </a:rPr>
              <a:t>. No </a:t>
            </a:r>
            <a:r>
              <a:rPr lang="en-US" sz="1100" dirty="0" err="1">
                <a:latin typeface="Arial"/>
                <a:ea typeface="+mn-lt"/>
                <a:cs typeface="Arial"/>
              </a:rPr>
              <a:t>sabemos</a:t>
            </a:r>
            <a:r>
              <a:rPr lang="en-US" sz="1100" dirty="0">
                <a:latin typeface="Arial"/>
                <a:ea typeface="+mn-lt"/>
                <a:cs typeface="Arial"/>
              </a:rPr>
              <a:t> </a:t>
            </a:r>
            <a:r>
              <a:rPr lang="en-US" sz="1100" dirty="0" err="1">
                <a:latin typeface="Arial"/>
                <a:ea typeface="+mn-lt"/>
                <a:cs typeface="Arial"/>
              </a:rPr>
              <a:t>si</a:t>
            </a:r>
            <a:r>
              <a:rPr lang="en-US" sz="1100" dirty="0">
                <a:latin typeface="Arial"/>
                <a:ea typeface="+mn-lt"/>
                <a:cs typeface="Arial"/>
              </a:rPr>
              <a:t> las </a:t>
            </a:r>
            <a:r>
              <a:rPr lang="en-US" sz="1100" dirty="0" err="1">
                <a:latin typeface="Arial"/>
                <a:ea typeface="+mn-lt"/>
                <a:cs typeface="Arial"/>
              </a:rPr>
              <a:t>alteraciones</a:t>
            </a:r>
            <a:r>
              <a:rPr lang="en-US" sz="1100" dirty="0">
                <a:latin typeface="Arial"/>
                <a:ea typeface="+mn-lt"/>
                <a:cs typeface="Arial"/>
              </a:rPr>
              <a:t> </a:t>
            </a:r>
            <a:r>
              <a:rPr lang="en-US" sz="1100" dirty="0" err="1">
                <a:latin typeface="Arial"/>
                <a:ea typeface="+mn-lt"/>
                <a:cs typeface="Arial"/>
              </a:rPr>
              <a:t>observadas</a:t>
            </a:r>
            <a:r>
              <a:rPr lang="en-US" sz="1100" dirty="0">
                <a:latin typeface="Arial"/>
                <a:ea typeface="+mn-lt"/>
                <a:cs typeface="Arial"/>
              </a:rPr>
              <a:t> </a:t>
            </a:r>
            <a:r>
              <a:rPr lang="en-US" sz="1100" dirty="0" err="1">
                <a:latin typeface="Arial"/>
                <a:ea typeface="+mn-lt"/>
                <a:cs typeface="Arial"/>
              </a:rPr>
              <a:t>en</a:t>
            </a:r>
            <a:r>
              <a:rPr lang="en-US" sz="1100" dirty="0">
                <a:latin typeface="Arial"/>
                <a:ea typeface="+mn-lt"/>
                <a:cs typeface="Arial"/>
              </a:rPr>
              <a:t> las </a:t>
            </a:r>
            <a:r>
              <a:rPr lang="en-US" sz="1100" dirty="0" err="1">
                <a:latin typeface="Arial"/>
                <a:ea typeface="+mn-lt"/>
                <a:cs typeface="Arial"/>
              </a:rPr>
              <a:t>pruebas</a:t>
            </a:r>
            <a:r>
              <a:rPr lang="en-US" sz="1100" dirty="0">
                <a:latin typeface="Arial"/>
                <a:ea typeface="+mn-lt"/>
                <a:cs typeface="Arial"/>
              </a:rPr>
              <a:t> de </a:t>
            </a:r>
            <a:r>
              <a:rPr lang="en-US" sz="1100" dirty="0" err="1">
                <a:latin typeface="Arial"/>
                <a:ea typeface="+mn-lt"/>
                <a:cs typeface="Arial"/>
              </a:rPr>
              <a:t>función</a:t>
            </a:r>
            <a:r>
              <a:rPr lang="en-US" sz="1100" dirty="0">
                <a:latin typeface="Arial"/>
                <a:ea typeface="+mn-lt"/>
                <a:cs typeface="Arial"/>
              </a:rPr>
              <a:t> respiratoria (PFR) </a:t>
            </a:r>
            <a:r>
              <a:rPr lang="en-US" sz="1100" dirty="0" err="1">
                <a:latin typeface="Arial"/>
                <a:ea typeface="+mn-lt"/>
                <a:cs typeface="Arial"/>
              </a:rPr>
              <a:t>eran</a:t>
            </a:r>
            <a:r>
              <a:rPr lang="en-US" sz="1100" dirty="0">
                <a:latin typeface="Arial"/>
                <a:ea typeface="+mn-lt"/>
                <a:cs typeface="Arial"/>
              </a:rPr>
              <a:t> </a:t>
            </a:r>
            <a:r>
              <a:rPr lang="en-US" sz="1100" dirty="0" err="1">
                <a:latin typeface="Arial"/>
                <a:ea typeface="+mn-lt"/>
                <a:cs typeface="Arial"/>
              </a:rPr>
              <a:t>consecuencia</a:t>
            </a:r>
            <a:r>
              <a:rPr lang="en-US" sz="1100" dirty="0">
                <a:latin typeface="Arial"/>
                <a:ea typeface="+mn-lt"/>
                <a:cs typeface="Arial"/>
              </a:rPr>
              <a:t> de </a:t>
            </a:r>
            <a:r>
              <a:rPr lang="en-US" sz="1100" dirty="0" err="1">
                <a:latin typeface="Arial"/>
                <a:ea typeface="+mn-lt"/>
                <a:cs typeface="Arial"/>
              </a:rPr>
              <a:t>dicha</a:t>
            </a:r>
            <a:r>
              <a:rPr lang="en-US" sz="1100" dirty="0">
                <a:latin typeface="Arial"/>
                <a:ea typeface="+mn-lt"/>
                <a:cs typeface="Arial"/>
              </a:rPr>
              <a:t> </a:t>
            </a:r>
            <a:r>
              <a:rPr lang="en-US" sz="1100" dirty="0" err="1">
                <a:latin typeface="Arial"/>
                <a:ea typeface="+mn-lt"/>
                <a:cs typeface="Arial"/>
              </a:rPr>
              <a:t>enfermedad</a:t>
            </a:r>
            <a:r>
              <a:rPr lang="en-US" sz="1100" dirty="0">
                <a:latin typeface="Arial"/>
                <a:ea typeface="+mn-lt"/>
                <a:cs typeface="Arial"/>
              </a:rPr>
              <a:t>, </a:t>
            </a:r>
            <a:r>
              <a:rPr lang="en-US" sz="1100" dirty="0" err="1">
                <a:latin typeface="Arial"/>
                <a:ea typeface="+mn-lt"/>
                <a:cs typeface="Arial"/>
              </a:rPr>
              <a:t>ya</a:t>
            </a:r>
            <a:r>
              <a:rPr lang="en-US" sz="1100" dirty="0">
                <a:latin typeface="Arial"/>
                <a:ea typeface="+mn-lt"/>
                <a:cs typeface="Arial"/>
              </a:rPr>
              <a:t> que los </a:t>
            </a:r>
            <a:r>
              <a:rPr lang="en-US" sz="1100" dirty="0" err="1">
                <a:latin typeface="Arial"/>
                <a:ea typeface="+mn-lt"/>
                <a:cs typeface="Arial"/>
              </a:rPr>
              <a:t>pacientes</a:t>
            </a:r>
            <a:r>
              <a:rPr lang="en-US" sz="1100" dirty="0">
                <a:latin typeface="Arial"/>
                <a:ea typeface="+mn-lt"/>
                <a:cs typeface="Arial"/>
              </a:rPr>
              <a:t> que las </a:t>
            </a:r>
            <a:r>
              <a:rPr lang="en-US" sz="1100" dirty="0" err="1">
                <a:latin typeface="Arial"/>
                <a:ea typeface="+mn-lt"/>
                <a:cs typeface="Arial"/>
              </a:rPr>
              <a:t>presentaban</a:t>
            </a:r>
            <a:r>
              <a:rPr lang="en-US" sz="1100" dirty="0">
                <a:latin typeface="Arial"/>
                <a:ea typeface="+mn-lt"/>
                <a:cs typeface="Arial"/>
              </a:rPr>
              <a:t> </a:t>
            </a:r>
            <a:r>
              <a:rPr lang="en-US" sz="1100" dirty="0" err="1">
                <a:latin typeface="Arial"/>
                <a:ea typeface="+mn-lt"/>
                <a:cs typeface="Arial"/>
              </a:rPr>
              <a:t>eran</a:t>
            </a:r>
            <a:r>
              <a:rPr lang="en-US" sz="1100" dirty="0">
                <a:latin typeface="Arial"/>
                <a:ea typeface="+mn-lt"/>
                <a:cs typeface="Arial"/>
              </a:rPr>
              <a:t> </a:t>
            </a:r>
            <a:r>
              <a:rPr lang="en-US" sz="1100" dirty="0" err="1">
                <a:latin typeface="Arial"/>
                <a:ea typeface="+mn-lt"/>
                <a:cs typeface="Arial"/>
              </a:rPr>
              <a:t>fumadores</a:t>
            </a:r>
            <a:r>
              <a:rPr lang="en-US" sz="1100" dirty="0">
                <a:latin typeface="Arial"/>
                <a:ea typeface="+mn-lt"/>
                <a:cs typeface="Arial"/>
              </a:rPr>
              <a:t> y no </a:t>
            </a:r>
            <a:r>
              <a:rPr lang="en-US" sz="1100" dirty="0" err="1">
                <a:latin typeface="Arial"/>
                <a:ea typeface="+mn-lt"/>
                <a:cs typeface="Arial"/>
              </a:rPr>
              <a:t>disponemos</a:t>
            </a:r>
            <a:r>
              <a:rPr lang="en-US" sz="1100" dirty="0">
                <a:latin typeface="Arial"/>
                <a:ea typeface="+mn-lt"/>
                <a:cs typeface="Arial"/>
              </a:rPr>
              <a:t> de PFR previas. A </a:t>
            </a:r>
            <a:r>
              <a:rPr lang="en-US" sz="1100" dirty="0" err="1">
                <a:latin typeface="Arial"/>
                <a:ea typeface="+mn-lt"/>
                <a:cs typeface="Arial"/>
              </a:rPr>
              <a:t>destacar</a:t>
            </a:r>
            <a:r>
              <a:rPr lang="en-US" sz="1100" dirty="0">
                <a:latin typeface="Arial"/>
                <a:ea typeface="+mn-lt"/>
                <a:cs typeface="Arial"/>
              </a:rPr>
              <a:t> </a:t>
            </a:r>
            <a:r>
              <a:rPr lang="en-US" sz="1100" dirty="0" err="1">
                <a:latin typeface="Arial"/>
                <a:ea typeface="+mn-lt"/>
                <a:cs typeface="Arial"/>
              </a:rPr>
              <a:t>también</a:t>
            </a:r>
            <a:r>
              <a:rPr lang="en-US" sz="1100" dirty="0">
                <a:latin typeface="Arial"/>
                <a:ea typeface="+mn-lt"/>
                <a:cs typeface="Arial"/>
              </a:rPr>
              <a:t> que </a:t>
            </a:r>
            <a:r>
              <a:rPr lang="en-US" sz="1100" dirty="0" err="1">
                <a:latin typeface="Arial"/>
                <a:ea typeface="+mn-lt"/>
                <a:cs typeface="Arial"/>
              </a:rPr>
              <a:t>todos</a:t>
            </a:r>
            <a:r>
              <a:rPr lang="en-US" sz="1100" dirty="0">
                <a:latin typeface="Arial"/>
                <a:ea typeface="+mn-lt"/>
                <a:cs typeface="Arial"/>
              </a:rPr>
              <a:t> los </a:t>
            </a:r>
            <a:r>
              <a:rPr lang="en-US" sz="1100" dirty="0" err="1">
                <a:latin typeface="Arial"/>
                <a:ea typeface="+mn-lt"/>
                <a:cs typeface="Arial"/>
              </a:rPr>
              <a:t>pacientes</a:t>
            </a:r>
            <a:r>
              <a:rPr lang="en-US" sz="1100" dirty="0">
                <a:latin typeface="Arial"/>
                <a:ea typeface="+mn-lt"/>
                <a:cs typeface="Arial"/>
              </a:rPr>
              <a:t> </a:t>
            </a:r>
            <a:r>
              <a:rPr lang="en-US" sz="1100" dirty="0" err="1">
                <a:latin typeface="Arial"/>
                <a:ea typeface="+mn-lt"/>
                <a:cs typeface="Arial"/>
              </a:rPr>
              <a:t>tenían</a:t>
            </a:r>
            <a:r>
              <a:rPr lang="en-US" sz="1100" dirty="0">
                <a:latin typeface="Arial"/>
                <a:ea typeface="+mn-lt"/>
                <a:cs typeface="Arial"/>
              </a:rPr>
              <a:t> </a:t>
            </a:r>
            <a:r>
              <a:rPr lang="en-US" sz="1100" dirty="0" err="1">
                <a:latin typeface="Arial"/>
                <a:ea typeface="+mn-lt"/>
                <a:cs typeface="Arial"/>
              </a:rPr>
              <a:t>sobrepeso</a:t>
            </a:r>
            <a:r>
              <a:rPr lang="en-US" sz="1100" dirty="0">
                <a:latin typeface="Arial"/>
                <a:ea typeface="+mn-lt"/>
                <a:cs typeface="Arial"/>
              </a:rPr>
              <a:t> u </a:t>
            </a:r>
            <a:r>
              <a:rPr lang="en-US" sz="1100" dirty="0" err="1">
                <a:latin typeface="Arial"/>
                <a:ea typeface="+mn-lt"/>
                <a:cs typeface="Arial"/>
              </a:rPr>
              <a:t>obesidad</a:t>
            </a:r>
            <a:r>
              <a:rPr lang="en-US" sz="1100" dirty="0">
                <a:latin typeface="Arial"/>
                <a:ea typeface="+mn-lt"/>
                <a:cs typeface="Arial"/>
              </a:rPr>
              <a:t>, </a:t>
            </a:r>
            <a:r>
              <a:rPr lang="en-US" sz="1100" dirty="0" err="1">
                <a:latin typeface="Arial"/>
                <a:ea typeface="+mn-lt"/>
                <a:cs typeface="Arial"/>
              </a:rPr>
              <a:t>apoyando</a:t>
            </a:r>
            <a:r>
              <a:rPr lang="en-US" sz="1100" dirty="0">
                <a:latin typeface="Arial"/>
                <a:ea typeface="+mn-lt"/>
                <a:cs typeface="Arial"/>
              </a:rPr>
              <a:t> </a:t>
            </a:r>
            <a:r>
              <a:rPr lang="en-US" sz="1100" dirty="0" err="1">
                <a:latin typeface="Arial"/>
                <a:ea typeface="+mn-lt"/>
                <a:cs typeface="Arial"/>
              </a:rPr>
              <a:t>este</a:t>
            </a:r>
            <a:r>
              <a:rPr lang="en-US" sz="1100" dirty="0">
                <a:latin typeface="Arial"/>
                <a:ea typeface="+mn-lt"/>
                <a:cs typeface="Arial"/>
              </a:rPr>
              <a:t> </a:t>
            </a:r>
            <a:r>
              <a:rPr lang="en-US" sz="1100" dirty="0" err="1">
                <a:latin typeface="Arial"/>
                <a:ea typeface="+mn-lt"/>
                <a:cs typeface="Arial"/>
              </a:rPr>
              <a:t>criterio</a:t>
            </a:r>
            <a:r>
              <a:rPr lang="en-US" sz="1100" dirty="0">
                <a:latin typeface="Arial"/>
                <a:ea typeface="+mn-lt"/>
                <a:cs typeface="Arial"/>
              </a:rPr>
              <a:t> de que </a:t>
            </a:r>
            <a:r>
              <a:rPr lang="en-US" sz="1100" dirty="0" err="1">
                <a:latin typeface="Arial"/>
                <a:ea typeface="+mn-lt"/>
                <a:cs typeface="Arial"/>
              </a:rPr>
              <a:t>actúan</a:t>
            </a:r>
            <a:r>
              <a:rPr lang="en-US" sz="1100" dirty="0">
                <a:latin typeface="Arial"/>
                <a:ea typeface="+mn-lt"/>
                <a:cs typeface="Arial"/>
              </a:rPr>
              <a:t> </a:t>
            </a:r>
            <a:r>
              <a:rPr lang="en-US" sz="1100" dirty="0" err="1">
                <a:latin typeface="Arial"/>
                <a:ea typeface="+mn-lt"/>
                <a:cs typeface="Arial"/>
              </a:rPr>
              <a:t>como</a:t>
            </a:r>
            <a:r>
              <a:rPr lang="en-US" sz="1100" dirty="0">
                <a:latin typeface="Arial"/>
                <a:ea typeface="+mn-lt"/>
                <a:cs typeface="Arial"/>
              </a:rPr>
              <a:t> factor de </a:t>
            </a:r>
            <a:r>
              <a:rPr lang="en-US" sz="1100" dirty="0" err="1">
                <a:latin typeface="Arial"/>
                <a:ea typeface="+mn-lt"/>
                <a:cs typeface="Arial"/>
              </a:rPr>
              <a:t>riesgo</a:t>
            </a:r>
            <a:r>
              <a:rPr lang="en-US" sz="1100" dirty="0">
                <a:latin typeface="Arial"/>
                <a:ea typeface="+mn-lt"/>
                <a:cs typeface="Arial"/>
              </a:rPr>
              <a:t>.</a:t>
            </a:r>
            <a:endParaRPr lang="es-ES" dirty="0">
              <a:latin typeface="Arial"/>
              <a:ea typeface="+mn-lt"/>
              <a:cs typeface="Arial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BF62127-D592-495A-AD6C-8FCE8790298B}"/>
              </a:ext>
            </a:extLst>
          </p:cNvPr>
          <p:cNvSpPr txBox="1"/>
          <p:nvPr/>
        </p:nvSpPr>
        <p:spPr>
          <a:xfrm>
            <a:off x="851888" y="3146820"/>
            <a:ext cx="3743327" cy="30777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1400" dirty="0">
                <a:latin typeface="Arial"/>
                <a:cs typeface="Arial"/>
              </a:rPr>
              <a:t>Conclusiones</a:t>
            </a:r>
          </a:p>
        </p:txBody>
      </p:sp>
      <p:pic>
        <p:nvPicPr>
          <p:cNvPr id="7" name="Imagen 7" descr="Tabla&#10;&#10;Descripción generada automáticamente">
            <a:extLst>
              <a:ext uri="{FF2B5EF4-FFF2-40B4-BE49-F238E27FC236}">
                <a16:creationId xmlns:a16="http://schemas.microsoft.com/office/drawing/2014/main" id="{892BFD8E-5C84-4458-9F0C-D40D0BD51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438" y="2475880"/>
            <a:ext cx="2984301" cy="82574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Presentación en pantalla (16:9)</PresentationFormat>
  <Paragraphs>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LUNA</cp:lastModifiedBy>
  <cp:revision>113</cp:revision>
  <dcterms:created xsi:type="dcterms:W3CDTF">2021-06-21T11:13:42Z</dcterms:created>
  <dcterms:modified xsi:type="dcterms:W3CDTF">2021-09-08T16:53:45Z</dcterms:modified>
</cp:coreProperties>
</file>