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32"/>
  </p:normalViewPr>
  <p:slideViewPr>
    <p:cSldViewPr>
      <p:cViewPr varScale="1">
        <p:scale>
          <a:sx n="142" d="100"/>
          <a:sy n="142" d="100"/>
        </p:scale>
        <p:origin x="760" y="17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r>
              <a:rPr lang="en-US" sz="1400" dirty="0"/>
              <a:t>CESE HABITO</a:t>
            </a:r>
          </a:p>
        </c:rich>
      </c:tx>
      <c:overlay val="0"/>
      <c:spPr>
        <a:noFill/>
        <a:ln>
          <a:noFill/>
        </a:ln>
        <a:effectLst/>
      </c:spPr>
      <c:txPr>
        <a:bodyPr rot="0" spcFirstLastPara="1" vertOverflow="ellipsis" vert="horz" wrap="square" anchor="ctr" anchorCtr="1"/>
        <a:lstStyle/>
        <a:p>
          <a:pPr>
            <a:defRPr sz="1862" b="1" i="0" u="none" strike="noStrike" kern="1200" cap="all" spc="5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31541145634024204"/>
          <c:y val="0.29268083979341325"/>
          <c:w val="0.39894229859233749"/>
          <c:h val="0.63209021361557349"/>
        </c:manualLayout>
      </c:layout>
      <c:pieChart>
        <c:varyColors val="1"/>
        <c:ser>
          <c:idx val="0"/>
          <c:order val="0"/>
          <c:tx>
            <c:strRef>
              <c:f>Hoja1!$B$1</c:f>
              <c:strCache>
                <c:ptCount val="1"/>
                <c:pt idx="0">
                  <c:v>CESE HABITO</c:v>
                </c:pt>
              </c:strCache>
            </c:strRef>
          </c:tx>
          <c:dPt>
            <c:idx val="0"/>
            <c:bubble3D val="0"/>
            <c:spPr>
              <a:solidFill>
                <a:schemeClr val="accent3">
                  <a:shade val="76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3CBF-D44F-8387-AF2868065333}"/>
              </c:ext>
            </c:extLst>
          </c:dPt>
          <c:dPt>
            <c:idx val="1"/>
            <c:bubble3D val="0"/>
            <c:spPr>
              <a:solidFill>
                <a:schemeClr val="accent3">
                  <a:tint val="77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3CBF-D44F-8387-AF286806533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E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Si</c:v>
                </c:pt>
                <c:pt idx="1">
                  <c:v>No</c:v>
                </c:pt>
              </c:strCache>
            </c:strRef>
          </c:cat>
          <c:val>
            <c:numRef>
              <c:f>Hoja1!$B$2:$B$3</c:f>
              <c:numCache>
                <c:formatCode>0.00%</c:formatCode>
                <c:ptCount val="2"/>
                <c:pt idx="0">
                  <c:v>0.53300000000000003</c:v>
                </c:pt>
                <c:pt idx="1">
                  <c:v>0.46700000000000003</c:v>
                </c:pt>
              </c:numCache>
            </c:numRef>
          </c:val>
          <c:extLst>
            <c:ext xmlns:c16="http://schemas.microsoft.com/office/drawing/2014/chart" uri="{C3380CC4-5D6E-409C-BE32-E72D297353CC}">
              <c16:uniqueId val="{00000000-CB98-644D-B6E9-A16D3EF12010}"/>
            </c:ext>
          </c:extLst>
        </c:ser>
        <c:dLbls>
          <c:dLblPos val="inEnd"/>
          <c:showLegendKey val="0"/>
          <c:showVal val="0"/>
          <c:showCatName val="1"/>
          <c:showSerName val="0"/>
          <c:showPercent val="1"/>
          <c:showBubbleSize val="0"/>
          <c:showLeaderLines val="1"/>
        </c:dLbls>
        <c:firstSliceAng val="0"/>
      </c:pieChart>
      <c:spPr>
        <a:noFill/>
        <a:ln>
          <a:noFill/>
        </a:ln>
        <a:effectLst/>
      </c:spPr>
    </c:plotArea>
    <c:legend>
      <c:legendPos val="t"/>
      <c:layout>
        <c:manualLayout>
          <c:xMode val="edge"/>
          <c:yMode val="edge"/>
          <c:x val="0.4069085527906145"/>
          <c:y val="0.16746469522859914"/>
          <c:w val="0.17422542169857264"/>
          <c:h val="9.49333072215708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title>
      <c:layout>
        <c:manualLayout>
          <c:xMode val="edge"/>
          <c:yMode val="edge"/>
          <c:x val="0.32554091171483068"/>
          <c:y val="9.3534322744627293E-2"/>
        </c:manualLayout>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18870711909853927"/>
          <c:y val="0.30076773312450378"/>
          <c:w val="0.69124853130796904"/>
          <c:h val="0.64166565425060429"/>
        </c:manualLayout>
      </c:layout>
      <c:pieChart>
        <c:varyColors val="1"/>
        <c:ser>
          <c:idx val="0"/>
          <c:order val="0"/>
          <c:tx>
            <c:strRef>
              <c:f>Hoja1!$B$1</c:f>
              <c:strCache>
                <c:ptCount val="1"/>
                <c:pt idx="0">
                  <c:v>Fumadoras</c:v>
                </c:pt>
              </c:strCache>
            </c:strRef>
          </c:tx>
          <c:explosion val="5"/>
          <c:dPt>
            <c:idx val="0"/>
            <c:bubble3D val="0"/>
            <c:spPr>
              <a:solidFill>
                <a:schemeClr val="accent3">
                  <a:shade val="76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466F-1544-B2AF-52D25966E7B3}"/>
              </c:ext>
            </c:extLst>
          </c:dPt>
          <c:dPt>
            <c:idx val="1"/>
            <c:bubble3D val="0"/>
            <c:spPr>
              <a:solidFill>
                <a:schemeClr val="accent3">
                  <a:tint val="77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466F-1544-B2AF-52D25966E7B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E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Si</c:v>
                </c:pt>
                <c:pt idx="1">
                  <c:v>No</c:v>
                </c:pt>
              </c:strCache>
            </c:strRef>
          </c:cat>
          <c:val>
            <c:numRef>
              <c:f>Hoja1!$B$2:$B$3</c:f>
              <c:numCache>
                <c:formatCode>General</c:formatCode>
                <c:ptCount val="2"/>
                <c:pt idx="0">
                  <c:v>14.4</c:v>
                </c:pt>
                <c:pt idx="1">
                  <c:v>85.6</c:v>
                </c:pt>
              </c:numCache>
            </c:numRef>
          </c:val>
          <c:extLst>
            <c:ext xmlns:c16="http://schemas.microsoft.com/office/drawing/2014/chart" uri="{C3380CC4-5D6E-409C-BE32-E72D297353CC}">
              <c16:uniqueId val="{00000000-BDFF-AA43-B7DB-52E346D2A68A}"/>
            </c:ext>
          </c:extLst>
        </c:ser>
        <c:dLbls>
          <c:dLblPos val="inEnd"/>
          <c:showLegendKey val="0"/>
          <c:showVal val="0"/>
          <c:showCatName val="1"/>
          <c:showSerName val="0"/>
          <c:showPercent val="0"/>
          <c:showBubbleSize val="0"/>
          <c:showLeaderLines val="1"/>
        </c:dLbls>
        <c:firstSliceAng val="0"/>
      </c:pieChart>
      <c:spPr>
        <a:noFill/>
        <a:ln>
          <a:noFill/>
        </a:ln>
        <a:effectLst/>
      </c:spPr>
    </c:plotArea>
    <c:legend>
      <c:legendPos val="t"/>
      <c:layout>
        <c:manualLayout>
          <c:xMode val="edge"/>
          <c:yMode val="edge"/>
          <c:x val="0.39597259765987131"/>
          <c:y val="0.21596109917326259"/>
          <c:w val="0.27781877252469506"/>
          <c:h val="8.800783652764868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5"/>
    </mc:Choice>
    <mc:Fallback>
      <c:style val="5"/>
    </mc:Fallback>
  </mc:AlternateContent>
  <c:chart>
    <c:title>
      <c:tx>
        <c:rich>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r>
              <a:rPr lang="en-US" sz="1400" dirty="0"/>
              <a:t>CONSUMO Pareja</a:t>
            </a:r>
          </a:p>
        </c:rich>
      </c:tx>
      <c:layout>
        <c:manualLayout>
          <c:xMode val="edge"/>
          <c:yMode val="edge"/>
          <c:x val="0.26496166201870008"/>
          <c:y val="7.2147858799255116E-2"/>
        </c:manualLayout>
      </c:layout>
      <c:overlay val="0"/>
      <c:spPr>
        <a:noFill/>
        <a:ln>
          <a:noFill/>
        </a:ln>
        <a:effectLst/>
      </c:spPr>
      <c:txPr>
        <a:bodyPr rot="0" spcFirstLastPara="1" vertOverflow="ellipsis" vert="horz" wrap="square" anchor="ctr" anchorCtr="1"/>
        <a:lstStyle/>
        <a:p>
          <a:pPr>
            <a:defRPr sz="1400" b="1" i="0" u="none" strike="noStrike" kern="1200" cap="all" spc="50" baseline="0">
              <a:solidFill>
                <a:schemeClr val="tx1">
                  <a:lumMod val="65000"/>
                  <a:lumOff val="35000"/>
                </a:schemeClr>
              </a:solidFill>
              <a:latin typeface="+mn-lt"/>
              <a:ea typeface="+mn-ea"/>
              <a:cs typeface="+mn-cs"/>
            </a:defRPr>
          </a:pPr>
          <a:endParaRPr lang="es-ES"/>
        </a:p>
      </c:txPr>
    </c:title>
    <c:autoTitleDeleted val="0"/>
    <c:plotArea>
      <c:layout>
        <c:manualLayout>
          <c:layoutTarget val="inner"/>
          <c:xMode val="edge"/>
          <c:yMode val="edge"/>
          <c:x val="0.23771716493446801"/>
          <c:y val="0.32009069800118239"/>
          <c:w val="0.5127650796679234"/>
          <c:h val="0.62700087221269729"/>
        </c:manualLayout>
      </c:layout>
      <c:pieChart>
        <c:varyColors val="1"/>
        <c:ser>
          <c:idx val="0"/>
          <c:order val="0"/>
          <c:tx>
            <c:strRef>
              <c:f>Hoja1!$B$1</c:f>
              <c:strCache>
                <c:ptCount val="1"/>
                <c:pt idx="0">
                  <c:v>Pareja</c:v>
                </c:pt>
              </c:strCache>
            </c:strRef>
          </c:tx>
          <c:dPt>
            <c:idx val="0"/>
            <c:bubble3D val="0"/>
            <c:spPr>
              <a:solidFill>
                <a:schemeClr val="accent3">
                  <a:shade val="58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80FA-394C-A4F3-F9E1012F01B0}"/>
              </c:ext>
            </c:extLst>
          </c:dPt>
          <c:dPt>
            <c:idx val="1"/>
            <c:bubble3D val="0"/>
            <c:spPr>
              <a:solidFill>
                <a:schemeClr val="accent3">
                  <a:shade val="86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AD14-6A40-82AF-17DAEFAB6E5D}"/>
              </c:ext>
            </c:extLst>
          </c:dPt>
          <c:dPt>
            <c:idx val="2"/>
            <c:bubble3D val="0"/>
            <c:spPr>
              <a:solidFill>
                <a:schemeClr val="accent3">
                  <a:tint val="86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AD14-6A40-82AF-17DAEFAB6E5D}"/>
              </c:ext>
            </c:extLst>
          </c:dPt>
          <c:dPt>
            <c:idx val="3"/>
            <c:bubble3D val="0"/>
            <c:spPr>
              <a:solidFill>
                <a:schemeClr val="accent3">
                  <a:tint val="58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AD14-6A40-82AF-17DAEFAB6E5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s-E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Hoja1!$A$2:$A$5</c:f>
              <c:strCache>
                <c:ptCount val="3"/>
                <c:pt idx="0">
                  <c:v>Cese completo</c:v>
                </c:pt>
                <c:pt idx="1">
                  <c:v>Cese domicilio</c:v>
                </c:pt>
                <c:pt idx="2">
                  <c:v>No cese</c:v>
                </c:pt>
              </c:strCache>
            </c:strRef>
          </c:cat>
          <c:val>
            <c:numRef>
              <c:f>Hoja1!$B$2:$B$5</c:f>
              <c:numCache>
                <c:formatCode>0.00%</c:formatCode>
                <c:ptCount val="4"/>
                <c:pt idx="0">
                  <c:v>3.4000000000000002E-2</c:v>
                </c:pt>
                <c:pt idx="1">
                  <c:v>0.41399999999999998</c:v>
                </c:pt>
                <c:pt idx="2">
                  <c:v>0.55200000000000005</c:v>
                </c:pt>
              </c:numCache>
            </c:numRef>
          </c:val>
          <c:extLst>
            <c:ext xmlns:c16="http://schemas.microsoft.com/office/drawing/2014/chart" uri="{C3380CC4-5D6E-409C-BE32-E72D297353CC}">
              <c16:uniqueId val="{00000000-80FA-394C-A4F3-F9E1012F01B0}"/>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egendEntry>
        <c:idx val="3"/>
        <c:delete val="1"/>
      </c:legendEntry>
      <c:layout>
        <c:manualLayout>
          <c:xMode val="edge"/>
          <c:yMode val="edge"/>
          <c:x val="8.0179794374473229E-2"/>
          <c:y val="0.19647433665297026"/>
          <c:w val="0.89999982938472722"/>
          <c:h val="9.04756598648930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 id="16">
  <a:schemeClr val="accent3"/>
</cs:colorStyle>
</file>

<file path=ppt/charts/colors3.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D82C12-9330-8143-B844-57B5362DC6FE}" type="doc">
      <dgm:prSet loTypeId="urn:microsoft.com/office/officeart/2005/8/layout/hList1" loCatId="list" qsTypeId="urn:microsoft.com/office/officeart/2005/8/quickstyle/simple2" qsCatId="simple" csTypeId="urn:microsoft.com/office/officeart/2005/8/colors/accent3_4" csCatId="accent3" phldr="1"/>
      <dgm:spPr/>
      <dgm:t>
        <a:bodyPr/>
        <a:lstStyle/>
        <a:p>
          <a:endParaRPr lang="es-ES"/>
        </a:p>
      </dgm:t>
    </dgm:pt>
    <dgm:pt modelId="{3A5FD4F6-A405-814B-848D-9046A9DA26CC}">
      <dgm:prSet custT="1"/>
      <dgm:spPr/>
      <dgm:t>
        <a:bodyPr/>
        <a:lstStyle/>
        <a:p>
          <a:pPr algn="ctr"/>
          <a:r>
            <a:rPr lang="es-ES" sz="1200" dirty="0"/>
            <a:t>Aunque los efectos de la exposición al tabaco durante el embarazo sean conocidos, existe muy poca información actualizada sobre la prevalencia de tabaquismo durante el embarazo. Nuestro objetivo será estudiar la prevalencia de tabaquismo en gestantes captadas en nuestra Área Sanitaria durante </a:t>
          </a:r>
          <a:r>
            <a:rPr lang="es-ES" sz="1200"/>
            <a:t>un semestre.</a:t>
          </a:r>
          <a:endParaRPr lang="es-ES" sz="1200" dirty="0"/>
        </a:p>
      </dgm:t>
    </dgm:pt>
    <dgm:pt modelId="{E64FFA68-8956-824A-993B-9C0C981D1B61}" type="parTrans" cxnId="{438F4781-1F94-4249-83A8-D97AB9FA5ABF}">
      <dgm:prSet/>
      <dgm:spPr/>
      <dgm:t>
        <a:bodyPr/>
        <a:lstStyle/>
        <a:p>
          <a:endParaRPr lang="es-ES"/>
        </a:p>
      </dgm:t>
    </dgm:pt>
    <dgm:pt modelId="{65DE17D2-EC33-8E41-A6C1-1055F9C0FA71}" type="sibTrans" cxnId="{438F4781-1F94-4249-83A8-D97AB9FA5ABF}">
      <dgm:prSet/>
      <dgm:spPr/>
      <dgm:t>
        <a:bodyPr/>
        <a:lstStyle/>
        <a:p>
          <a:endParaRPr lang="es-ES"/>
        </a:p>
      </dgm:t>
    </dgm:pt>
    <dgm:pt modelId="{CDFD0784-4803-734B-A3C9-D6EB864330DA}">
      <dgm:prSet custT="1"/>
      <dgm:spPr/>
      <dgm:t>
        <a:bodyPr/>
        <a:lstStyle/>
        <a:p>
          <a:r>
            <a:rPr lang="es-ES" sz="1200" b="1" dirty="0"/>
            <a:t>Introducción</a:t>
          </a:r>
          <a:endParaRPr lang="es-ES" sz="1000" b="1" dirty="0"/>
        </a:p>
      </dgm:t>
    </dgm:pt>
    <dgm:pt modelId="{E6E78DCD-3D68-C54B-A7C1-D7E5BF97C202}" type="parTrans" cxnId="{485113BF-6D49-4340-A7D9-58AEC67E0F24}">
      <dgm:prSet/>
      <dgm:spPr/>
      <dgm:t>
        <a:bodyPr/>
        <a:lstStyle/>
        <a:p>
          <a:endParaRPr lang="es-ES"/>
        </a:p>
      </dgm:t>
    </dgm:pt>
    <dgm:pt modelId="{F607869D-4332-754C-B797-40DFC5A6B17F}" type="sibTrans" cxnId="{485113BF-6D49-4340-A7D9-58AEC67E0F24}">
      <dgm:prSet/>
      <dgm:spPr/>
      <dgm:t>
        <a:bodyPr/>
        <a:lstStyle/>
        <a:p>
          <a:endParaRPr lang="es-ES"/>
        </a:p>
      </dgm:t>
    </dgm:pt>
    <dgm:pt modelId="{16758C72-A877-DD45-9593-26A4C180991B}" type="pres">
      <dgm:prSet presAssocID="{90D82C12-9330-8143-B844-57B5362DC6FE}" presName="Name0" presStyleCnt="0">
        <dgm:presLayoutVars>
          <dgm:dir/>
          <dgm:animLvl val="lvl"/>
          <dgm:resizeHandles val="exact"/>
        </dgm:presLayoutVars>
      </dgm:prSet>
      <dgm:spPr/>
    </dgm:pt>
    <dgm:pt modelId="{94C67EC6-CF1F-DD43-BB8F-DDF60B4F35D1}" type="pres">
      <dgm:prSet presAssocID="{CDFD0784-4803-734B-A3C9-D6EB864330DA}" presName="composite" presStyleCnt="0"/>
      <dgm:spPr/>
    </dgm:pt>
    <dgm:pt modelId="{AE73CA93-1E97-0F49-AFE2-C26FEA662CC4}" type="pres">
      <dgm:prSet presAssocID="{CDFD0784-4803-734B-A3C9-D6EB864330DA}" presName="parTx" presStyleLbl="alignNode1" presStyleIdx="0" presStyleCnt="1" custLinFactNeighborX="-93" custLinFactNeighborY="-6105">
        <dgm:presLayoutVars>
          <dgm:chMax val="0"/>
          <dgm:chPref val="0"/>
          <dgm:bulletEnabled val="1"/>
        </dgm:presLayoutVars>
      </dgm:prSet>
      <dgm:spPr/>
    </dgm:pt>
    <dgm:pt modelId="{624FE45B-4EA9-AD47-BB94-4A121A920102}" type="pres">
      <dgm:prSet presAssocID="{CDFD0784-4803-734B-A3C9-D6EB864330DA}" presName="desTx" presStyleLbl="alignAccFollowNode1" presStyleIdx="0" presStyleCnt="1" custScaleY="100000">
        <dgm:presLayoutVars>
          <dgm:bulletEnabled val="1"/>
        </dgm:presLayoutVars>
      </dgm:prSet>
      <dgm:spPr/>
    </dgm:pt>
  </dgm:ptLst>
  <dgm:cxnLst>
    <dgm:cxn modelId="{CBD05E59-2222-A147-A73D-A76CAFD09627}" type="presOf" srcId="{3A5FD4F6-A405-814B-848D-9046A9DA26CC}" destId="{624FE45B-4EA9-AD47-BB94-4A121A920102}" srcOrd="0" destOrd="0" presId="urn:microsoft.com/office/officeart/2005/8/layout/hList1"/>
    <dgm:cxn modelId="{B6A28A59-2889-3E4E-8D43-F31C530F8FA9}" type="presOf" srcId="{CDFD0784-4803-734B-A3C9-D6EB864330DA}" destId="{AE73CA93-1E97-0F49-AFE2-C26FEA662CC4}" srcOrd="0" destOrd="0" presId="urn:microsoft.com/office/officeart/2005/8/layout/hList1"/>
    <dgm:cxn modelId="{438F4781-1F94-4249-83A8-D97AB9FA5ABF}" srcId="{CDFD0784-4803-734B-A3C9-D6EB864330DA}" destId="{3A5FD4F6-A405-814B-848D-9046A9DA26CC}" srcOrd="0" destOrd="0" parTransId="{E64FFA68-8956-824A-993B-9C0C981D1B61}" sibTransId="{65DE17D2-EC33-8E41-A6C1-1055F9C0FA71}"/>
    <dgm:cxn modelId="{6F9D13A1-AFD0-2940-8D07-8139BC6E2519}" type="presOf" srcId="{90D82C12-9330-8143-B844-57B5362DC6FE}" destId="{16758C72-A877-DD45-9593-26A4C180991B}" srcOrd="0" destOrd="0" presId="urn:microsoft.com/office/officeart/2005/8/layout/hList1"/>
    <dgm:cxn modelId="{485113BF-6D49-4340-A7D9-58AEC67E0F24}" srcId="{90D82C12-9330-8143-B844-57B5362DC6FE}" destId="{CDFD0784-4803-734B-A3C9-D6EB864330DA}" srcOrd="0" destOrd="0" parTransId="{E6E78DCD-3D68-C54B-A7C1-D7E5BF97C202}" sibTransId="{F607869D-4332-754C-B797-40DFC5A6B17F}"/>
    <dgm:cxn modelId="{23C9BEC2-193A-5048-9795-0ACED0E244FF}" type="presParOf" srcId="{16758C72-A877-DD45-9593-26A4C180991B}" destId="{94C67EC6-CF1F-DD43-BB8F-DDF60B4F35D1}" srcOrd="0" destOrd="0" presId="urn:microsoft.com/office/officeart/2005/8/layout/hList1"/>
    <dgm:cxn modelId="{EF37620C-3E02-144F-AB10-00E8C1AC6214}" type="presParOf" srcId="{94C67EC6-CF1F-DD43-BB8F-DDF60B4F35D1}" destId="{AE73CA93-1E97-0F49-AFE2-C26FEA662CC4}" srcOrd="0" destOrd="0" presId="urn:microsoft.com/office/officeart/2005/8/layout/hList1"/>
    <dgm:cxn modelId="{C137E84E-D94B-9A4F-B9F1-41AFD24A52E4}" type="presParOf" srcId="{94C67EC6-CF1F-DD43-BB8F-DDF60B4F35D1}" destId="{624FE45B-4EA9-AD47-BB94-4A121A92010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9CB3DC-11CE-FA42-841A-81995A8EC276}" type="doc">
      <dgm:prSet loTypeId="urn:microsoft.com/office/officeart/2005/8/layout/hList1" loCatId="list" qsTypeId="urn:microsoft.com/office/officeart/2005/8/quickstyle/simple1" qsCatId="simple" csTypeId="urn:microsoft.com/office/officeart/2005/8/colors/accent3_4" csCatId="accent3" phldr="1"/>
      <dgm:spPr/>
      <dgm:t>
        <a:bodyPr/>
        <a:lstStyle/>
        <a:p>
          <a:endParaRPr lang="es-ES"/>
        </a:p>
      </dgm:t>
    </dgm:pt>
    <dgm:pt modelId="{93F9E78C-9AEF-8E47-943C-49686829D711}">
      <dgm:prSet custT="1"/>
      <dgm:spPr/>
      <dgm:t>
        <a:bodyPr/>
        <a:lstStyle/>
        <a:p>
          <a:pPr algn="ctr"/>
          <a:r>
            <a:rPr lang="es-ES" sz="1200" dirty="0"/>
            <a:t>Estudio transversal de carácter descriptivo, recogiéndose los datos de 752 gestantes. El cuestionario incluía preguntas sobre edad, antecedentes obstétricos, consumo de tabaco anterior al embarazo y abandono o no durante la gestación así como hábito tabáquico en la pareja. </a:t>
          </a:r>
        </a:p>
      </dgm:t>
    </dgm:pt>
    <dgm:pt modelId="{9C6A2851-8DDF-D448-A030-DE439F304041}" type="parTrans" cxnId="{7C6E9859-D792-534D-9953-DF2E085E3BFF}">
      <dgm:prSet/>
      <dgm:spPr/>
      <dgm:t>
        <a:bodyPr/>
        <a:lstStyle/>
        <a:p>
          <a:endParaRPr lang="es-ES"/>
        </a:p>
      </dgm:t>
    </dgm:pt>
    <dgm:pt modelId="{B16A725C-C0A2-C845-BAFE-6EB94320E071}" type="sibTrans" cxnId="{7C6E9859-D792-534D-9953-DF2E085E3BFF}">
      <dgm:prSet/>
      <dgm:spPr/>
      <dgm:t>
        <a:bodyPr/>
        <a:lstStyle/>
        <a:p>
          <a:endParaRPr lang="es-ES"/>
        </a:p>
      </dgm:t>
    </dgm:pt>
    <dgm:pt modelId="{2E6ACC36-0F4B-DB47-B786-3F44D6854A91}">
      <dgm:prSet custT="1"/>
      <dgm:spPr/>
      <dgm:t>
        <a:bodyPr/>
        <a:lstStyle/>
        <a:p>
          <a:r>
            <a:rPr lang="es-ES" sz="1200" b="1" dirty="0"/>
            <a:t>Metodología</a:t>
          </a:r>
          <a:endParaRPr lang="es-ES" sz="2000" b="1" dirty="0"/>
        </a:p>
      </dgm:t>
    </dgm:pt>
    <dgm:pt modelId="{12D853D6-78AA-794E-B663-D45A514994CF}" type="parTrans" cxnId="{67CB480A-22B9-4E42-911E-9199577D7A5D}">
      <dgm:prSet/>
      <dgm:spPr/>
      <dgm:t>
        <a:bodyPr/>
        <a:lstStyle/>
        <a:p>
          <a:endParaRPr lang="es-ES"/>
        </a:p>
      </dgm:t>
    </dgm:pt>
    <dgm:pt modelId="{36A7D852-0B78-B84A-8B5C-89A0BF051D0C}" type="sibTrans" cxnId="{67CB480A-22B9-4E42-911E-9199577D7A5D}">
      <dgm:prSet/>
      <dgm:spPr/>
      <dgm:t>
        <a:bodyPr/>
        <a:lstStyle/>
        <a:p>
          <a:endParaRPr lang="es-ES"/>
        </a:p>
      </dgm:t>
    </dgm:pt>
    <dgm:pt modelId="{477E508A-4B6B-E648-966F-D32DE1237ADC}" type="pres">
      <dgm:prSet presAssocID="{519CB3DC-11CE-FA42-841A-81995A8EC276}" presName="Name0" presStyleCnt="0">
        <dgm:presLayoutVars>
          <dgm:dir/>
          <dgm:animLvl val="lvl"/>
          <dgm:resizeHandles val="exact"/>
        </dgm:presLayoutVars>
      </dgm:prSet>
      <dgm:spPr/>
    </dgm:pt>
    <dgm:pt modelId="{332C9557-40DB-204C-A2C6-49B359927688}" type="pres">
      <dgm:prSet presAssocID="{2E6ACC36-0F4B-DB47-B786-3F44D6854A91}" presName="composite" presStyleCnt="0"/>
      <dgm:spPr/>
    </dgm:pt>
    <dgm:pt modelId="{A581943A-3FDA-324D-A242-430F663F5DBA}" type="pres">
      <dgm:prSet presAssocID="{2E6ACC36-0F4B-DB47-B786-3F44D6854A91}" presName="parTx" presStyleLbl="alignNode1" presStyleIdx="0" presStyleCnt="1" custScaleY="133869" custLinFactNeighborY="-24119">
        <dgm:presLayoutVars>
          <dgm:chMax val="0"/>
          <dgm:chPref val="0"/>
          <dgm:bulletEnabled val="1"/>
        </dgm:presLayoutVars>
      </dgm:prSet>
      <dgm:spPr/>
    </dgm:pt>
    <dgm:pt modelId="{AEA8F061-5E94-3641-BD21-2C5D68E2C59B}" type="pres">
      <dgm:prSet presAssocID="{2E6ACC36-0F4B-DB47-B786-3F44D6854A91}" presName="desTx" presStyleLbl="alignAccFollowNode1" presStyleIdx="0" presStyleCnt="1">
        <dgm:presLayoutVars>
          <dgm:bulletEnabled val="1"/>
        </dgm:presLayoutVars>
      </dgm:prSet>
      <dgm:spPr/>
    </dgm:pt>
  </dgm:ptLst>
  <dgm:cxnLst>
    <dgm:cxn modelId="{67CB480A-22B9-4E42-911E-9199577D7A5D}" srcId="{519CB3DC-11CE-FA42-841A-81995A8EC276}" destId="{2E6ACC36-0F4B-DB47-B786-3F44D6854A91}" srcOrd="0" destOrd="0" parTransId="{12D853D6-78AA-794E-B663-D45A514994CF}" sibTransId="{36A7D852-0B78-B84A-8B5C-89A0BF051D0C}"/>
    <dgm:cxn modelId="{CB8F7D20-DF0F-7C4F-B721-8958B366E522}" type="presOf" srcId="{93F9E78C-9AEF-8E47-943C-49686829D711}" destId="{AEA8F061-5E94-3641-BD21-2C5D68E2C59B}" srcOrd="0" destOrd="0" presId="urn:microsoft.com/office/officeart/2005/8/layout/hList1"/>
    <dgm:cxn modelId="{2F0E5F41-27EF-E94A-9AAB-5CCC7D803EE7}" type="presOf" srcId="{2E6ACC36-0F4B-DB47-B786-3F44D6854A91}" destId="{A581943A-3FDA-324D-A242-430F663F5DBA}" srcOrd="0" destOrd="0" presId="urn:microsoft.com/office/officeart/2005/8/layout/hList1"/>
    <dgm:cxn modelId="{476D2A4C-2163-C340-8932-33FEB29BAE10}" type="presOf" srcId="{519CB3DC-11CE-FA42-841A-81995A8EC276}" destId="{477E508A-4B6B-E648-966F-D32DE1237ADC}" srcOrd="0" destOrd="0" presId="urn:microsoft.com/office/officeart/2005/8/layout/hList1"/>
    <dgm:cxn modelId="{7C6E9859-D792-534D-9953-DF2E085E3BFF}" srcId="{2E6ACC36-0F4B-DB47-B786-3F44D6854A91}" destId="{93F9E78C-9AEF-8E47-943C-49686829D711}" srcOrd="0" destOrd="0" parTransId="{9C6A2851-8DDF-D448-A030-DE439F304041}" sibTransId="{B16A725C-C0A2-C845-BAFE-6EB94320E071}"/>
    <dgm:cxn modelId="{2273248C-B043-484E-B58A-BF5284AA0F88}" type="presParOf" srcId="{477E508A-4B6B-E648-966F-D32DE1237ADC}" destId="{332C9557-40DB-204C-A2C6-49B359927688}" srcOrd="0" destOrd="0" presId="urn:microsoft.com/office/officeart/2005/8/layout/hList1"/>
    <dgm:cxn modelId="{A98F740A-5ED1-6A4A-9711-B51FFEDF5274}" type="presParOf" srcId="{332C9557-40DB-204C-A2C6-49B359927688}" destId="{A581943A-3FDA-324D-A242-430F663F5DBA}" srcOrd="0" destOrd="0" presId="urn:microsoft.com/office/officeart/2005/8/layout/hList1"/>
    <dgm:cxn modelId="{EB388A7B-A88B-6A4E-8429-08D2B162AA66}" type="presParOf" srcId="{332C9557-40DB-204C-A2C6-49B359927688}" destId="{AEA8F061-5E94-3641-BD21-2C5D68E2C59B}"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F14306-3E1E-0940-9C1D-5A0928D25BDF}" type="doc">
      <dgm:prSet loTypeId="urn:microsoft.com/office/officeart/2005/8/layout/hList1" loCatId="list" qsTypeId="urn:microsoft.com/office/officeart/2005/8/quickstyle/simple1" qsCatId="simple" csTypeId="urn:microsoft.com/office/officeart/2005/8/colors/accent3_4" csCatId="accent3" phldr="1"/>
      <dgm:spPr/>
      <dgm:t>
        <a:bodyPr/>
        <a:lstStyle/>
        <a:p>
          <a:endParaRPr lang="es-ES"/>
        </a:p>
      </dgm:t>
    </dgm:pt>
    <dgm:pt modelId="{FF55E767-A186-ED46-9710-C2F956E0E4BF}">
      <dgm:prSet/>
      <dgm:spPr/>
      <dgm:t>
        <a:bodyPr/>
        <a:lstStyle/>
        <a:p>
          <a:r>
            <a:rPr lang="es-ES" b="1" dirty="0"/>
            <a:t>Conclusiones:</a:t>
          </a:r>
          <a:r>
            <a:rPr lang="es-ES" dirty="0"/>
            <a:t> </a:t>
          </a:r>
        </a:p>
      </dgm:t>
    </dgm:pt>
    <dgm:pt modelId="{871E33DD-FCF8-8C4A-A4E0-1733F0C19686}" type="parTrans" cxnId="{B2851946-3D1E-E94C-8865-E1824705B70E}">
      <dgm:prSet/>
      <dgm:spPr/>
      <dgm:t>
        <a:bodyPr/>
        <a:lstStyle/>
        <a:p>
          <a:endParaRPr lang="es-ES"/>
        </a:p>
      </dgm:t>
    </dgm:pt>
    <dgm:pt modelId="{9BF3608F-FD0F-5C45-A599-3001C5B2EC7E}" type="sibTrans" cxnId="{B2851946-3D1E-E94C-8865-E1824705B70E}">
      <dgm:prSet/>
      <dgm:spPr/>
      <dgm:t>
        <a:bodyPr/>
        <a:lstStyle/>
        <a:p>
          <a:endParaRPr lang="es-ES"/>
        </a:p>
      </dgm:t>
    </dgm:pt>
    <dgm:pt modelId="{C8EEC9C6-F021-CE42-8673-C92BD19B39BF}">
      <dgm:prSet custT="1"/>
      <dgm:spPr/>
      <dgm:t>
        <a:bodyPr/>
        <a:lstStyle/>
        <a:p>
          <a:r>
            <a:rPr lang="es-ES" sz="1100" dirty="0"/>
            <a:t>Fumar durante el embarazo sigue siendo un comportamiento frecuente en nuestra área sanitaria superior a las cifras registradas en países de nuestro entorno. </a:t>
          </a:r>
        </a:p>
      </dgm:t>
    </dgm:pt>
    <dgm:pt modelId="{9E3F9A2F-8189-CF49-A7C3-151C4B087BC1}" type="parTrans" cxnId="{F7155AB4-AC1C-814B-8D63-38677BAECC14}">
      <dgm:prSet/>
      <dgm:spPr/>
      <dgm:t>
        <a:bodyPr/>
        <a:lstStyle/>
        <a:p>
          <a:endParaRPr lang="es-ES"/>
        </a:p>
      </dgm:t>
    </dgm:pt>
    <dgm:pt modelId="{F413B38D-E202-0D4D-9E93-F12EF4E1FC2C}" type="sibTrans" cxnId="{F7155AB4-AC1C-814B-8D63-38677BAECC14}">
      <dgm:prSet/>
      <dgm:spPr/>
      <dgm:t>
        <a:bodyPr/>
        <a:lstStyle/>
        <a:p>
          <a:endParaRPr lang="es-ES"/>
        </a:p>
      </dgm:t>
    </dgm:pt>
    <dgm:pt modelId="{A81288D5-4BD5-3341-9E14-BB4C2AD24AA2}">
      <dgm:prSet custT="1"/>
      <dgm:spPr/>
      <dgm:t>
        <a:bodyPr/>
        <a:lstStyle/>
        <a:p>
          <a:r>
            <a:rPr lang="es-ES" sz="1100" dirty="0"/>
            <a:t>A pesar de que reducen su consumo, solo la mitad cesa por completo su hábito tabáquico.  Este comportamiento es muy inferior en las parejas, donde el porcentaje de cesación es ínfimo. </a:t>
          </a:r>
        </a:p>
      </dgm:t>
    </dgm:pt>
    <dgm:pt modelId="{156D5474-15C9-D143-AE7D-BC9F642E026C}" type="parTrans" cxnId="{1762F3AF-E5A2-2840-9F79-A6D1BDCB28E6}">
      <dgm:prSet/>
      <dgm:spPr/>
      <dgm:t>
        <a:bodyPr/>
        <a:lstStyle/>
        <a:p>
          <a:endParaRPr lang="es-ES"/>
        </a:p>
      </dgm:t>
    </dgm:pt>
    <dgm:pt modelId="{259D1A26-9273-E547-BD49-796CAD12A0B1}" type="sibTrans" cxnId="{1762F3AF-E5A2-2840-9F79-A6D1BDCB28E6}">
      <dgm:prSet/>
      <dgm:spPr/>
      <dgm:t>
        <a:bodyPr/>
        <a:lstStyle/>
        <a:p>
          <a:endParaRPr lang="es-ES"/>
        </a:p>
      </dgm:t>
    </dgm:pt>
    <dgm:pt modelId="{C28B8FFC-5146-B248-AB6C-62A672CEB72F}">
      <dgm:prSet custT="1"/>
      <dgm:spPr/>
      <dgm:t>
        <a:bodyPr/>
        <a:lstStyle/>
        <a:p>
          <a:r>
            <a:rPr lang="es-ES" sz="1100" dirty="0"/>
            <a:t>Se hacen necesarias medidas de concienciación que incidan en este colectivo especialmente vulnerable al efecto del tabaquismo. </a:t>
          </a:r>
        </a:p>
      </dgm:t>
    </dgm:pt>
    <dgm:pt modelId="{3560141F-5C95-9F46-9BC4-8DA6FF0287A6}" type="parTrans" cxnId="{7197D12A-15FB-174A-AFEF-141750E20690}">
      <dgm:prSet/>
      <dgm:spPr/>
      <dgm:t>
        <a:bodyPr/>
        <a:lstStyle/>
        <a:p>
          <a:endParaRPr lang="es-ES"/>
        </a:p>
      </dgm:t>
    </dgm:pt>
    <dgm:pt modelId="{8D7C8762-060F-3A44-B38E-916E2CC088D3}" type="sibTrans" cxnId="{7197D12A-15FB-174A-AFEF-141750E20690}">
      <dgm:prSet/>
      <dgm:spPr/>
      <dgm:t>
        <a:bodyPr/>
        <a:lstStyle/>
        <a:p>
          <a:endParaRPr lang="es-ES"/>
        </a:p>
      </dgm:t>
    </dgm:pt>
    <dgm:pt modelId="{5E4A7597-70BD-1449-8508-659964A7E569}" type="pres">
      <dgm:prSet presAssocID="{CBF14306-3E1E-0940-9C1D-5A0928D25BDF}" presName="Name0" presStyleCnt="0">
        <dgm:presLayoutVars>
          <dgm:dir/>
          <dgm:animLvl val="lvl"/>
          <dgm:resizeHandles val="exact"/>
        </dgm:presLayoutVars>
      </dgm:prSet>
      <dgm:spPr/>
    </dgm:pt>
    <dgm:pt modelId="{B598897E-DF6D-FC4F-862E-F2FA1E56B6A8}" type="pres">
      <dgm:prSet presAssocID="{FF55E767-A186-ED46-9710-C2F956E0E4BF}" presName="composite" presStyleCnt="0"/>
      <dgm:spPr/>
    </dgm:pt>
    <dgm:pt modelId="{94D01255-9817-244F-BC5B-EEEB14617BB7}" type="pres">
      <dgm:prSet presAssocID="{FF55E767-A186-ED46-9710-C2F956E0E4BF}" presName="parTx" presStyleLbl="alignNode1" presStyleIdx="0" presStyleCnt="1">
        <dgm:presLayoutVars>
          <dgm:chMax val="0"/>
          <dgm:chPref val="0"/>
          <dgm:bulletEnabled val="1"/>
        </dgm:presLayoutVars>
      </dgm:prSet>
      <dgm:spPr/>
    </dgm:pt>
    <dgm:pt modelId="{46F42051-EC3B-3C46-9DF4-B1C23DDA88A5}" type="pres">
      <dgm:prSet presAssocID="{FF55E767-A186-ED46-9710-C2F956E0E4BF}" presName="desTx" presStyleLbl="alignAccFollowNode1" presStyleIdx="0" presStyleCnt="1">
        <dgm:presLayoutVars>
          <dgm:bulletEnabled val="1"/>
        </dgm:presLayoutVars>
      </dgm:prSet>
      <dgm:spPr/>
    </dgm:pt>
  </dgm:ptLst>
  <dgm:cxnLst>
    <dgm:cxn modelId="{7197D12A-15FB-174A-AFEF-141750E20690}" srcId="{FF55E767-A186-ED46-9710-C2F956E0E4BF}" destId="{C28B8FFC-5146-B248-AB6C-62A672CEB72F}" srcOrd="2" destOrd="0" parTransId="{3560141F-5C95-9F46-9BC4-8DA6FF0287A6}" sibTransId="{8D7C8762-060F-3A44-B38E-916E2CC088D3}"/>
    <dgm:cxn modelId="{B2851946-3D1E-E94C-8865-E1824705B70E}" srcId="{CBF14306-3E1E-0940-9C1D-5A0928D25BDF}" destId="{FF55E767-A186-ED46-9710-C2F956E0E4BF}" srcOrd="0" destOrd="0" parTransId="{871E33DD-FCF8-8C4A-A4E0-1733F0C19686}" sibTransId="{9BF3608F-FD0F-5C45-A599-3001C5B2EC7E}"/>
    <dgm:cxn modelId="{5F886646-C4B0-2B49-802C-482051E22E23}" type="presOf" srcId="{FF55E767-A186-ED46-9710-C2F956E0E4BF}" destId="{94D01255-9817-244F-BC5B-EEEB14617BB7}" srcOrd="0" destOrd="0" presId="urn:microsoft.com/office/officeart/2005/8/layout/hList1"/>
    <dgm:cxn modelId="{BC379464-4D83-3643-B9CD-11A05B5E2C1C}" type="presOf" srcId="{A81288D5-4BD5-3341-9E14-BB4C2AD24AA2}" destId="{46F42051-EC3B-3C46-9DF4-B1C23DDA88A5}" srcOrd="0" destOrd="1" presId="urn:microsoft.com/office/officeart/2005/8/layout/hList1"/>
    <dgm:cxn modelId="{78AD1BA1-8C6E-6140-A34A-0038EEF5A783}" type="presOf" srcId="{C8EEC9C6-F021-CE42-8673-C92BD19B39BF}" destId="{46F42051-EC3B-3C46-9DF4-B1C23DDA88A5}" srcOrd="0" destOrd="0" presId="urn:microsoft.com/office/officeart/2005/8/layout/hList1"/>
    <dgm:cxn modelId="{1762F3AF-E5A2-2840-9F79-A6D1BDCB28E6}" srcId="{FF55E767-A186-ED46-9710-C2F956E0E4BF}" destId="{A81288D5-4BD5-3341-9E14-BB4C2AD24AA2}" srcOrd="1" destOrd="0" parTransId="{156D5474-15C9-D143-AE7D-BC9F642E026C}" sibTransId="{259D1A26-9273-E547-BD49-796CAD12A0B1}"/>
    <dgm:cxn modelId="{F7155AB4-AC1C-814B-8D63-38677BAECC14}" srcId="{FF55E767-A186-ED46-9710-C2F956E0E4BF}" destId="{C8EEC9C6-F021-CE42-8673-C92BD19B39BF}" srcOrd="0" destOrd="0" parTransId="{9E3F9A2F-8189-CF49-A7C3-151C4B087BC1}" sibTransId="{F413B38D-E202-0D4D-9E93-F12EF4E1FC2C}"/>
    <dgm:cxn modelId="{A4A032BF-498D-FB46-99C7-FE2ABC1DDE7A}" type="presOf" srcId="{C28B8FFC-5146-B248-AB6C-62A672CEB72F}" destId="{46F42051-EC3B-3C46-9DF4-B1C23DDA88A5}" srcOrd="0" destOrd="2" presId="urn:microsoft.com/office/officeart/2005/8/layout/hList1"/>
    <dgm:cxn modelId="{3D27C9E3-E8BC-4A4F-9814-490FE4593275}" type="presOf" srcId="{CBF14306-3E1E-0940-9C1D-5A0928D25BDF}" destId="{5E4A7597-70BD-1449-8508-659964A7E569}" srcOrd="0" destOrd="0" presId="urn:microsoft.com/office/officeart/2005/8/layout/hList1"/>
    <dgm:cxn modelId="{CF56DBA7-E1D2-3343-9EB1-472B5F73D5FB}" type="presParOf" srcId="{5E4A7597-70BD-1449-8508-659964A7E569}" destId="{B598897E-DF6D-FC4F-862E-F2FA1E56B6A8}" srcOrd="0" destOrd="0" presId="urn:microsoft.com/office/officeart/2005/8/layout/hList1"/>
    <dgm:cxn modelId="{51509BD6-311A-D346-B593-2D11C3C7003C}" type="presParOf" srcId="{B598897E-DF6D-FC4F-862E-F2FA1E56B6A8}" destId="{94D01255-9817-244F-BC5B-EEEB14617BB7}" srcOrd="0" destOrd="0" presId="urn:microsoft.com/office/officeart/2005/8/layout/hList1"/>
    <dgm:cxn modelId="{59437FAD-CB13-8D4A-A419-0999B3099D97}" type="presParOf" srcId="{B598897E-DF6D-FC4F-862E-F2FA1E56B6A8}" destId="{46F42051-EC3B-3C46-9DF4-B1C23DDA88A5}"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73CA93-1E97-0F49-AFE2-C26FEA662CC4}">
      <dsp:nvSpPr>
        <dsp:cNvPr id="0" name=""/>
        <dsp:cNvSpPr/>
      </dsp:nvSpPr>
      <dsp:spPr>
        <a:xfrm>
          <a:off x="0" y="-1819"/>
          <a:ext cx="8648330" cy="351419"/>
        </a:xfrm>
        <a:prstGeom prst="rect">
          <a:avLst/>
        </a:prstGeom>
        <a:solidFill>
          <a:schemeClr val="accent3">
            <a:shade val="50000"/>
            <a:hueOff val="0"/>
            <a:satOff val="0"/>
            <a:lumOff val="0"/>
            <a:alphaOff val="0"/>
          </a:schemeClr>
        </a:solidFill>
        <a:ln w="25400" cap="flat" cmpd="sng" algn="ctr">
          <a:solidFill>
            <a:schemeClr val="accent3">
              <a:shade val="50000"/>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S" sz="1200" b="1" kern="1200" dirty="0"/>
            <a:t>Introducción</a:t>
          </a:r>
          <a:endParaRPr lang="es-ES" sz="1000" b="1" kern="1200" dirty="0"/>
        </a:p>
      </dsp:txBody>
      <dsp:txXfrm>
        <a:off x="0" y="-1819"/>
        <a:ext cx="8648330" cy="351419"/>
      </dsp:txXfrm>
    </dsp:sp>
    <dsp:sp modelId="{624FE45B-4EA9-AD47-BB94-4A121A920102}">
      <dsp:nvSpPr>
        <dsp:cNvPr id="0" name=""/>
        <dsp:cNvSpPr/>
      </dsp:nvSpPr>
      <dsp:spPr>
        <a:xfrm>
          <a:off x="4226" y="349600"/>
          <a:ext cx="8648330" cy="672524"/>
        </a:xfrm>
        <a:prstGeom prst="rect">
          <a:avLst/>
        </a:prstGeom>
        <a:solidFill>
          <a:schemeClr val="accent3">
            <a:alpha val="90000"/>
            <a:tint val="55000"/>
            <a:hueOff val="0"/>
            <a:satOff val="0"/>
            <a:lumOff val="0"/>
            <a:alphaOff val="0"/>
          </a:schemeClr>
        </a:solidFill>
        <a:ln w="25400" cap="flat" cmpd="sng" algn="ctr">
          <a:solidFill>
            <a:schemeClr val="accent3">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ctr" defTabSz="533400">
            <a:lnSpc>
              <a:spcPct val="90000"/>
            </a:lnSpc>
            <a:spcBef>
              <a:spcPct val="0"/>
            </a:spcBef>
            <a:spcAft>
              <a:spcPct val="15000"/>
            </a:spcAft>
            <a:buChar char="•"/>
          </a:pPr>
          <a:r>
            <a:rPr lang="es-ES" sz="1200" kern="1200" dirty="0"/>
            <a:t>Aunque los efectos de la exposición al tabaco durante el embarazo sean conocidos, existe muy poca información actualizada sobre la prevalencia de tabaquismo durante el embarazo. Nuestro objetivo será estudiar la prevalencia de tabaquismo en gestantes captadas en nuestra Área Sanitaria durante </a:t>
          </a:r>
          <a:r>
            <a:rPr lang="es-ES" sz="1200" kern="1200"/>
            <a:t>un semestre.</a:t>
          </a:r>
          <a:endParaRPr lang="es-ES" sz="1200" kern="1200" dirty="0"/>
        </a:p>
      </dsp:txBody>
      <dsp:txXfrm>
        <a:off x="4226" y="349600"/>
        <a:ext cx="8648330" cy="6725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1943A-3FDA-324D-A242-430F663F5DBA}">
      <dsp:nvSpPr>
        <dsp:cNvPr id="0" name=""/>
        <dsp:cNvSpPr/>
      </dsp:nvSpPr>
      <dsp:spPr>
        <a:xfrm>
          <a:off x="1722" y="-70793"/>
          <a:ext cx="3524946" cy="541963"/>
        </a:xfrm>
        <a:prstGeom prst="rect">
          <a:avLst/>
        </a:prstGeom>
        <a:solidFill>
          <a:schemeClr val="accent3">
            <a:shade val="50000"/>
            <a:hueOff val="0"/>
            <a:satOff val="0"/>
            <a:lumOff val="0"/>
            <a:alphaOff val="0"/>
          </a:schemeClr>
        </a:solidFill>
        <a:ln w="25400" cap="flat" cmpd="sng" algn="ctr">
          <a:solidFill>
            <a:schemeClr val="accent3">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S" sz="1200" b="1" kern="1200" dirty="0"/>
            <a:t>Metodología</a:t>
          </a:r>
          <a:endParaRPr lang="es-ES" sz="2000" b="1" kern="1200" dirty="0"/>
        </a:p>
      </dsp:txBody>
      <dsp:txXfrm>
        <a:off x="1722" y="-70793"/>
        <a:ext cx="3524946" cy="541963"/>
      </dsp:txXfrm>
    </dsp:sp>
    <dsp:sp modelId="{AEA8F061-5E94-3641-BD21-2C5D68E2C59B}">
      <dsp:nvSpPr>
        <dsp:cNvPr id="0" name=""/>
        <dsp:cNvSpPr/>
      </dsp:nvSpPr>
      <dsp:spPr>
        <a:xfrm>
          <a:off x="1722" y="402610"/>
          <a:ext cx="3524946" cy="1180349"/>
        </a:xfrm>
        <a:prstGeom prst="rect">
          <a:avLst/>
        </a:prstGeom>
        <a:solidFill>
          <a:schemeClr val="accent3">
            <a:alpha val="90000"/>
            <a:tint val="55000"/>
            <a:hueOff val="0"/>
            <a:satOff val="0"/>
            <a:lumOff val="0"/>
            <a:alphaOff val="0"/>
          </a:schemeClr>
        </a:solidFill>
        <a:ln w="25400" cap="flat" cmpd="sng" algn="ctr">
          <a:solidFill>
            <a:schemeClr val="accent3">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ctr" defTabSz="533400">
            <a:lnSpc>
              <a:spcPct val="90000"/>
            </a:lnSpc>
            <a:spcBef>
              <a:spcPct val="0"/>
            </a:spcBef>
            <a:spcAft>
              <a:spcPct val="15000"/>
            </a:spcAft>
            <a:buChar char="•"/>
          </a:pPr>
          <a:r>
            <a:rPr lang="es-ES" sz="1200" kern="1200" dirty="0"/>
            <a:t>Estudio transversal de carácter descriptivo, recogiéndose los datos de 752 gestantes. El cuestionario incluía preguntas sobre edad, antecedentes obstétricos, consumo de tabaco anterior al embarazo y abandono o no durante la gestación así como hábito tabáquico en la pareja. </a:t>
          </a:r>
        </a:p>
      </dsp:txBody>
      <dsp:txXfrm>
        <a:off x="1722" y="402610"/>
        <a:ext cx="3524946" cy="11803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D01255-9817-244F-BC5B-EEEB14617BB7}">
      <dsp:nvSpPr>
        <dsp:cNvPr id="0" name=""/>
        <dsp:cNvSpPr/>
      </dsp:nvSpPr>
      <dsp:spPr>
        <a:xfrm>
          <a:off x="0" y="1199"/>
          <a:ext cx="7488832" cy="374400"/>
        </a:xfrm>
        <a:prstGeom prst="rect">
          <a:avLst/>
        </a:prstGeom>
        <a:solidFill>
          <a:schemeClr val="accent3">
            <a:shade val="50000"/>
            <a:hueOff val="0"/>
            <a:satOff val="0"/>
            <a:lumOff val="0"/>
            <a:alphaOff val="0"/>
          </a:schemeClr>
        </a:solidFill>
        <a:ln w="25400" cap="flat" cmpd="sng" algn="ctr">
          <a:solidFill>
            <a:schemeClr val="accent3">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es-ES" sz="1300" b="1" kern="1200" dirty="0"/>
            <a:t>Conclusiones:</a:t>
          </a:r>
          <a:r>
            <a:rPr lang="es-ES" sz="1300" kern="1200" dirty="0"/>
            <a:t> </a:t>
          </a:r>
        </a:p>
      </dsp:txBody>
      <dsp:txXfrm>
        <a:off x="0" y="1199"/>
        <a:ext cx="7488832" cy="374400"/>
      </dsp:txXfrm>
    </dsp:sp>
    <dsp:sp modelId="{46F42051-EC3B-3C46-9DF4-B1C23DDA88A5}">
      <dsp:nvSpPr>
        <dsp:cNvPr id="0" name=""/>
        <dsp:cNvSpPr/>
      </dsp:nvSpPr>
      <dsp:spPr>
        <a:xfrm>
          <a:off x="0" y="375599"/>
          <a:ext cx="7488832" cy="1124077"/>
        </a:xfrm>
        <a:prstGeom prst="rect">
          <a:avLst/>
        </a:prstGeom>
        <a:solidFill>
          <a:schemeClr val="accent3">
            <a:alpha val="90000"/>
            <a:tint val="55000"/>
            <a:hueOff val="0"/>
            <a:satOff val="0"/>
            <a:lumOff val="0"/>
            <a:alphaOff val="0"/>
          </a:schemeClr>
        </a:solidFill>
        <a:ln w="25400" cap="flat" cmpd="sng" algn="ctr">
          <a:solidFill>
            <a:schemeClr val="accent3">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s-ES" sz="1100" kern="1200" dirty="0"/>
            <a:t>Fumar durante el embarazo sigue siendo un comportamiento frecuente en nuestra área sanitaria superior a las cifras registradas en países de nuestro entorno. </a:t>
          </a:r>
        </a:p>
        <a:p>
          <a:pPr marL="57150" lvl="1" indent="-57150" algn="l" defTabSz="488950">
            <a:lnSpc>
              <a:spcPct val="90000"/>
            </a:lnSpc>
            <a:spcBef>
              <a:spcPct val="0"/>
            </a:spcBef>
            <a:spcAft>
              <a:spcPct val="15000"/>
            </a:spcAft>
            <a:buChar char="•"/>
          </a:pPr>
          <a:r>
            <a:rPr lang="es-ES" sz="1100" kern="1200" dirty="0"/>
            <a:t>A pesar de que reducen su consumo, solo la mitad cesa por completo su hábito tabáquico.  Este comportamiento es muy inferior en las parejas, donde el porcentaje de cesación es ínfimo. </a:t>
          </a:r>
        </a:p>
        <a:p>
          <a:pPr marL="57150" lvl="1" indent="-57150" algn="l" defTabSz="488950">
            <a:lnSpc>
              <a:spcPct val="90000"/>
            </a:lnSpc>
            <a:spcBef>
              <a:spcPct val="0"/>
            </a:spcBef>
            <a:spcAft>
              <a:spcPct val="15000"/>
            </a:spcAft>
            <a:buChar char="•"/>
          </a:pPr>
          <a:r>
            <a:rPr lang="es-ES" sz="1100" kern="1200" dirty="0"/>
            <a:t>Se hacen necesarias medidas de concienciación que incidan en este colectivo especialmente vulnerable al efecto del tabaquismo. </a:t>
          </a:r>
        </a:p>
      </dsp:txBody>
      <dsp:txXfrm>
        <a:off x="0" y="375599"/>
        <a:ext cx="7488832" cy="112407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9/9/21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9/9/21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diagramLayout" Target="../diagrams/layout3.xml"/><Relationship Id="rId7" Type="http://schemas.openxmlformats.org/officeDocument/2006/relationships/chart" Target="../charts/chart1.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E4AF8AA-E492-B444-BFFE-A65034A7E950}"/>
              </a:ext>
            </a:extLst>
          </p:cNvPr>
          <p:cNvSpPr/>
          <p:nvPr/>
        </p:nvSpPr>
        <p:spPr>
          <a:xfrm>
            <a:off x="0" y="0"/>
            <a:ext cx="9144000" cy="707886"/>
          </a:xfrm>
          <a:prstGeom prst="rect">
            <a:avLst/>
          </a:prstGeom>
        </p:spPr>
        <p:txBody>
          <a:bodyPr wrap="square">
            <a:spAutoFit/>
          </a:bodyPr>
          <a:lstStyle/>
          <a:p>
            <a:pPr algn="ctr"/>
            <a:r>
              <a:rPr lang="es-ES" sz="2000" dirty="0">
                <a:solidFill>
                  <a:schemeClr val="accent3">
                    <a:lumMod val="50000"/>
                  </a:schemeClr>
                </a:solidFill>
                <a:latin typeface="Arial Rounded MT Bold" panose="020F0704030504030204" pitchFamily="34" charset="77"/>
              </a:rPr>
              <a:t>TABAQUISMO ENTRE GESTANTES EN AREA DE GESTIÓN SANITARIA DE JEREZ DE LA FRONTERA</a:t>
            </a:r>
          </a:p>
        </p:txBody>
      </p:sp>
      <p:sp>
        <p:nvSpPr>
          <p:cNvPr id="3" name="Rectángulo 2">
            <a:extLst>
              <a:ext uri="{FF2B5EF4-FFF2-40B4-BE49-F238E27FC236}">
                <a16:creationId xmlns:a16="http://schemas.microsoft.com/office/drawing/2014/main" id="{027EDB6B-24C9-7844-98B8-77D76252E084}"/>
              </a:ext>
            </a:extLst>
          </p:cNvPr>
          <p:cNvSpPr/>
          <p:nvPr/>
        </p:nvSpPr>
        <p:spPr>
          <a:xfrm>
            <a:off x="197514" y="555526"/>
            <a:ext cx="8748972" cy="309637"/>
          </a:xfrm>
          <a:prstGeom prst="rect">
            <a:avLst/>
          </a:prstGeom>
        </p:spPr>
        <p:txBody>
          <a:bodyPr wrap="square">
            <a:spAutoFit/>
          </a:bodyPr>
          <a:lstStyle/>
          <a:p>
            <a:pPr algn="ctr">
              <a:lnSpc>
                <a:spcPct val="150000"/>
              </a:lnSpc>
            </a:pPr>
            <a:r>
              <a:rPr lang="es-ES" sz="1050" dirty="0">
                <a:latin typeface="+mj-lt"/>
                <a:ea typeface="Times New Roman" panose="02020603050405020304" pitchFamily="18" charset="0"/>
              </a:rPr>
              <a:t>María del Pilar Lobato de la Sierra, Josefa Rojas Villegas, José Antonio Crespo Naranjo, Álvaro Cabeza Serrano, Catherine González Pérez. </a:t>
            </a:r>
          </a:p>
        </p:txBody>
      </p:sp>
      <p:sp>
        <p:nvSpPr>
          <p:cNvPr id="4" name="Rectángulo 3">
            <a:extLst>
              <a:ext uri="{FF2B5EF4-FFF2-40B4-BE49-F238E27FC236}">
                <a16:creationId xmlns:a16="http://schemas.microsoft.com/office/drawing/2014/main" id="{24497488-F15F-634C-82CB-2EBC10486720}"/>
              </a:ext>
            </a:extLst>
          </p:cNvPr>
          <p:cNvSpPr/>
          <p:nvPr/>
        </p:nvSpPr>
        <p:spPr>
          <a:xfrm>
            <a:off x="440668" y="753720"/>
            <a:ext cx="8262664" cy="430887"/>
          </a:xfrm>
          <a:prstGeom prst="rect">
            <a:avLst/>
          </a:prstGeom>
        </p:spPr>
        <p:txBody>
          <a:bodyPr wrap="square">
            <a:spAutoFit/>
          </a:bodyPr>
          <a:lstStyle/>
          <a:p>
            <a:pPr algn="ctr"/>
            <a:r>
              <a:rPr lang="es-ES" sz="1100" b="1" dirty="0">
                <a:ea typeface="Times New Roman" panose="02020603050405020304" pitchFamily="18" charset="0"/>
              </a:rPr>
              <a:t>UGC de Neumología Hospital universitario de Jerez. UGC de prevención, promoción y vigilancia para la salud. UGC de Ginecología Hospital universitario de Jerez</a:t>
            </a:r>
            <a:endParaRPr lang="es-ES" sz="1100" b="1" dirty="0"/>
          </a:p>
        </p:txBody>
      </p:sp>
      <p:graphicFrame>
        <p:nvGraphicFramePr>
          <p:cNvPr id="11" name="Diagrama 10">
            <a:extLst>
              <a:ext uri="{FF2B5EF4-FFF2-40B4-BE49-F238E27FC236}">
                <a16:creationId xmlns:a16="http://schemas.microsoft.com/office/drawing/2014/main" id="{4BA0CB73-4609-E84E-B446-6ABFE7315948}"/>
              </a:ext>
            </a:extLst>
          </p:cNvPr>
          <p:cNvGraphicFramePr/>
          <p:nvPr>
            <p:extLst>
              <p:ext uri="{D42A27DB-BD31-4B8C-83A1-F6EECF244321}">
                <p14:modId xmlns:p14="http://schemas.microsoft.com/office/powerpoint/2010/main" val="443947482"/>
              </p:ext>
            </p:extLst>
          </p:nvPr>
        </p:nvGraphicFramePr>
        <p:xfrm>
          <a:off x="243608" y="1263412"/>
          <a:ext cx="8656784" cy="10203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3" name="Tabla 6">
            <a:extLst>
              <a:ext uri="{FF2B5EF4-FFF2-40B4-BE49-F238E27FC236}">
                <a16:creationId xmlns:a16="http://schemas.microsoft.com/office/drawing/2014/main" id="{232E408B-4382-4F45-88C0-4753539FD9A5}"/>
              </a:ext>
            </a:extLst>
          </p:cNvPr>
          <p:cNvGraphicFramePr>
            <a:graphicFrameLocks noGrp="1"/>
          </p:cNvGraphicFramePr>
          <p:nvPr>
            <p:extLst>
              <p:ext uri="{D42A27DB-BD31-4B8C-83A1-F6EECF244321}">
                <p14:modId xmlns:p14="http://schemas.microsoft.com/office/powerpoint/2010/main" val="3284744185"/>
              </p:ext>
            </p:extLst>
          </p:nvPr>
        </p:nvGraphicFramePr>
        <p:xfrm>
          <a:off x="4860032" y="2443622"/>
          <a:ext cx="3768717" cy="1946158"/>
        </p:xfrm>
        <a:graphic>
          <a:graphicData uri="http://schemas.openxmlformats.org/drawingml/2006/table">
            <a:tbl>
              <a:tblPr firstRow="1" lastRow="1">
                <a:effectLst/>
                <a:tableStyleId>{69C7853C-536D-4A76-A0AE-DD22124D55A5}</a:tableStyleId>
              </a:tblPr>
              <a:tblGrid>
                <a:gridCol w="2257139">
                  <a:extLst>
                    <a:ext uri="{9D8B030D-6E8A-4147-A177-3AD203B41FA5}">
                      <a16:colId xmlns:a16="http://schemas.microsoft.com/office/drawing/2014/main" val="20000"/>
                    </a:ext>
                  </a:extLst>
                </a:gridCol>
                <a:gridCol w="1511578">
                  <a:extLst>
                    <a:ext uri="{9D8B030D-6E8A-4147-A177-3AD203B41FA5}">
                      <a16:colId xmlns:a16="http://schemas.microsoft.com/office/drawing/2014/main" val="20001"/>
                    </a:ext>
                  </a:extLst>
                </a:gridCol>
              </a:tblGrid>
              <a:tr h="400196">
                <a:tc gridSpan="2">
                  <a:txBody>
                    <a:bodyPr/>
                    <a:lstStyle/>
                    <a:p>
                      <a:pPr algn="ctr"/>
                      <a:r>
                        <a:rPr lang="es-ES" sz="1200" noProof="0" dirty="0"/>
                        <a:t>Descripción de la población </a:t>
                      </a:r>
                    </a:p>
                    <a:p>
                      <a:pPr algn="ctr"/>
                      <a:r>
                        <a:rPr lang="es-ES" sz="1000" noProof="0" dirty="0"/>
                        <a:t>(N = 752)</a:t>
                      </a:r>
                      <a:endParaRPr lang="es-ES" sz="1000" noProof="0" dirty="0">
                        <a:solidFill>
                          <a:srgbClr val="024F70"/>
                        </a:solidFill>
                        <a:latin typeface="Montserrat" panose="00000500000000000000" pitchFamily="2" charset="0"/>
                        <a:cs typeface="Arial" panose="020B0604020202020204" pitchFamily="34" charset="0"/>
                      </a:endParaRPr>
                    </a:p>
                  </a:txBody>
                  <a:tcPr marL="43384" marR="43384" marT="21589" marB="21589">
                    <a:solidFill>
                      <a:schemeClr val="accent3">
                        <a:lumMod val="75000"/>
                      </a:schemeClr>
                    </a:solidFill>
                  </a:tcPr>
                </a:tc>
                <a:tc hMerge="1">
                  <a:txBody>
                    <a:bodyPr/>
                    <a:lstStyle/>
                    <a:p>
                      <a:pPr algn="r"/>
                      <a:endParaRPr lang="en-US" sz="3000" dirty="0">
                        <a:solidFill>
                          <a:srgbClr val="0460A9"/>
                        </a:solidFill>
                        <a:latin typeface="Arial" panose="020B0604020202020204" pitchFamily="34" charset="0"/>
                        <a:cs typeface="Arial" panose="020B0604020202020204" pitchFamily="34" charset="0"/>
                      </a:endParaRPr>
                    </a:p>
                  </a:txBody>
                  <a:tcPr marL="84896" marR="84896" marT="45006" marB="45006">
                    <a:lnL w="12700" cmpd="sng">
                      <a:noFill/>
                      <a:prstDash val="solid"/>
                    </a:lnL>
                    <a:lnR w="12700" cmpd="sng">
                      <a:noFill/>
                      <a:prstDash val="solid"/>
                    </a:lnR>
                    <a:lnT w="12700" cmpd="sng">
                      <a:noFill/>
                      <a:prstDash val="solid"/>
                    </a:lnT>
                    <a:lnB w="19050" cap="flat" cmpd="sng" algn="ctr">
                      <a:solidFill>
                        <a:srgbClr val="0460A9"/>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22927">
                <a:tc>
                  <a:txBody>
                    <a:bodyPr/>
                    <a:lstStyle/>
                    <a:p>
                      <a:pPr algn="l"/>
                      <a:r>
                        <a:rPr lang="es-ES" sz="1100" noProof="0" dirty="0"/>
                        <a:t>Edad,</a:t>
                      </a:r>
                      <a:r>
                        <a:rPr lang="es-ES" sz="1100" baseline="0" noProof="0" dirty="0"/>
                        <a:t> años, media</a:t>
                      </a:r>
                      <a:endParaRPr lang="es-ES" sz="1100" b="0" noProof="0" dirty="0">
                        <a:solidFill>
                          <a:srgbClr val="024F70"/>
                        </a:solidFill>
                        <a:latin typeface="Montserrat" panose="00000500000000000000" pitchFamily="2" charset="0"/>
                        <a:cs typeface="Arial" panose="020B0604020202020204" pitchFamily="34" charset="0"/>
                      </a:endParaRPr>
                    </a:p>
                  </a:txBody>
                  <a:tcPr marL="43384" marR="43384" marT="21589" marB="21589" anchor="ctr">
                    <a:solidFill>
                      <a:schemeClr val="accent3">
                        <a:lumMod val="40000"/>
                        <a:lumOff val="60000"/>
                      </a:schemeClr>
                    </a:solidFill>
                  </a:tcPr>
                </a:tc>
                <a:tc>
                  <a:txBody>
                    <a:bodyPr/>
                    <a:lstStyle/>
                    <a:p>
                      <a:pPr algn="ctr"/>
                      <a:r>
                        <a:rPr lang="es-ES" sz="1100" noProof="0" dirty="0"/>
                        <a:t>31</a:t>
                      </a:r>
                      <a:endParaRPr lang="es-ES" sz="1100" noProof="0" dirty="0">
                        <a:solidFill>
                          <a:srgbClr val="024F70"/>
                        </a:solidFill>
                        <a:latin typeface="Montserrat" panose="00000500000000000000" pitchFamily="2" charset="0"/>
                        <a:cs typeface="Arial" panose="020B0604020202020204" pitchFamily="34" charset="0"/>
                      </a:endParaRPr>
                    </a:p>
                  </a:txBody>
                  <a:tcPr marL="43384" marR="43384" marT="21589" marB="21589" anchor="ctr">
                    <a:solidFill>
                      <a:schemeClr val="accent3">
                        <a:lumMod val="40000"/>
                        <a:lumOff val="60000"/>
                      </a:schemeClr>
                    </a:solidFill>
                  </a:tcPr>
                </a:tc>
                <a:extLst>
                  <a:ext uri="{0D108BD9-81ED-4DB2-BD59-A6C34878D82A}">
                    <a16:rowId xmlns:a16="http://schemas.microsoft.com/office/drawing/2014/main" val="10002"/>
                  </a:ext>
                </a:extLst>
              </a:tr>
              <a:tr h="222927">
                <a:tc>
                  <a:txBody>
                    <a:bodyPr/>
                    <a:lstStyle/>
                    <a:p>
                      <a:pPr marL="0" lvl="0" indent="-947394" algn="l"/>
                      <a:r>
                        <a:rPr lang="es-ES" sz="1100" noProof="0" dirty="0"/>
                        <a:t>Fumadoras (%)</a:t>
                      </a:r>
                      <a:endParaRPr lang="es-ES" sz="1100" b="0" noProof="0" dirty="0">
                        <a:solidFill>
                          <a:srgbClr val="024F70"/>
                        </a:solidFill>
                        <a:latin typeface="Montserrat" panose="00000500000000000000" pitchFamily="2" charset="0"/>
                        <a:cs typeface="Arial" panose="020B0604020202020204" pitchFamily="34" charset="0"/>
                      </a:endParaRPr>
                    </a:p>
                  </a:txBody>
                  <a:tcPr marL="43384" marR="43384" marT="21589" marB="21589" anchor="ctr">
                    <a:solidFill>
                      <a:schemeClr val="accent3">
                        <a:lumMod val="40000"/>
                        <a:lumOff val="60000"/>
                      </a:schemeClr>
                    </a:solidFill>
                  </a:tcPr>
                </a:tc>
                <a:tc>
                  <a:txBody>
                    <a:bodyPr/>
                    <a:lstStyle/>
                    <a:p>
                      <a:pPr algn="ctr">
                        <a:lnSpc>
                          <a:spcPct val="115000"/>
                        </a:lnSpc>
                        <a:spcAft>
                          <a:spcPts val="0"/>
                        </a:spcAft>
                      </a:pPr>
                      <a:r>
                        <a:rPr lang="es-ES" sz="1100" kern="1200" noProof="0" dirty="0">
                          <a:solidFill>
                            <a:schemeClr val="tx1"/>
                          </a:solidFill>
                        </a:rPr>
                        <a:t>30,6 %</a:t>
                      </a:r>
                      <a:endParaRPr lang="es-ES" sz="1100" kern="1200" noProof="0" dirty="0">
                        <a:solidFill>
                          <a:schemeClr val="tx1"/>
                        </a:solidFill>
                        <a:latin typeface="Montserrat" panose="00000500000000000000" pitchFamily="2" charset="0"/>
                        <a:ea typeface="+mn-ea"/>
                        <a:cs typeface="Arial" panose="020B0604020202020204" pitchFamily="34" charset="0"/>
                      </a:endParaRPr>
                    </a:p>
                  </a:txBody>
                  <a:tcPr marL="22717" marR="22717" marT="0" marB="0" anchor="ctr">
                    <a:solidFill>
                      <a:schemeClr val="accent3">
                        <a:lumMod val="40000"/>
                        <a:lumOff val="60000"/>
                      </a:schemeClr>
                    </a:solidFill>
                  </a:tcPr>
                </a:tc>
                <a:extLst>
                  <a:ext uri="{0D108BD9-81ED-4DB2-BD59-A6C34878D82A}">
                    <a16:rowId xmlns:a16="http://schemas.microsoft.com/office/drawing/2014/main" val="10004"/>
                  </a:ext>
                </a:extLst>
              </a:tr>
              <a:tr h="222927">
                <a:tc>
                  <a:txBody>
                    <a:bodyPr/>
                    <a:lstStyle/>
                    <a:p>
                      <a:pPr algn="l"/>
                      <a:r>
                        <a:rPr lang="es-ES" sz="1100" b="0" noProof="0" dirty="0">
                          <a:solidFill>
                            <a:sysClr val="windowText" lastClr="000000"/>
                          </a:solidFill>
                        </a:rPr>
                        <a:t>Exfumadoras (%)</a:t>
                      </a:r>
                      <a:endParaRPr lang="es-ES" sz="1100" b="0" noProof="0" dirty="0">
                        <a:solidFill>
                          <a:sysClr val="windowText" lastClr="000000"/>
                        </a:solidFill>
                        <a:latin typeface="Montserrat" panose="00000500000000000000" pitchFamily="2" charset="0"/>
                        <a:cs typeface="Arial" panose="020B0604020202020204" pitchFamily="34" charset="0"/>
                      </a:endParaRPr>
                    </a:p>
                  </a:txBody>
                  <a:tcPr marL="43384" marR="43384" marT="21589" marB="21589" anchor="ctr">
                    <a:solidFill>
                      <a:schemeClr val="accent3">
                        <a:lumMod val="40000"/>
                        <a:lumOff val="60000"/>
                      </a:schemeClr>
                    </a:solidFill>
                  </a:tcPr>
                </a:tc>
                <a:tc>
                  <a:txBody>
                    <a:bodyPr/>
                    <a:lstStyle/>
                    <a:p>
                      <a:pPr algn="ctr"/>
                      <a:r>
                        <a:rPr lang="es-ES" sz="1100" noProof="0" dirty="0"/>
                        <a:t>9,3%</a:t>
                      </a:r>
                      <a:endParaRPr lang="es-ES" sz="1100" noProof="0" dirty="0">
                        <a:solidFill>
                          <a:srgbClr val="024F70"/>
                        </a:solidFill>
                        <a:latin typeface="Montserrat" panose="00000500000000000000" pitchFamily="2" charset="0"/>
                        <a:cs typeface="Arial" panose="020B0604020202020204" pitchFamily="34" charset="0"/>
                      </a:endParaRPr>
                    </a:p>
                  </a:txBody>
                  <a:tcPr marL="43384" marR="43384" marT="21589" marB="21589" anchor="ctr">
                    <a:solidFill>
                      <a:schemeClr val="accent3">
                        <a:lumMod val="40000"/>
                        <a:lumOff val="60000"/>
                      </a:schemeClr>
                    </a:solidFill>
                  </a:tcPr>
                </a:tc>
                <a:extLst>
                  <a:ext uri="{0D108BD9-81ED-4DB2-BD59-A6C34878D82A}">
                    <a16:rowId xmlns:a16="http://schemas.microsoft.com/office/drawing/2014/main" val="10007"/>
                  </a:ext>
                </a:extLst>
              </a:tr>
              <a:tr h="222927">
                <a:tc>
                  <a:txBody>
                    <a:bodyPr/>
                    <a:lstStyle/>
                    <a:p>
                      <a:pPr algn="l"/>
                      <a:r>
                        <a:rPr lang="es-ES" sz="1100" noProof="0" dirty="0"/>
                        <a:t>Nunca fumadoras (%)</a:t>
                      </a:r>
                      <a:endParaRPr lang="es-ES" sz="1100" b="0" noProof="0" dirty="0">
                        <a:solidFill>
                          <a:srgbClr val="024F70"/>
                        </a:solidFill>
                        <a:latin typeface="Montserrat" panose="00000500000000000000" pitchFamily="2" charset="0"/>
                        <a:cs typeface="Arial" panose="020B0604020202020204" pitchFamily="34" charset="0"/>
                      </a:endParaRPr>
                    </a:p>
                  </a:txBody>
                  <a:tcPr marL="43384" marR="43384" marT="21589" marB="21589" anchor="ctr">
                    <a:solidFill>
                      <a:schemeClr val="accent3">
                        <a:lumMod val="40000"/>
                        <a:lumOff val="60000"/>
                      </a:schemeClr>
                    </a:solidFill>
                  </a:tcPr>
                </a:tc>
                <a:tc>
                  <a:txBody>
                    <a:bodyPr/>
                    <a:lstStyle/>
                    <a:p>
                      <a:pPr algn="ctr"/>
                      <a:r>
                        <a:rPr lang="es-ES" sz="1100" noProof="0" dirty="0"/>
                        <a:t>60,1%</a:t>
                      </a:r>
                      <a:endParaRPr lang="es-ES" sz="1100" noProof="0" dirty="0">
                        <a:solidFill>
                          <a:srgbClr val="024F70"/>
                        </a:solidFill>
                        <a:latin typeface="Montserrat" panose="00000500000000000000" pitchFamily="2" charset="0"/>
                        <a:cs typeface="Arial" panose="020B0604020202020204" pitchFamily="34" charset="0"/>
                      </a:endParaRPr>
                    </a:p>
                  </a:txBody>
                  <a:tcPr marL="43384" marR="43384" marT="21589" marB="21589" anchor="ctr">
                    <a:solidFill>
                      <a:schemeClr val="accent3">
                        <a:lumMod val="40000"/>
                        <a:lumOff val="60000"/>
                      </a:schemeClr>
                    </a:solidFill>
                  </a:tcPr>
                </a:tc>
                <a:extLst>
                  <a:ext uri="{0D108BD9-81ED-4DB2-BD59-A6C34878D82A}">
                    <a16:rowId xmlns:a16="http://schemas.microsoft.com/office/drawing/2014/main" val="10010"/>
                  </a:ext>
                </a:extLst>
              </a:tr>
              <a:tr h="222927">
                <a:tc>
                  <a:txBody>
                    <a:bodyPr/>
                    <a:lstStyle/>
                    <a:p>
                      <a:pPr algn="l"/>
                      <a:r>
                        <a:rPr lang="es-ES" sz="1100" b="0" noProof="0" dirty="0">
                          <a:solidFill>
                            <a:schemeClr val="tx1"/>
                          </a:solidFill>
                        </a:rPr>
                        <a:t>Nº cigarrillos diarios, media (DE)</a:t>
                      </a:r>
                      <a:endParaRPr lang="es-ES" sz="1100" b="0" noProof="0" dirty="0">
                        <a:solidFill>
                          <a:schemeClr val="tx1"/>
                        </a:solidFill>
                        <a:latin typeface="+mj-lt"/>
                        <a:cs typeface="Arial" panose="020B0604020202020204" pitchFamily="34" charset="0"/>
                      </a:endParaRPr>
                    </a:p>
                  </a:txBody>
                  <a:tcPr marL="43384" marR="43384" marT="21589" marB="21589" anchor="ctr">
                    <a:solidFill>
                      <a:schemeClr val="accent3">
                        <a:lumMod val="40000"/>
                        <a:lumOff val="60000"/>
                      </a:schemeClr>
                    </a:solidFill>
                  </a:tcPr>
                </a:tc>
                <a:tc>
                  <a:txBody>
                    <a:bodyPr/>
                    <a:lstStyle/>
                    <a:p>
                      <a:pPr algn="ctr"/>
                      <a:r>
                        <a:rPr lang="es-ES" sz="1100" kern="1200" dirty="0">
                          <a:solidFill>
                            <a:schemeClr val="dk1"/>
                          </a:solidFill>
                          <a:effectLst/>
                        </a:rPr>
                        <a:t>11 ± 7 </a:t>
                      </a:r>
                      <a:endParaRPr lang="es-ES" sz="1100" kern="1200" dirty="0">
                        <a:solidFill>
                          <a:schemeClr val="dk1"/>
                        </a:solidFill>
                        <a:effectLst/>
                        <a:latin typeface="+mn-lt"/>
                        <a:ea typeface="+mn-ea"/>
                        <a:cs typeface="+mn-cs"/>
                      </a:endParaRPr>
                    </a:p>
                  </a:txBody>
                  <a:tcPr marL="43384" marR="43384" marT="21589" marB="21589" anchor="ctr">
                    <a:solidFill>
                      <a:schemeClr val="accent3">
                        <a:lumMod val="40000"/>
                        <a:lumOff val="60000"/>
                      </a:schemeClr>
                    </a:solidFill>
                  </a:tcPr>
                </a:tc>
                <a:extLst>
                  <a:ext uri="{0D108BD9-81ED-4DB2-BD59-A6C34878D82A}">
                    <a16:rowId xmlns:a16="http://schemas.microsoft.com/office/drawing/2014/main" val="855239088"/>
                  </a:ext>
                </a:extLst>
              </a:tr>
              <a:tr h="222927">
                <a:tc>
                  <a:txBody>
                    <a:bodyPr/>
                    <a:lstStyle/>
                    <a:p>
                      <a:pPr algn="l"/>
                      <a:r>
                        <a:rPr lang="es-ES" sz="1100" b="0" noProof="0" dirty="0">
                          <a:solidFill>
                            <a:schemeClr val="tx1"/>
                          </a:solidFill>
                        </a:rPr>
                        <a:t>Parejas fumadoras (%)</a:t>
                      </a:r>
                    </a:p>
                  </a:txBody>
                  <a:tcPr marL="43384" marR="43384" marT="21589" marB="21589" anchor="ctr">
                    <a:solidFill>
                      <a:schemeClr val="accent3">
                        <a:lumMod val="40000"/>
                        <a:lumOff val="60000"/>
                      </a:schemeClr>
                    </a:solidFill>
                  </a:tcPr>
                </a:tc>
                <a:tc>
                  <a:txBody>
                    <a:bodyPr/>
                    <a:lstStyle/>
                    <a:p>
                      <a:pPr algn="ctr"/>
                      <a:r>
                        <a:rPr lang="es-ES" sz="1100" noProof="0" dirty="0">
                          <a:solidFill>
                            <a:schemeClr val="tx1"/>
                          </a:solidFill>
                          <a:latin typeface="+mj-lt"/>
                          <a:cs typeface="Arial" panose="020B0604020202020204" pitchFamily="34" charset="0"/>
                        </a:rPr>
                        <a:t>41,4%</a:t>
                      </a:r>
                    </a:p>
                  </a:txBody>
                  <a:tcPr marL="43384" marR="43384" marT="21589" marB="21589" anchor="ctr">
                    <a:solidFill>
                      <a:schemeClr val="accent3">
                        <a:lumMod val="40000"/>
                        <a:lumOff val="60000"/>
                      </a:schemeClr>
                    </a:solidFill>
                  </a:tcPr>
                </a:tc>
                <a:extLst>
                  <a:ext uri="{0D108BD9-81ED-4DB2-BD59-A6C34878D82A}">
                    <a16:rowId xmlns:a16="http://schemas.microsoft.com/office/drawing/2014/main" val="1370778778"/>
                  </a:ext>
                </a:extLst>
              </a:tr>
              <a:tr h="208400">
                <a:tc gridSpan="2">
                  <a:txBody>
                    <a:bodyPr/>
                    <a:lstStyle/>
                    <a:p>
                      <a:pPr marL="0" marR="0" lvl="0" indent="0" algn="l" defTabSz="1299454" rtl="0" eaLnBrk="1" fontAlgn="auto" latinLnBrk="0" hangingPunct="1">
                        <a:lnSpc>
                          <a:spcPct val="100000"/>
                        </a:lnSpc>
                        <a:spcBef>
                          <a:spcPts val="0"/>
                        </a:spcBef>
                        <a:spcAft>
                          <a:spcPts val="0"/>
                        </a:spcAft>
                        <a:buClrTx/>
                        <a:buSzTx/>
                        <a:buFontTx/>
                        <a:buNone/>
                        <a:tabLst/>
                        <a:defRPr/>
                      </a:pPr>
                      <a:endParaRPr lang="es-ES" sz="800" b="0" i="0" u="none" strike="noStrike" kern="1200" baseline="0" dirty="0">
                        <a:solidFill>
                          <a:srgbClr val="024F70"/>
                        </a:solidFill>
                        <a:latin typeface="Montserrat" panose="00000500000000000000" pitchFamily="2" charset="0"/>
                        <a:ea typeface="+mn-ea"/>
                        <a:cs typeface="+mn-cs"/>
                      </a:endParaRPr>
                    </a:p>
                  </a:txBody>
                  <a:tcPr marL="43384" marR="43384" marT="21589" marB="21589">
                    <a:solidFill>
                      <a:schemeClr val="accent3">
                        <a:lumMod val="40000"/>
                        <a:lumOff val="60000"/>
                      </a:schemeClr>
                    </a:solidFill>
                  </a:tcPr>
                </a:tc>
                <a:tc hMerge="1">
                  <a:txBody>
                    <a:bodyPr/>
                    <a:lstStyle/>
                    <a:p>
                      <a:pPr algn="l"/>
                      <a:endParaRPr lang="es-ES" sz="2200" noProof="0" dirty="0">
                        <a:latin typeface="Arial" panose="020B0604020202020204" pitchFamily="34" charset="0"/>
                        <a:cs typeface="Arial" panose="020B0604020202020204" pitchFamily="34" charset="0"/>
                      </a:endParaRPr>
                    </a:p>
                  </a:txBody>
                  <a:tcPr marL="61844" marR="61844" marT="32801" marB="32801" anchor="ctr">
                    <a:lnL w="12700" cmpd="sng">
                      <a:noFill/>
                      <a:prstDash val="solid"/>
                    </a:lnL>
                    <a:lnR w="12700" cmpd="sng">
                      <a:noFill/>
                      <a:prstDash val="solid"/>
                    </a:lnR>
                    <a:lnT w="12700" cap="flat" cmpd="sng" algn="ctr">
                      <a:solidFill>
                        <a:srgbClr val="E74A2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bl>
          </a:graphicData>
        </a:graphic>
      </p:graphicFrame>
      <p:graphicFrame>
        <p:nvGraphicFramePr>
          <p:cNvPr id="15" name="Diagrama 14">
            <a:extLst>
              <a:ext uri="{FF2B5EF4-FFF2-40B4-BE49-F238E27FC236}">
                <a16:creationId xmlns:a16="http://schemas.microsoft.com/office/drawing/2014/main" id="{F3477579-A2B8-4749-9D33-8FA7C3BC6BB4}"/>
              </a:ext>
            </a:extLst>
          </p:cNvPr>
          <p:cNvGraphicFramePr/>
          <p:nvPr>
            <p:extLst>
              <p:ext uri="{D42A27DB-BD31-4B8C-83A1-F6EECF244321}">
                <p14:modId xmlns:p14="http://schemas.microsoft.com/office/powerpoint/2010/main" val="2129242852"/>
              </p:ext>
            </p:extLst>
          </p:nvPr>
        </p:nvGraphicFramePr>
        <p:xfrm>
          <a:off x="755577" y="2660617"/>
          <a:ext cx="3528392" cy="15121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A7895B-CF25-284E-9BA6-FACF9C37D3DD}"/>
              </a:ext>
            </a:extLst>
          </p:cNvPr>
          <p:cNvGraphicFramePr/>
          <p:nvPr>
            <p:extLst>
              <p:ext uri="{D42A27DB-BD31-4B8C-83A1-F6EECF244321}">
                <p14:modId xmlns:p14="http://schemas.microsoft.com/office/powerpoint/2010/main" val="3462319385"/>
              </p:ext>
            </p:extLst>
          </p:nvPr>
        </p:nvGraphicFramePr>
        <p:xfrm>
          <a:off x="899592" y="3509015"/>
          <a:ext cx="7488832" cy="15008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uadroTexto 7">
            <a:extLst>
              <a:ext uri="{FF2B5EF4-FFF2-40B4-BE49-F238E27FC236}">
                <a16:creationId xmlns:a16="http://schemas.microsoft.com/office/drawing/2014/main" id="{7B1FC0A1-3DAC-EF46-8F88-940EE756C89D}"/>
              </a:ext>
            </a:extLst>
          </p:cNvPr>
          <p:cNvSpPr txBox="1"/>
          <p:nvPr/>
        </p:nvSpPr>
        <p:spPr>
          <a:xfrm>
            <a:off x="179512" y="103085"/>
            <a:ext cx="1080120" cy="307777"/>
          </a:xfrm>
          <a:prstGeom prst="rect">
            <a:avLst/>
          </a:prstGeom>
          <a:solidFill>
            <a:schemeClr val="accent3">
              <a:shade val="50000"/>
              <a:hueOff val="0"/>
              <a:satOff val="0"/>
              <a:lumOff val="0"/>
            </a:schemeClr>
          </a:solidFill>
        </p:spPr>
        <p:txBody>
          <a:bodyPr wrap="square" rtlCol="0">
            <a:spAutoFit/>
          </a:bodyPr>
          <a:lstStyle/>
          <a:p>
            <a:pPr algn="ctr"/>
            <a:r>
              <a:rPr lang="es-ES" sz="1400" b="1" dirty="0">
                <a:solidFill>
                  <a:schemeClr val="bg1"/>
                </a:solidFill>
              </a:rPr>
              <a:t>Resultados</a:t>
            </a:r>
          </a:p>
        </p:txBody>
      </p:sp>
      <p:graphicFrame>
        <p:nvGraphicFramePr>
          <p:cNvPr id="9" name="Gráfico 8">
            <a:extLst>
              <a:ext uri="{FF2B5EF4-FFF2-40B4-BE49-F238E27FC236}">
                <a16:creationId xmlns:a16="http://schemas.microsoft.com/office/drawing/2014/main" id="{E89D8A47-C75F-974D-BE77-43E429118916}"/>
              </a:ext>
            </a:extLst>
          </p:cNvPr>
          <p:cNvGraphicFramePr/>
          <p:nvPr>
            <p:extLst>
              <p:ext uri="{D42A27DB-BD31-4B8C-83A1-F6EECF244321}">
                <p14:modId xmlns:p14="http://schemas.microsoft.com/office/powerpoint/2010/main" val="3541040400"/>
              </p:ext>
            </p:extLst>
          </p:nvPr>
        </p:nvGraphicFramePr>
        <p:xfrm>
          <a:off x="-612576" y="430304"/>
          <a:ext cx="4248473" cy="273695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Gráfico 9">
            <a:extLst>
              <a:ext uri="{FF2B5EF4-FFF2-40B4-BE49-F238E27FC236}">
                <a16:creationId xmlns:a16="http://schemas.microsoft.com/office/drawing/2014/main" id="{29EB67D6-5943-094C-86C2-B286D8A44A06}"/>
              </a:ext>
            </a:extLst>
          </p:cNvPr>
          <p:cNvGraphicFramePr/>
          <p:nvPr>
            <p:extLst>
              <p:ext uri="{D42A27DB-BD31-4B8C-83A1-F6EECF244321}">
                <p14:modId xmlns:p14="http://schemas.microsoft.com/office/powerpoint/2010/main" val="226132367"/>
              </p:ext>
            </p:extLst>
          </p:nvPr>
        </p:nvGraphicFramePr>
        <p:xfrm>
          <a:off x="3051507" y="226563"/>
          <a:ext cx="2664298" cy="295232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1" name="Gráfico 10">
            <a:extLst>
              <a:ext uri="{FF2B5EF4-FFF2-40B4-BE49-F238E27FC236}">
                <a16:creationId xmlns:a16="http://schemas.microsoft.com/office/drawing/2014/main" id="{ACE83F85-D190-F94E-94B3-374118397A4D}"/>
              </a:ext>
            </a:extLst>
          </p:cNvPr>
          <p:cNvGraphicFramePr/>
          <p:nvPr>
            <p:extLst>
              <p:ext uri="{D42A27DB-BD31-4B8C-83A1-F6EECF244321}">
                <p14:modId xmlns:p14="http://schemas.microsoft.com/office/powerpoint/2010/main" val="3670877213"/>
              </p:ext>
            </p:extLst>
          </p:nvPr>
        </p:nvGraphicFramePr>
        <p:xfrm>
          <a:off x="5715805" y="295457"/>
          <a:ext cx="3516684" cy="2871800"/>
        </p:xfrm>
        <a:graphic>
          <a:graphicData uri="http://schemas.openxmlformats.org/drawingml/2006/chart">
            <c:chart xmlns:c="http://schemas.openxmlformats.org/drawingml/2006/chart" xmlns:r="http://schemas.openxmlformats.org/officeDocument/2006/relationships" r:id="rId9"/>
          </a:graphicData>
        </a:graphic>
      </p:graphicFrame>
      <p:sp>
        <p:nvSpPr>
          <p:cNvPr id="12" name="CuadroTexto 11">
            <a:extLst>
              <a:ext uri="{FF2B5EF4-FFF2-40B4-BE49-F238E27FC236}">
                <a16:creationId xmlns:a16="http://schemas.microsoft.com/office/drawing/2014/main" id="{663191B0-2B0E-6440-8B1D-D4B51985CBD0}"/>
              </a:ext>
            </a:extLst>
          </p:cNvPr>
          <p:cNvSpPr txBox="1"/>
          <p:nvPr/>
        </p:nvSpPr>
        <p:spPr>
          <a:xfrm>
            <a:off x="3202689" y="3019186"/>
            <a:ext cx="2394791" cy="307777"/>
          </a:xfrm>
          <a:prstGeom prst="rect">
            <a:avLst/>
          </a:prstGeom>
          <a:solidFill>
            <a:schemeClr val="accent3">
              <a:lumMod val="60000"/>
              <a:lumOff val="40000"/>
            </a:schemeClr>
          </a:solidFill>
        </p:spPr>
        <p:txBody>
          <a:bodyPr wrap="square" rtlCol="0">
            <a:spAutoFit/>
          </a:bodyPr>
          <a:lstStyle/>
          <a:p>
            <a:pPr algn="ctr"/>
            <a:r>
              <a:rPr lang="es-ES" sz="1400" b="1" dirty="0">
                <a:solidFill>
                  <a:schemeClr val="accent3">
                    <a:lumMod val="50000"/>
                  </a:schemeClr>
                </a:solidFill>
              </a:rPr>
              <a:t>Consumo medio 5 ± 3 </a:t>
            </a:r>
            <a:r>
              <a:rPr lang="es-ES" sz="1400" b="1" dirty="0" err="1">
                <a:solidFill>
                  <a:schemeClr val="accent3">
                    <a:lumMod val="50000"/>
                  </a:schemeClr>
                </a:solidFill>
              </a:rPr>
              <a:t>cig</a:t>
            </a:r>
            <a:r>
              <a:rPr lang="es-ES" sz="1400" b="1" dirty="0">
                <a:solidFill>
                  <a:schemeClr val="accent3">
                    <a:lumMod val="50000"/>
                  </a:schemeClr>
                </a:solidFill>
              </a:rPr>
              <a:t>/día</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1592</TotalTime>
  <Words>296</Words>
  <Application>Microsoft Macintosh PowerPoint</Application>
  <PresentationFormat>Presentación en pantalla (16:9)</PresentationFormat>
  <Paragraphs>30</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Arial Rounded MT Bold</vt:lpstr>
      <vt:lpstr>Calibri</vt:lpstr>
      <vt:lpstr>Montserrat</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Microsoft Office User</cp:lastModifiedBy>
  <cp:revision>5</cp:revision>
  <dcterms:created xsi:type="dcterms:W3CDTF">2021-06-21T11:13:42Z</dcterms:created>
  <dcterms:modified xsi:type="dcterms:W3CDTF">2021-09-09T11:22:49Z</dcterms:modified>
</cp:coreProperties>
</file>