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224F77-4AE2-42B2-99B1-C691CABD83D8}" v="430" dt="2021-09-08T16:10:32.0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604"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08/09/2021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C7E5782-D618-4F66-A7C6-94FB11F89930}" type="datetimeFigureOut">
              <a:rPr lang="es-ES" smtClean="0"/>
              <a:t>08/09/2021</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EC4E3AD-9C44-4EB0-AE14-9F2DB45AD87E}"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353F64C-6A14-42A7-A579-85E6BA006BF0}"/>
              </a:ext>
            </a:extLst>
          </p:cNvPr>
          <p:cNvSpPr txBox="1"/>
          <p:nvPr/>
        </p:nvSpPr>
        <p:spPr>
          <a:xfrm>
            <a:off x="458985" y="289321"/>
            <a:ext cx="8315325" cy="707886"/>
          </a:xfrm>
          <a:prstGeom prst="rect">
            <a:avLst/>
          </a:prstGeom>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2000" b="1" dirty="0">
                <a:ea typeface="+mn-lt"/>
                <a:cs typeface="+mn-lt"/>
              </a:rPr>
              <a:t>ANALISIS DE LA SITUACION DE ACTIVIDAD DE LA UNIDAD DE TRASTORNOS RESPIRATORIOS DEL SUEÑO (U. T. R. S.) EN EL AÑO 2020</a:t>
            </a:r>
            <a:endParaRPr lang="es-ES" sz="2000" dirty="0">
              <a:ea typeface="+mn-lt"/>
              <a:cs typeface="+mn-lt"/>
            </a:endParaRPr>
          </a:p>
        </p:txBody>
      </p:sp>
      <p:sp>
        <p:nvSpPr>
          <p:cNvPr id="3" name="CuadroTexto 2">
            <a:extLst>
              <a:ext uri="{FF2B5EF4-FFF2-40B4-BE49-F238E27FC236}">
                <a16:creationId xmlns:a16="http://schemas.microsoft.com/office/drawing/2014/main" id="{95E3258C-7917-4095-9C9E-AFCAF5E84D07}"/>
              </a:ext>
            </a:extLst>
          </p:cNvPr>
          <p:cNvSpPr txBox="1"/>
          <p:nvPr/>
        </p:nvSpPr>
        <p:spPr>
          <a:xfrm>
            <a:off x="458986" y="1057275"/>
            <a:ext cx="831532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1200" dirty="0">
                <a:latin typeface="Arial"/>
                <a:ea typeface="+mn-lt"/>
                <a:cs typeface="Arial"/>
              </a:rPr>
              <a:t>C. Cabrero Rodríguez; A. B. </a:t>
            </a:r>
            <a:r>
              <a:rPr lang="es-ES" sz="1200" err="1">
                <a:latin typeface="Arial"/>
                <a:ea typeface="+mn-lt"/>
                <a:cs typeface="Arial"/>
              </a:rPr>
              <a:t>Gámiz</a:t>
            </a:r>
            <a:r>
              <a:rPr lang="es-ES" sz="1200" dirty="0">
                <a:latin typeface="Arial"/>
                <a:ea typeface="+mn-lt"/>
                <a:cs typeface="Arial"/>
              </a:rPr>
              <a:t> Molina; T. Muñoz </a:t>
            </a:r>
            <a:r>
              <a:rPr lang="es-ES" sz="1200" err="1">
                <a:latin typeface="Arial"/>
                <a:ea typeface="+mn-lt"/>
                <a:cs typeface="Arial"/>
              </a:rPr>
              <a:t>Casaubón</a:t>
            </a:r>
            <a:r>
              <a:rPr lang="es-ES" sz="1200" dirty="0">
                <a:latin typeface="Arial"/>
                <a:ea typeface="+mn-lt"/>
                <a:cs typeface="Arial"/>
              </a:rPr>
              <a:t>; P. Gámez Baeza; N. </a:t>
            </a:r>
            <a:r>
              <a:rPr lang="es-ES" sz="1200" err="1">
                <a:latin typeface="Arial"/>
                <a:ea typeface="+mn-lt"/>
                <a:cs typeface="Arial"/>
              </a:rPr>
              <a:t>Calvente</a:t>
            </a:r>
            <a:r>
              <a:rPr lang="es-ES" sz="1200" dirty="0">
                <a:latin typeface="Arial"/>
                <a:ea typeface="+mn-lt"/>
                <a:cs typeface="Arial"/>
              </a:rPr>
              <a:t> Vera. </a:t>
            </a:r>
            <a:endParaRPr lang="es-ES" sz="1200">
              <a:latin typeface="Arial"/>
              <a:cs typeface="Arial"/>
            </a:endParaRPr>
          </a:p>
          <a:p>
            <a:pPr algn="ctr"/>
            <a:r>
              <a:rPr lang="es-ES" sz="1200" dirty="0">
                <a:latin typeface="Arial"/>
                <a:ea typeface="+mn-lt"/>
                <a:cs typeface="Arial"/>
              </a:rPr>
              <a:t>Servicio de Neumología. Hospital Universitario Clínico San Cecilio. Granada.</a:t>
            </a:r>
            <a:endParaRPr lang="es-ES" sz="1200">
              <a:latin typeface="Arial"/>
              <a:cs typeface="Arial"/>
            </a:endParaRPr>
          </a:p>
        </p:txBody>
      </p:sp>
      <p:sp>
        <p:nvSpPr>
          <p:cNvPr id="4" name="CuadroTexto 3">
            <a:extLst>
              <a:ext uri="{FF2B5EF4-FFF2-40B4-BE49-F238E27FC236}">
                <a16:creationId xmlns:a16="http://schemas.microsoft.com/office/drawing/2014/main" id="{94FA72C7-D147-4F0E-AB04-C1F5A177F77E}"/>
              </a:ext>
            </a:extLst>
          </p:cNvPr>
          <p:cNvSpPr txBox="1"/>
          <p:nvPr/>
        </p:nvSpPr>
        <p:spPr>
          <a:xfrm>
            <a:off x="458986" y="1968104"/>
            <a:ext cx="4020146" cy="1107996"/>
          </a:xfrm>
          <a:prstGeom prst="rect">
            <a:avLst/>
          </a:prstGeom>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1100" dirty="0">
                <a:latin typeface="Arial"/>
                <a:ea typeface="+mn-lt"/>
                <a:cs typeface="Arial"/>
              </a:rPr>
              <a:t>El 2020 ha sido un año de gran impacto. </a:t>
            </a:r>
            <a:endParaRPr lang="es-ES" sz="1400" dirty="0">
              <a:cs typeface="Calibri"/>
            </a:endParaRPr>
          </a:p>
          <a:p>
            <a:pPr algn="just"/>
            <a:r>
              <a:rPr lang="es-ES" sz="1100" dirty="0">
                <a:latin typeface="Arial"/>
                <a:ea typeface="+mn-lt"/>
                <a:cs typeface="Arial"/>
              </a:rPr>
              <a:t>Durante las olas de aumento de casos de COVID-19, se realizó una reorganización asistencial en la UTRS. </a:t>
            </a:r>
            <a:endParaRPr lang="es-ES" sz="1400" dirty="0">
              <a:cs typeface="Calibri"/>
            </a:endParaRPr>
          </a:p>
          <a:p>
            <a:pPr algn="just"/>
            <a:r>
              <a:rPr lang="es-ES" sz="1100" dirty="0">
                <a:latin typeface="Arial"/>
                <a:ea typeface="+mn-lt"/>
                <a:cs typeface="Arial"/>
              </a:rPr>
              <a:t>El objetivo de este estudio es analizar el efecto de la pandemia en el laboratorio del sueño y compararlo con los años previos.</a:t>
            </a:r>
          </a:p>
        </p:txBody>
      </p:sp>
      <p:sp>
        <p:nvSpPr>
          <p:cNvPr id="5" name="CuadroTexto 4">
            <a:extLst>
              <a:ext uri="{FF2B5EF4-FFF2-40B4-BE49-F238E27FC236}">
                <a16:creationId xmlns:a16="http://schemas.microsoft.com/office/drawing/2014/main" id="{8B84CEC3-8982-4D89-92D2-7DEC1630EE1B}"/>
              </a:ext>
            </a:extLst>
          </p:cNvPr>
          <p:cNvSpPr txBox="1"/>
          <p:nvPr/>
        </p:nvSpPr>
        <p:spPr>
          <a:xfrm>
            <a:off x="450054" y="3593307"/>
            <a:ext cx="4020145" cy="1107996"/>
          </a:xfrm>
          <a:prstGeom prst="rect">
            <a:avLst/>
          </a:prstGeom>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1100" dirty="0">
                <a:latin typeface="Arial"/>
                <a:ea typeface="+mn-lt"/>
                <a:cs typeface="Arial"/>
              </a:rPr>
              <a:t>Se incluyó el número de pacientes enviados desde Atención Primaria y Atención Especializada para ser valorados en la U.T. R. S. del Servicio de Neumología desde el año 2015. Se calculó la demora desde el momento de la derivación hasta su valoración en nuestra consulta y se expresó en número de días.</a:t>
            </a:r>
            <a:endParaRPr lang="es-ES" sz="1400"/>
          </a:p>
        </p:txBody>
      </p:sp>
      <p:sp>
        <p:nvSpPr>
          <p:cNvPr id="6" name="CuadroTexto 5">
            <a:extLst>
              <a:ext uri="{FF2B5EF4-FFF2-40B4-BE49-F238E27FC236}">
                <a16:creationId xmlns:a16="http://schemas.microsoft.com/office/drawing/2014/main" id="{436D9614-453A-43CC-A582-9D459A377322}"/>
              </a:ext>
            </a:extLst>
          </p:cNvPr>
          <p:cNvSpPr txBox="1"/>
          <p:nvPr/>
        </p:nvSpPr>
        <p:spPr>
          <a:xfrm>
            <a:off x="458986" y="1655565"/>
            <a:ext cx="4011214" cy="30777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1400" dirty="0">
                <a:latin typeface="Arial"/>
                <a:cs typeface="Arial"/>
              </a:rPr>
              <a:t>Introducción</a:t>
            </a:r>
          </a:p>
        </p:txBody>
      </p:sp>
      <p:sp>
        <p:nvSpPr>
          <p:cNvPr id="7" name="CuadroTexto 6">
            <a:extLst>
              <a:ext uri="{FF2B5EF4-FFF2-40B4-BE49-F238E27FC236}">
                <a16:creationId xmlns:a16="http://schemas.microsoft.com/office/drawing/2014/main" id="{C1862D80-2E6F-4840-A807-442D5671212D}"/>
              </a:ext>
            </a:extLst>
          </p:cNvPr>
          <p:cNvSpPr txBox="1"/>
          <p:nvPr/>
        </p:nvSpPr>
        <p:spPr>
          <a:xfrm>
            <a:off x="450056" y="3280768"/>
            <a:ext cx="4020144" cy="30777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400" dirty="0">
                <a:latin typeface="Arial"/>
                <a:cs typeface="Arial"/>
              </a:rPr>
              <a:t>Material y métodos</a:t>
            </a:r>
          </a:p>
        </p:txBody>
      </p:sp>
      <p:sp>
        <p:nvSpPr>
          <p:cNvPr id="9" name="CuadroTexto 8">
            <a:extLst>
              <a:ext uri="{FF2B5EF4-FFF2-40B4-BE49-F238E27FC236}">
                <a16:creationId xmlns:a16="http://schemas.microsoft.com/office/drawing/2014/main" id="{434FC37D-E219-498A-819D-6CB204EF77B7}"/>
              </a:ext>
            </a:extLst>
          </p:cNvPr>
          <p:cNvSpPr txBox="1"/>
          <p:nvPr/>
        </p:nvSpPr>
        <p:spPr>
          <a:xfrm>
            <a:off x="4807745" y="1655565"/>
            <a:ext cx="3796902" cy="30777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1400" dirty="0"/>
              <a:t>Resultados</a:t>
            </a:r>
          </a:p>
        </p:txBody>
      </p:sp>
      <p:sp>
        <p:nvSpPr>
          <p:cNvPr id="10" name="CuadroTexto 9">
            <a:extLst>
              <a:ext uri="{FF2B5EF4-FFF2-40B4-BE49-F238E27FC236}">
                <a16:creationId xmlns:a16="http://schemas.microsoft.com/office/drawing/2014/main" id="{DC84303C-719F-4BDF-A6DC-6C46277BCE17}"/>
              </a:ext>
            </a:extLst>
          </p:cNvPr>
          <p:cNvSpPr txBox="1"/>
          <p:nvPr/>
        </p:nvSpPr>
        <p:spPr>
          <a:xfrm>
            <a:off x="4807744" y="1968103"/>
            <a:ext cx="3796903" cy="600164"/>
          </a:xfrm>
          <a:prstGeom prst="rect">
            <a:avLst/>
          </a:prstGeom>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100" dirty="0">
                <a:latin typeface="Arial"/>
                <a:cs typeface="Arial"/>
              </a:rPr>
              <a:t>Se ha observado una reducción de la demora en la atención a nuestros pacientes, quedando reducida a 44 días y en el primer trimestre de 2021 incluso a 20 días. </a:t>
            </a:r>
          </a:p>
        </p:txBody>
      </p:sp>
      <p:pic>
        <p:nvPicPr>
          <p:cNvPr id="12" name="Imagen 4" descr="Gráfico&#10;&#10;Descripción generada automáticamente">
            <a:extLst>
              <a:ext uri="{FF2B5EF4-FFF2-40B4-BE49-F238E27FC236}">
                <a16:creationId xmlns:a16="http://schemas.microsoft.com/office/drawing/2014/main" id="{0AEBCC88-C22B-4C8A-A73C-DA688AA087B7}"/>
              </a:ext>
            </a:extLst>
          </p:cNvPr>
          <p:cNvPicPr>
            <a:picLocks noChangeAspect="1"/>
          </p:cNvPicPr>
          <p:nvPr/>
        </p:nvPicPr>
        <p:blipFill>
          <a:blip r:embed="rId2"/>
          <a:stretch>
            <a:fillRect/>
          </a:stretch>
        </p:blipFill>
        <p:spPr>
          <a:xfrm>
            <a:off x="4807743" y="2693900"/>
            <a:ext cx="3761184" cy="210421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9CD4957-62AA-45AD-99F9-9BC653324085}"/>
              </a:ext>
            </a:extLst>
          </p:cNvPr>
          <p:cNvSpPr txBox="1"/>
          <p:nvPr/>
        </p:nvSpPr>
        <p:spPr>
          <a:xfrm>
            <a:off x="512565" y="637580"/>
            <a:ext cx="8011715" cy="600164"/>
          </a:xfrm>
          <a:prstGeom prst="rect">
            <a:avLst/>
          </a:prstGeom>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1100" dirty="0">
                <a:latin typeface="Arial"/>
                <a:cs typeface="Arial"/>
              </a:rPr>
              <a:t>El número de primeras consultas desde Atención Primaria ha disminuido aproximadamente un 8%. El porcentaje en relación a las peticiones de consulta de Atención Especializada (A.E.) se encontraba aproximadamente en 70%/30%. Este año se ha producido un incremento de citas de A. E. a una relación aproximada de 55%/45%.</a:t>
            </a:r>
            <a:endParaRPr lang="es-ES" sz="1600" dirty="0"/>
          </a:p>
        </p:txBody>
      </p:sp>
      <p:sp>
        <p:nvSpPr>
          <p:cNvPr id="6" name="CuadroTexto 5">
            <a:extLst>
              <a:ext uri="{FF2B5EF4-FFF2-40B4-BE49-F238E27FC236}">
                <a16:creationId xmlns:a16="http://schemas.microsoft.com/office/drawing/2014/main" id="{0D8F1C1C-0265-4E2E-A998-C29CA26F20FD}"/>
              </a:ext>
            </a:extLst>
          </p:cNvPr>
          <p:cNvSpPr txBox="1"/>
          <p:nvPr/>
        </p:nvSpPr>
        <p:spPr>
          <a:xfrm>
            <a:off x="512565" y="325041"/>
            <a:ext cx="3752254" cy="30777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1400" dirty="0">
                <a:latin typeface="Arial"/>
                <a:cs typeface="Arial"/>
              </a:rPr>
              <a:t>Resultados</a:t>
            </a:r>
          </a:p>
        </p:txBody>
      </p:sp>
      <p:pic>
        <p:nvPicPr>
          <p:cNvPr id="7" name="Imagen 7" descr="Gráfico, Gráfico de barras&#10;&#10;Descripción generada automáticamente">
            <a:extLst>
              <a:ext uri="{FF2B5EF4-FFF2-40B4-BE49-F238E27FC236}">
                <a16:creationId xmlns:a16="http://schemas.microsoft.com/office/drawing/2014/main" id="{37225AAF-40C2-4F02-ADBB-9E7E48D74E0B}"/>
              </a:ext>
            </a:extLst>
          </p:cNvPr>
          <p:cNvPicPr>
            <a:picLocks noChangeAspect="1"/>
          </p:cNvPicPr>
          <p:nvPr/>
        </p:nvPicPr>
        <p:blipFill>
          <a:blip r:embed="rId2"/>
          <a:stretch>
            <a:fillRect/>
          </a:stretch>
        </p:blipFill>
        <p:spPr>
          <a:xfrm>
            <a:off x="503636" y="1629808"/>
            <a:ext cx="4064792" cy="2446456"/>
          </a:xfrm>
          <a:prstGeom prst="rect">
            <a:avLst/>
          </a:prstGeom>
        </p:spPr>
      </p:pic>
      <p:sp>
        <p:nvSpPr>
          <p:cNvPr id="9" name="CuadroTexto 8">
            <a:extLst>
              <a:ext uri="{FF2B5EF4-FFF2-40B4-BE49-F238E27FC236}">
                <a16:creationId xmlns:a16="http://schemas.microsoft.com/office/drawing/2014/main" id="{B80E9582-22E7-4719-81EF-229057524CC4}"/>
              </a:ext>
            </a:extLst>
          </p:cNvPr>
          <p:cNvSpPr txBox="1"/>
          <p:nvPr/>
        </p:nvSpPr>
        <p:spPr>
          <a:xfrm>
            <a:off x="4789884" y="1941314"/>
            <a:ext cx="4020146" cy="2123658"/>
          </a:xfrm>
          <a:prstGeom prst="rect">
            <a:avLst/>
          </a:prstGeom>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1100" dirty="0">
                <a:latin typeface="Arial"/>
                <a:ea typeface="+mn-lt"/>
                <a:cs typeface="Calibri"/>
              </a:rPr>
              <a:t>A pesar de la disminución de las derivaciones desde Primaria, no se ha producido un gran descenso global debido a que se abrió una agenda vespertina los martes y jueves, con atención fundamentalmente para primeras consultas de Atención Especializada. </a:t>
            </a:r>
            <a:endParaRPr lang="es-ES">
              <a:latin typeface="Arial"/>
              <a:ea typeface="+mn-lt"/>
              <a:cs typeface="Arial"/>
            </a:endParaRPr>
          </a:p>
          <a:p>
            <a:pPr algn="just"/>
            <a:r>
              <a:rPr lang="es-ES" sz="1100" dirty="0">
                <a:latin typeface="Arial"/>
                <a:ea typeface="+mn-lt"/>
                <a:cs typeface="Calibri"/>
              </a:rPr>
              <a:t>Además, es posible que la implementación de la consulta telefónica como alternativa a la modalidad presencial haya influido en este hecho, ya que se ha reducido el número de pacientes que no asistieron a la consulta.  La demora media en las consultas de pacientes procedentes de A. E. se ha normalizado según los decretos actuales de garantía de plazos establecido. </a:t>
            </a:r>
            <a:endParaRPr lang="es-ES">
              <a:latin typeface="Arial"/>
              <a:cs typeface="Arial"/>
            </a:endParaRPr>
          </a:p>
        </p:txBody>
      </p:sp>
      <p:sp>
        <p:nvSpPr>
          <p:cNvPr id="11" name="CuadroTexto 10">
            <a:extLst>
              <a:ext uri="{FF2B5EF4-FFF2-40B4-BE49-F238E27FC236}">
                <a16:creationId xmlns:a16="http://schemas.microsoft.com/office/drawing/2014/main" id="{7CDD46AA-B099-450F-95AB-7D71C7A8DEBF}"/>
              </a:ext>
            </a:extLst>
          </p:cNvPr>
          <p:cNvSpPr txBox="1"/>
          <p:nvPr/>
        </p:nvSpPr>
        <p:spPr>
          <a:xfrm>
            <a:off x="4789884" y="1628775"/>
            <a:ext cx="4011214" cy="30777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1400" dirty="0">
                <a:latin typeface="Arial"/>
                <a:cs typeface="Arial"/>
              </a:rPr>
              <a:t>Conclusiones</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0</Words>
  <Application>Microsoft Office PowerPoint</Application>
  <PresentationFormat>Presentación en pantalla (16:9)</PresentationFormat>
  <Paragraphs>0</Paragraphs>
  <Slides>2</Slides>
  <Notes>0</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LUNA</cp:lastModifiedBy>
  <cp:revision>130</cp:revision>
  <dcterms:created xsi:type="dcterms:W3CDTF">2021-06-21T11:13:42Z</dcterms:created>
  <dcterms:modified xsi:type="dcterms:W3CDTF">2021-09-08T16:11:23Z</dcterms:modified>
</cp:coreProperties>
</file>