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504D"/>
    <a:srgbClr val="E05D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2"/>
  </p:normalViewPr>
  <p:slideViewPr>
    <p:cSldViewPr>
      <p:cViewPr>
        <p:scale>
          <a:sx n="146" d="100"/>
          <a:sy n="146" d="100"/>
        </p:scale>
        <p:origin x="640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/>
              <a:t>Fumadoras embarazo</a:t>
            </a:r>
          </a:p>
        </c:rich>
      </c:tx>
      <c:layout>
        <c:manualLayout>
          <c:xMode val="edge"/>
          <c:yMode val="edge"/>
          <c:x val="0.26100843166284288"/>
          <c:y val="4.78670385927570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0.00%</c:formatCode>
                <c:ptCount val="1"/>
                <c:pt idx="0">
                  <c:v>0.189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2-5C44-BE84-F9B3D5A7849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0.00%</c:formatCode>
                <c:ptCount val="1"/>
                <c:pt idx="0">
                  <c:v>0.14399999999999999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C2-5C44-BE84-F9B3D5A7849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5"/>
        <c:overlap val="-70"/>
        <c:axId val="2065454431"/>
        <c:axId val="2019166559"/>
      </c:barChart>
      <c:catAx>
        <c:axId val="2065454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19166559"/>
        <c:crosses val="autoZero"/>
        <c:auto val="1"/>
        <c:lblAlgn val="ctr"/>
        <c:lblOffset val="100"/>
        <c:noMultiLvlLbl val="0"/>
      </c:catAx>
      <c:valAx>
        <c:axId val="201916655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065454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/>
              <a:t>Consumo tabaco</a:t>
            </a:r>
          </a:p>
        </c:rich>
      </c:tx>
      <c:layout>
        <c:manualLayout>
          <c:xMode val="edge"/>
          <c:yMode val="edge"/>
          <c:x val="0.1544940582788690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B-FD48-A0F5-E2391A6C262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0B-FD48-A0F5-E2391A6C2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0"/>
        <c:overlap val="-70"/>
        <c:axId val="2054759007"/>
        <c:axId val="2054760655"/>
      </c:barChart>
      <c:catAx>
        <c:axId val="205475900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54760655"/>
        <c:crosses val="autoZero"/>
        <c:auto val="1"/>
        <c:lblAlgn val="ctr"/>
        <c:lblOffset val="100"/>
        <c:noMultiLvlLbl val="0"/>
      </c:catAx>
      <c:valAx>
        <c:axId val="2054760655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54759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7309735486136"/>
          <c:y val="0.87257978646758416"/>
          <c:w val="0.50538008574802562"/>
          <c:h val="9.85255372817162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/>
              <a:t>Pareja</a:t>
            </a:r>
            <a:r>
              <a:rPr lang="es-ES" sz="1400" baseline="0" dirty="0"/>
              <a:t> fumadora	</a:t>
            </a:r>
            <a:endParaRPr lang="es-ES" sz="1400" dirty="0"/>
          </a:p>
        </c:rich>
      </c:tx>
      <c:layout>
        <c:manualLayout>
          <c:xMode val="edge"/>
          <c:yMode val="edge"/>
          <c:x val="0.13688704777324759"/>
          <c:y val="2.966033830649633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 Categoría 1 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B2-8047-9978-E6DEDBCC3F8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 Categoría 1 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1.89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B2-8047-9978-E6DEDBCC3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overlap val="-76"/>
        <c:axId val="1753886063"/>
        <c:axId val="1753898095"/>
      </c:barChart>
      <c:catAx>
        <c:axId val="17538860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53898095"/>
        <c:crosses val="autoZero"/>
        <c:auto val="1"/>
        <c:lblAlgn val="ctr"/>
        <c:lblOffset val="100"/>
        <c:noMultiLvlLbl val="0"/>
      </c:catAx>
      <c:valAx>
        <c:axId val="1753898095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3886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/>
              <a:t>ABORTOS FUMADORAS</a:t>
            </a:r>
          </a:p>
        </c:rich>
      </c:tx>
      <c:layout>
        <c:manualLayout>
          <c:xMode val="edge"/>
          <c:yMode val="edge"/>
          <c:x val="0.1148847079406684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2009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0%</c:formatCode>
                <c:ptCount val="1"/>
                <c:pt idx="0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B7-AD48-8FE8-DAE30D1BEAD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0%</c:formatCode>
                <c:ptCount val="1"/>
                <c:pt idx="0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B7-AD48-8FE8-DAE30D1BE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5"/>
        <c:overlap val="-70"/>
        <c:axId val="1773259199"/>
        <c:axId val="1988623295"/>
      </c:barChart>
      <c:catAx>
        <c:axId val="17732591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8623295"/>
        <c:crosses val="autoZero"/>
        <c:auto val="1"/>
        <c:lblAlgn val="ctr"/>
        <c:lblOffset val="100"/>
        <c:noMultiLvlLbl val="0"/>
      </c:catAx>
      <c:valAx>
        <c:axId val="1988623295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732591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D82C12-9330-8143-B844-57B5362DC6FE}" type="doc">
      <dgm:prSet loTypeId="urn:microsoft.com/office/officeart/2005/8/layout/h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3A5FD4F6-A405-814B-848D-9046A9DA26CC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es-ES" sz="1200" dirty="0"/>
            <a:t>En España, los estudios que abordan el problema de tabaquismo en embarazo han sido escasos y muchos de ellos previos a la Ley </a:t>
          </a:r>
          <a:r>
            <a:rPr lang="es-ES" sz="1200" b="0" dirty="0"/>
            <a:t>42/2010. </a:t>
          </a:r>
          <a:r>
            <a:rPr lang="es-ES" sz="1200" dirty="0"/>
            <a:t>En nuestro medio se desarrolló un estudio de prevalencia en 2009 y lo hemos vuelto a repetir en 2020 para analizar los cambios en esta tendencia en los últimos 11 años. </a:t>
          </a:r>
        </a:p>
      </dgm:t>
    </dgm:pt>
    <dgm:pt modelId="{E64FFA68-8956-824A-993B-9C0C981D1B61}" type="parTrans" cxnId="{438F4781-1F94-4249-83A8-D97AB9FA5ABF}">
      <dgm:prSet/>
      <dgm:spPr/>
      <dgm:t>
        <a:bodyPr/>
        <a:lstStyle/>
        <a:p>
          <a:endParaRPr lang="es-ES"/>
        </a:p>
      </dgm:t>
    </dgm:pt>
    <dgm:pt modelId="{65DE17D2-EC33-8E41-A6C1-1055F9C0FA71}" type="sibTrans" cxnId="{438F4781-1F94-4249-83A8-D97AB9FA5ABF}">
      <dgm:prSet/>
      <dgm:spPr/>
      <dgm:t>
        <a:bodyPr/>
        <a:lstStyle/>
        <a:p>
          <a:endParaRPr lang="es-ES"/>
        </a:p>
      </dgm:t>
    </dgm:pt>
    <dgm:pt modelId="{CDFD0784-4803-734B-A3C9-D6EB864330DA}">
      <dgm:prSet custT="1"/>
      <dgm:spPr/>
      <dgm:t>
        <a:bodyPr/>
        <a:lstStyle/>
        <a:p>
          <a:r>
            <a:rPr lang="es-ES" sz="1200" b="1" dirty="0"/>
            <a:t>Introducción</a:t>
          </a:r>
          <a:endParaRPr lang="es-ES" sz="1000" b="1" dirty="0"/>
        </a:p>
      </dgm:t>
    </dgm:pt>
    <dgm:pt modelId="{E6E78DCD-3D68-C54B-A7C1-D7E5BF97C202}" type="parTrans" cxnId="{485113BF-6D49-4340-A7D9-58AEC67E0F24}">
      <dgm:prSet/>
      <dgm:spPr/>
      <dgm:t>
        <a:bodyPr/>
        <a:lstStyle/>
        <a:p>
          <a:endParaRPr lang="es-ES"/>
        </a:p>
      </dgm:t>
    </dgm:pt>
    <dgm:pt modelId="{F607869D-4332-754C-B797-40DFC5A6B17F}" type="sibTrans" cxnId="{485113BF-6D49-4340-A7D9-58AEC67E0F24}">
      <dgm:prSet/>
      <dgm:spPr/>
      <dgm:t>
        <a:bodyPr/>
        <a:lstStyle/>
        <a:p>
          <a:endParaRPr lang="es-ES"/>
        </a:p>
      </dgm:t>
    </dgm:pt>
    <dgm:pt modelId="{16758C72-A877-DD45-9593-26A4C180991B}" type="pres">
      <dgm:prSet presAssocID="{90D82C12-9330-8143-B844-57B5362DC6FE}" presName="Name0" presStyleCnt="0">
        <dgm:presLayoutVars>
          <dgm:dir/>
          <dgm:animLvl val="lvl"/>
          <dgm:resizeHandles val="exact"/>
        </dgm:presLayoutVars>
      </dgm:prSet>
      <dgm:spPr/>
    </dgm:pt>
    <dgm:pt modelId="{94C67EC6-CF1F-DD43-BB8F-DDF60B4F35D1}" type="pres">
      <dgm:prSet presAssocID="{CDFD0784-4803-734B-A3C9-D6EB864330DA}" presName="composite" presStyleCnt="0"/>
      <dgm:spPr/>
    </dgm:pt>
    <dgm:pt modelId="{AE73CA93-1E97-0F49-AFE2-C26FEA662CC4}" type="pres">
      <dgm:prSet presAssocID="{CDFD0784-4803-734B-A3C9-D6EB864330DA}" presName="parTx" presStyleLbl="alignNode1" presStyleIdx="0" presStyleCnt="1" custLinFactNeighborX="-93" custLinFactNeighborY="-6105">
        <dgm:presLayoutVars>
          <dgm:chMax val="0"/>
          <dgm:chPref val="0"/>
          <dgm:bulletEnabled val="1"/>
        </dgm:presLayoutVars>
      </dgm:prSet>
      <dgm:spPr/>
    </dgm:pt>
    <dgm:pt modelId="{624FE45B-4EA9-AD47-BB94-4A121A920102}" type="pres">
      <dgm:prSet presAssocID="{CDFD0784-4803-734B-A3C9-D6EB864330DA}" presName="desTx" presStyleLbl="alignAccFollowNode1" presStyleIdx="0" presStyleCnt="1" custScaleY="100000">
        <dgm:presLayoutVars>
          <dgm:bulletEnabled val="1"/>
        </dgm:presLayoutVars>
      </dgm:prSet>
      <dgm:spPr/>
    </dgm:pt>
  </dgm:ptLst>
  <dgm:cxnLst>
    <dgm:cxn modelId="{CBD05E59-2222-A147-A73D-A76CAFD09627}" type="presOf" srcId="{3A5FD4F6-A405-814B-848D-9046A9DA26CC}" destId="{624FE45B-4EA9-AD47-BB94-4A121A920102}" srcOrd="0" destOrd="0" presId="urn:microsoft.com/office/officeart/2005/8/layout/hList1"/>
    <dgm:cxn modelId="{B6A28A59-2889-3E4E-8D43-F31C530F8FA9}" type="presOf" srcId="{CDFD0784-4803-734B-A3C9-D6EB864330DA}" destId="{AE73CA93-1E97-0F49-AFE2-C26FEA662CC4}" srcOrd="0" destOrd="0" presId="urn:microsoft.com/office/officeart/2005/8/layout/hList1"/>
    <dgm:cxn modelId="{438F4781-1F94-4249-83A8-D97AB9FA5ABF}" srcId="{CDFD0784-4803-734B-A3C9-D6EB864330DA}" destId="{3A5FD4F6-A405-814B-848D-9046A9DA26CC}" srcOrd="0" destOrd="0" parTransId="{E64FFA68-8956-824A-993B-9C0C981D1B61}" sibTransId="{65DE17D2-EC33-8E41-A6C1-1055F9C0FA71}"/>
    <dgm:cxn modelId="{6F9D13A1-AFD0-2940-8D07-8139BC6E2519}" type="presOf" srcId="{90D82C12-9330-8143-B844-57B5362DC6FE}" destId="{16758C72-A877-DD45-9593-26A4C180991B}" srcOrd="0" destOrd="0" presId="urn:microsoft.com/office/officeart/2005/8/layout/hList1"/>
    <dgm:cxn modelId="{485113BF-6D49-4340-A7D9-58AEC67E0F24}" srcId="{90D82C12-9330-8143-B844-57B5362DC6FE}" destId="{CDFD0784-4803-734B-A3C9-D6EB864330DA}" srcOrd="0" destOrd="0" parTransId="{E6E78DCD-3D68-C54B-A7C1-D7E5BF97C202}" sibTransId="{F607869D-4332-754C-B797-40DFC5A6B17F}"/>
    <dgm:cxn modelId="{23C9BEC2-193A-5048-9795-0ACED0E244FF}" type="presParOf" srcId="{16758C72-A877-DD45-9593-26A4C180991B}" destId="{94C67EC6-CF1F-DD43-BB8F-DDF60B4F35D1}" srcOrd="0" destOrd="0" presId="urn:microsoft.com/office/officeart/2005/8/layout/hList1"/>
    <dgm:cxn modelId="{EF37620C-3E02-144F-AB10-00E8C1AC6214}" type="presParOf" srcId="{94C67EC6-CF1F-DD43-BB8F-DDF60B4F35D1}" destId="{AE73CA93-1E97-0F49-AFE2-C26FEA662CC4}" srcOrd="0" destOrd="0" presId="urn:microsoft.com/office/officeart/2005/8/layout/hList1"/>
    <dgm:cxn modelId="{C137E84E-D94B-9A4F-B9F1-41AFD24A52E4}" type="presParOf" srcId="{94C67EC6-CF1F-DD43-BB8F-DDF60B4F35D1}" destId="{624FE45B-4EA9-AD47-BB94-4A121A92010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CB3DC-11CE-FA42-841A-81995A8EC276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93F9E78C-9AEF-8E47-943C-49686829D711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es-ES" sz="1200" dirty="0"/>
            <a:t>Estudio transversal de carácter descriptivo. La información se obtuvo mediante entrevistas en 2009 y 2020. Recabamos los siguientes datos:</a:t>
          </a:r>
        </a:p>
      </dgm:t>
    </dgm:pt>
    <dgm:pt modelId="{9C6A2851-8DDF-D448-A030-DE439F304041}" type="parTrans" cxnId="{7C6E9859-D792-534D-9953-DF2E085E3BFF}">
      <dgm:prSet/>
      <dgm:spPr/>
      <dgm:t>
        <a:bodyPr/>
        <a:lstStyle/>
        <a:p>
          <a:endParaRPr lang="es-ES"/>
        </a:p>
      </dgm:t>
    </dgm:pt>
    <dgm:pt modelId="{B16A725C-C0A2-C845-BAFE-6EB94320E071}" type="sibTrans" cxnId="{7C6E9859-D792-534D-9953-DF2E085E3BFF}">
      <dgm:prSet/>
      <dgm:spPr/>
      <dgm:t>
        <a:bodyPr/>
        <a:lstStyle/>
        <a:p>
          <a:endParaRPr lang="es-ES"/>
        </a:p>
      </dgm:t>
    </dgm:pt>
    <dgm:pt modelId="{2E6ACC36-0F4B-DB47-B786-3F44D6854A91}">
      <dgm:prSet custT="1"/>
      <dgm:spPr/>
      <dgm:t>
        <a:bodyPr/>
        <a:lstStyle/>
        <a:p>
          <a:r>
            <a:rPr lang="es-ES" sz="1200" b="1" dirty="0"/>
            <a:t>Metodología</a:t>
          </a:r>
          <a:endParaRPr lang="es-ES" sz="2000" b="1" dirty="0"/>
        </a:p>
      </dgm:t>
    </dgm:pt>
    <dgm:pt modelId="{36A7D852-0B78-B84A-8B5C-89A0BF051D0C}" type="sibTrans" cxnId="{67CB480A-22B9-4E42-911E-9199577D7A5D}">
      <dgm:prSet/>
      <dgm:spPr/>
      <dgm:t>
        <a:bodyPr/>
        <a:lstStyle/>
        <a:p>
          <a:endParaRPr lang="es-ES"/>
        </a:p>
      </dgm:t>
    </dgm:pt>
    <dgm:pt modelId="{12D853D6-78AA-794E-B663-D45A514994CF}" type="parTrans" cxnId="{67CB480A-22B9-4E42-911E-9199577D7A5D}">
      <dgm:prSet/>
      <dgm:spPr/>
      <dgm:t>
        <a:bodyPr/>
        <a:lstStyle/>
        <a:p>
          <a:endParaRPr lang="es-ES"/>
        </a:p>
      </dgm:t>
    </dgm:pt>
    <dgm:pt modelId="{477E508A-4B6B-E648-966F-D32DE1237ADC}" type="pres">
      <dgm:prSet presAssocID="{519CB3DC-11CE-FA42-841A-81995A8EC276}" presName="Name0" presStyleCnt="0">
        <dgm:presLayoutVars>
          <dgm:dir/>
          <dgm:animLvl val="lvl"/>
          <dgm:resizeHandles val="exact"/>
        </dgm:presLayoutVars>
      </dgm:prSet>
      <dgm:spPr/>
    </dgm:pt>
    <dgm:pt modelId="{332C9557-40DB-204C-A2C6-49B359927688}" type="pres">
      <dgm:prSet presAssocID="{2E6ACC36-0F4B-DB47-B786-3F44D6854A91}" presName="composite" presStyleCnt="0"/>
      <dgm:spPr/>
    </dgm:pt>
    <dgm:pt modelId="{A581943A-3FDA-324D-A242-430F663F5DBA}" type="pres">
      <dgm:prSet presAssocID="{2E6ACC36-0F4B-DB47-B786-3F44D6854A91}" presName="parTx" presStyleLbl="alignNode1" presStyleIdx="0" presStyleCnt="1" custScaleY="41216" custLinFactNeighborY="-24119">
        <dgm:presLayoutVars>
          <dgm:chMax val="0"/>
          <dgm:chPref val="0"/>
          <dgm:bulletEnabled val="1"/>
        </dgm:presLayoutVars>
      </dgm:prSet>
      <dgm:spPr/>
    </dgm:pt>
    <dgm:pt modelId="{AEA8F061-5E94-3641-BD21-2C5D68E2C59B}" type="pres">
      <dgm:prSet presAssocID="{2E6ACC36-0F4B-DB47-B786-3F44D6854A91}" presName="desTx" presStyleLbl="alignAccFollowNode1" presStyleIdx="0" presStyleCnt="1" custLinFactNeighborY="6917">
        <dgm:presLayoutVars>
          <dgm:bulletEnabled val="1"/>
        </dgm:presLayoutVars>
      </dgm:prSet>
      <dgm:spPr/>
    </dgm:pt>
  </dgm:ptLst>
  <dgm:cxnLst>
    <dgm:cxn modelId="{67CB480A-22B9-4E42-911E-9199577D7A5D}" srcId="{519CB3DC-11CE-FA42-841A-81995A8EC276}" destId="{2E6ACC36-0F4B-DB47-B786-3F44D6854A91}" srcOrd="0" destOrd="0" parTransId="{12D853D6-78AA-794E-B663-D45A514994CF}" sibTransId="{36A7D852-0B78-B84A-8B5C-89A0BF051D0C}"/>
    <dgm:cxn modelId="{CB8F7D20-DF0F-7C4F-B721-8958B366E522}" type="presOf" srcId="{93F9E78C-9AEF-8E47-943C-49686829D711}" destId="{AEA8F061-5E94-3641-BD21-2C5D68E2C59B}" srcOrd="0" destOrd="0" presId="urn:microsoft.com/office/officeart/2005/8/layout/hList1"/>
    <dgm:cxn modelId="{2F0E5F41-27EF-E94A-9AAB-5CCC7D803EE7}" type="presOf" srcId="{2E6ACC36-0F4B-DB47-B786-3F44D6854A91}" destId="{A581943A-3FDA-324D-A242-430F663F5DBA}" srcOrd="0" destOrd="0" presId="urn:microsoft.com/office/officeart/2005/8/layout/hList1"/>
    <dgm:cxn modelId="{476D2A4C-2163-C340-8932-33FEB29BAE10}" type="presOf" srcId="{519CB3DC-11CE-FA42-841A-81995A8EC276}" destId="{477E508A-4B6B-E648-966F-D32DE1237ADC}" srcOrd="0" destOrd="0" presId="urn:microsoft.com/office/officeart/2005/8/layout/hList1"/>
    <dgm:cxn modelId="{7C6E9859-D792-534D-9953-DF2E085E3BFF}" srcId="{2E6ACC36-0F4B-DB47-B786-3F44D6854A91}" destId="{93F9E78C-9AEF-8E47-943C-49686829D711}" srcOrd="0" destOrd="0" parTransId="{9C6A2851-8DDF-D448-A030-DE439F304041}" sibTransId="{B16A725C-C0A2-C845-BAFE-6EB94320E071}"/>
    <dgm:cxn modelId="{2273248C-B043-484E-B58A-BF5284AA0F88}" type="presParOf" srcId="{477E508A-4B6B-E648-966F-D32DE1237ADC}" destId="{332C9557-40DB-204C-A2C6-49B359927688}" srcOrd="0" destOrd="0" presId="urn:microsoft.com/office/officeart/2005/8/layout/hList1"/>
    <dgm:cxn modelId="{A98F740A-5ED1-6A4A-9711-B51FFEDF5274}" type="presParOf" srcId="{332C9557-40DB-204C-A2C6-49B359927688}" destId="{A581943A-3FDA-324D-A242-430F663F5DBA}" srcOrd="0" destOrd="0" presId="urn:microsoft.com/office/officeart/2005/8/layout/hList1"/>
    <dgm:cxn modelId="{EB388A7B-A88B-6A4E-8429-08D2B162AA66}" type="presParOf" srcId="{332C9557-40DB-204C-A2C6-49B359927688}" destId="{AEA8F061-5E94-3641-BD21-2C5D68E2C5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F14306-3E1E-0940-9C1D-5A0928D25BDF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C8EEC9C6-F021-CE42-8673-C92BD19B39BF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ES" sz="1200" dirty="0"/>
            <a:t>Fumar durante el embarazo sigue siendo un comportamiento frecuente en nuestra área sanitaria, aunque se asiste a una reducción el número de embarazadas que mantiene su hábito en el embarazo y al numero de cigarrillos consumidos. </a:t>
          </a:r>
        </a:p>
      </dgm:t>
    </dgm:pt>
    <dgm:pt modelId="{9E3F9A2F-8189-CF49-A7C3-151C4B087BC1}" type="parTrans" cxnId="{F7155AB4-AC1C-814B-8D63-38677BAECC14}">
      <dgm:prSet/>
      <dgm:spPr/>
      <dgm:t>
        <a:bodyPr/>
        <a:lstStyle/>
        <a:p>
          <a:endParaRPr lang="es-ES"/>
        </a:p>
      </dgm:t>
    </dgm:pt>
    <dgm:pt modelId="{F413B38D-E202-0D4D-9E93-F12EF4E1FC2C}" type="sibTrans" cxnId="{F7155AB4-AC1C-814B-8D63-38677BAECC14}">
      <dgm:prSet/>
      <dgm:spPr/>
      <dgm:t>
        <a:bodyPr/>
        <a:lstStyle/>
        <a:p>
          <a:endParaRPr lang="es-ES"/>
        </a:p>
      </dgm:t>
    </dgm:pt>
    <dgm:pt modelId="{A790D4A4-7CA0-7A47-AF7B-F399E2CB6207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2">
              <a:lumMod val="40000"/>
              <a:lumOff val="60000"/>
              <a:alpha val="90000"/>
            </a:schemeClr>
          </a:solidFill>
        </a:ln>
      </dgm:spPr>
      <dgm:t>
        <a:bodyPr/>
        <a:lstStyle/>
        <a:p>
          <a:r>
            <a:rPr lang="es-ES" sz="1200" dirty="0"/>
            <a:t>Asistimos a una relajación en las parejas de mujeres embarazadas en el mantenimiento del consumo de tabaco y a un incremento del numero de abortos en pacientes embarazadas fumadoras. </a:t>
          </a:r>
        </a:p>
      </dgm:t>
    </dgm:pt>
    <dgm:pt modelId="{BCDA4A77-72C9-CA4F-881F-A8E1F48962E7}" type="parTrans" cxnId="{B6982E01-DE8A-8741-9048-788E7F782084}">
      <dgm:prSet/>
      <dgm:spPr/>
      <dgm:t>
        <a:bodyPr/>
        <a:lstStyle/>
        <a:p>
          <a:endParaRPr lang="es-ES"/>
        </a:p>
      </dgm:t>
    </dgm:pt>
    <dgm:pt modelId="{ACC3A3D9-34FC-AC40-85AC-C094D21ABF51}" type="sibTrans" cxnId="{B6982E01-DE8A-8741-9048-788E7F782084}">
      <dgm:prSet/>
      <dgm:spPr/>
      <dgm:t>
        <a:bodyPr/>
        <a:lstStyle/>
        <a:p>
          <a:endParaRPr lang="es-ES"/>
        </a:p>
      </dgm:t>
    </dgm:pt>
    <dgm:pt modelId="{D186CDD1-8735-954E-B12B-47D04AFF4A0A}">
      <dgm:prSet custT="1"/>
      <dgm:spPr/>
      <dgm:t>
        <a:bodyPr/>
        <a:lstStyle/>
        <a:p>
          <a:r>
            <a:rPr lang="es-ES" sz="1200" b="1" dirty="0"/>
            <a:t>Conclusiones</a:t>
          </a:r>
        </a:p>
      </dgm:t>
    </dgm:pt>
    <dgm:pt modelId="{4B776E8C-7807-F04A-B8F7-DDB8A13FA7A5}" type="parTrans" cxnId="{815C723C-6AA9-364D-83D5-24DE8DCF3ABF}">
      <dgm:prSet/>
      <dgm:spPr/>
      <dgm:t>
        <a:bodyPr/>
        <a:lstStyle/>
        <a:p>
          <a:endParaRPr lang="es-ES"/>
        </a:p>
      </dgm:t>
    </dgm:pt>
    <dgm:pt modelId="{BED693A9-5138-E140-9344-B526CBBA879E}" type="sibTrans" cxnId="{815C723C-6AA9-364D-83D5-24DE8DCF3ABF}">
      <dgm:prSet/>
      <dgm:spPr/>
      <dgm:t>
        <a:bodyPr/>
        <a:lstStyle/>
        <a:p>
          <a:endParaRPr lang="es-ES"/>
        </a:p>
      </dgm:t>
    </dgm:pt>
    <dgm:pt modelId="{5E4A7597-70BD-1449-8508-659964A7E569}" type="pres">
      <dgm:prSet presAssocID="{CBF14306-3E1E-0940-9C1D-5A0928D25BDF}" presName="Name0" presStyleCnt="0">
        <dgm:presLayoutVars>
          <dgm:dir/>
          <dgm:animLvl val="lvl"/>
          <dgm:resizeHandles val="exact"/>
        </dgm:presLayoutVars>
      </dgm:prSet>
      <dgm:spPr/>
    </dgm:pt>
    <dgm:pt modelId="{31A3E0FB-F13C-F44E-B9A0-27696129DE09}" type="pres">
      <dgm:prSet presAssocID="{D186CDD1-8735-954E-B12B-47D04AFF4A0A}" presName="composite" presStyleCnt="0"/>
      <dgm:spPr/>
    </dgm:pt>
    <dgm:pt modelId="{376F375B-1D25-E94F-8821-74A1C4FE15C9}" type="pres">
      <dgm:prSet presAssocID="{D186CDD1-8735-954E-B12B-47D04AFF4A0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53ABAA11-041B-2244-8C13-7AE3B4CBC705}" type="pres">
      <dgm:prSet presAssocID="{D186CDD1-8735-954E-B12B-47D04AFF4A0A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B6982E01-DE8A-8741-9048-788E7F782084}" srcId="{D186CDD1-8735-954E-B12B-47D04AFF4A0A}" destId="{A790D4A4-7CA0-7A47-AF7B-F399E2CB6207}" srcOrd="1" destOrd="0" parTransId="{BCDA4A77-72C9-CA4F-881F-A8E1F48962E7}" sibTransId="{ACC3A3D9-34FC-AC40-85AC-C094D21ABF51}"/>
    <dgm:cxn modelId="{815C723C-6AA9-364D-83D5-24DE8DCF3ABF}" srcId="{CBF14306-3E1E-0940-9C1D-5A0928D25BDF}" destId="{D186CDD1-8735-954E-B12B-47D04AFF4A0A}" srcOrd="0" destOrd="0" parTransId="{4B776E8C-7807-F04A-B8F7-DDB8A13FA7A5}" sibTransId="{BED693A9-5138-E140-9344-B526CBBA879E}"/>
    <dgm:cxn modelId="{EE8F6EAF-1CF1-DE4E-A80A-1A81B28669B4}" type="presOf" srcId="{A790D4A4-7CA0-7A47-AF7B-F399E2CB6207}" destId="{53ABAA11-041B-2244-8C13-7AE3B4CBC705}" srcOrd="0" destOrd="1" presId="urn:microsoft.com/office/officeart/2005/8/layout/hList1"/>
    <dgm:cxn modelId="{F7155AB4-AC1C-814B-8D63-38677BAECC14}" srcId="{D186CDD1-8735-954E-B12B-47D04AFF4A0A}" destId="{C8EEC9C6-F021-CE42-8673-C92BD19B39BF}" srcOrd="0" destOrd="0" parTransId="{9E3F9A2F-8189-CF49-A7C3-151C4B087BC1}" sibTransId="{F413B38D-E202-0D4D-9E93-F12EF4E1FC2C}"/>
    <dgm:cxn modelId="{61CF26C0-F548-0649-BF6C-2F84F795A8BA}" type="presOf" srcId="{C8EEC9C6-F021-CE42-8673-C92BD19B39BF}" destId="{53ABAA11-041B-2244-8C13-7AE3B4CBC705}" srcOrd="0" destOrd="0" presId="urn:microsoft.com/office/officeart/2005/8/layout/hList1"/>
    <dgm:cxn modelId="{3D27C9E3-E8BC-4A4F-9814-490FE4593275}" type="presOf" srcId="{CBF14306-3E1E-0940-9C1D-5A0928D25BDF}" destId="{5E4A7597-70BD-1449-8508-659964A7E569}" srcOrd="0" destOrd="0" presId="urn:microsoft.com/office/officeart/2005/8/layout/hList1"/>
    <dgm:cxn modelId="{649FBCF1-F2EC-2D4B-B57F-1A80E290F52E}" type="presOf" srcId="{D186CDD1-8735-954E-B12B-47D04AFF4A0A}" destId="{376F375B-1D25-E94F-8821-74A1C4FE15C9}" srcOrd="0" destOrd="0" presId="urn:microsoft.com/office/officeart/2005/8/layout/hList1"/>
    <dgm:cxn modelId="{A7E32BDA-D017-8D45-B77E-FDE86B7B7FC7}" type="presParOf" srcId="{5E4A7597-70BD-1449-8508-659964A7E569}" destId="{31A3E0FB-F13C-F44E-B9A0-27696129DE09}" srcOrd="0" destOrd="0" presId="urn:microsoft.com/office/officeart/2005/8/layout/hList1"/>
    <dgm:cxn modelId="{56CC36F4-DCF5-C241-BD7F-5197C78986EA}" type="presParOf" srcId="{31A3E0FB-F13C-F44E-B9A0-27696129DE09}" destId="{376F375B-1D25-E94F-8821-74A1C4FE15C9}" srcOrd="0" destOrd="0" presId="urn:microsoft.com/office/officeart/2005/8/layout/hList1"/>
    <dgm:cxn modelId="{9C8B806E-57BA-3947-8F45-845F1BAE5206}" type="presParOf" srcId="{31A3E0FB-F13C-F44E-B9A0-27696129DE09}" destId="{53ABAA11-041B-2244-8C13-7AE3B4CBC70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3CA93-1E97-0F49-AFE2-C26FEA662CC4}">
      <dsp:nvSpPr>
        <dsp:cNvPr id="0" name=""/>
        <dsp:cNvSpPr/>
      </dsp:nvSpPr>
      <dsp:spPr>
        <a:xfrm>
          <a:off x="0" y="-1819"/>
          <a:ext cx="8648330" cy="3514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Introducción</a:t>
          </a:r>
          <a:endParaRPr lang="es-ES" sz="1000" b="1" kern="1200" dirty="0"/>
        </a:p>
      </dsp:txBody>
      <dsp:txXfrm>
        <a:off x="0" y="-1819"/>
        <a:ext cx="8648330" cy="351419"/>
      </dsp:txXfrm>
    </dsp:sp>
    <dsp:sp modelId="{624FE45B-4EA9-AD47-BB94-4A121A920102}">
      <dsp:nvSpPr>
        <dsp:cNvPr id="0" name=""/>
        <dsp:cNvSpPr/>
      </dsp:nvSpPr>
      <dsp:spPr>
        <a:xfrm>
          <a:off x="4226" y="349600"/>
          <a:ext cx="8648330" cy="672524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En España, los estudios que abordan el problema de tabaquismo en embarazo han sido escasos y muchos de ellos previos a la Ley </a:t>
          </a:r>
          <a:r>
            <a:rPr lang="es-ES" sz="1200" b="0" kern="1200" dirty="0"/>
            <a:t>42/2010. </a:t>
          </a:r>
          <a:r>
            <a:rPr lang="es-ES" sz="1200" kern="1200" dirty="0"/>
            <a:t>En nuestro medio se desarrolló un estudio de prevalencia en 2009 y lo hemos vuelto a repetir en 2020 para analizar los cambios en esta tendencia en los últimos 11 años. </a:t>
          </a:r>
        </a:p>
      </dsp:txBody>
      <dsp:txXfrm>
        <a:off x="4226" y="349600"/>
        <a:ext cx="8648330" cy="6725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1943A-3FDA-324D-A242-430F663F5DBA}">
      <dsp:nvSpPr>
        <dsp:cNvPr id="0" name=""/>
        <dsp:cNvSpPr/>
      </dsp:nvSpPr>
      <dsp:spPr>
        <a:xfrm>
          <a:off x="0" y="52078"/>
          <a:ext cx="2882102" cy="27301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Metodología</a:t>
          </a:r>
          <a:endParaRPr lang="es-ES" sz="2000" b="1" kern="1200" dirty="0"/>
        </a:p>
      </dsp:txBody>
      <dsp:txXfrm>
        <a:off x="0" y="52078"/>
        <a:ext cx="2882102" cy="273014"/>
      </dsp:txXfrm>
    </dsp:sp>
    <dsp:sp modelId="{AEA8F061-5E94-3641-BD21-2C5D68E2C59B}">
      <dsp:nvSpPr>
        <dsp:cNvPr id="0" name=""/>
        <dsp:cNvSpPr/>
      </dsp:nvSpPr>
      <dsp:spPr>
        <a:xfrm>
          <a:off x="0" y="360037"/>
          <a:ext cx="2882102" cy="101016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Estudio transversal de carácter descriptivo. La información se obtuvo mediante entrevistas en 2009 y 2020. Recabamos los siguientes datos:</a:t>
          </a:r>
        </a:p>
      </dsp:txBody>
      <dsp:txXfrm>
        <a:off x="0" y="360037"/>
        <a:ext cx="2882102" cy="1010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F375B-1D25-E94F-8821-74A1C4FE15C9}">
      <dsp:nvSpPr>
        <dsp:cNvPr id="0" name=""/>
        <dsp:cNvSpPr/>
      </dsp:nvSpPr>
      <dsp:spPr>
        <a:xfrm>
          <a:off x="0" y="15447"/>
          <a:ext cx="7668852" cy="374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Conclusiones</a:t>
          </a:r>
        </a:p>
      </dsp:txBody>
      <dsp:txXfrm>
        <a:off x="0" y="15447"/>
        <a:ext cx="7668852" cy="374400"/>
      </dsp:txXfrm>
    </dsp:sp>
    <dsp:sp modelId="{53ABAA11-041B-2244-8C13-7AE3B4CBC705}">
      <dsp:nvSpPr>
        <dsp:cNvPr id="0" name=""/>
        <dsp:cNvSpPr/>
      </dsp:nvSpPr>
      <dsp:spPr>
        <a:xfrm>
          <a:off x="0" y="389847"/>
          <a:ext cx="7668852" cy="1034864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2">
              <a:lumMod val="40000"/>
              <a:lumOff val="6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Fumar durante el embarazo sigue siendo un comportamiento frecuente en nuestra área sanitaria, aunque se asiste a una reducción el número de embarazadas que mantiene su hábito en el embarazo y al numero de cigarrillos consumidos.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Asistimos a una relajación en las parejas de mujeres embarazadas en el mantenimiento del consumo de tabaco y a un incremento del numero de abortos en pacientes embarazadas fumadoras. </a:t>
          </a:r>
        </a:p>
      </dsp:txBody>
      <dsp:txXfrm>
        <a:off x="0" y="389847"/>
        <a:ext cx="7668852" cy="1034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8/9/21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chart" Target="../charts/chart4.xml"/><Relationship Id="rId4" Type="http://schemas.openxmlformats.org/officeDocument/2006/relationships/diagramQuickStyle" Target="../diagrams/quickStyle3.xml"/><Relationship Id="rId9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E4AF8AA-E492-B444-BFFE-A65034A7E950}"/>
              </a:ext>
            </a:extLst>
          </p:cNvPr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es-ES" dirty="0">
                <a:solidFill>
                  <a:schemeClr val="accent2">
                    <a:lumMod val="50000"/>
                  </a:schemeClr>
                </a:solidFill>
                <a:latin typeface="Arial Rounded MT Bold" panose="020F0704030504030204" pitchFamily="34" charset="77"/>
              </a:rPr>
              <a:t>HÁBITO TABÁQUICO EN GESTANTES EN AGS DE JEREZ, COSTA NOROSTE Y SIERRA DE CÁDIZ. TENDENCIA TEMPORAL EN 10 AÑOS</a:t>
            </a:r>
            <a:endParaRPr lang="es-ES" sz="2000" dirty="0">
              <a:solidFill>
                <a:schemeClr val="accent2">
                  <a:lumMod val="50000"/>
                </a:schemeClr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27EDB6B-24C9-7844-98B8-77D76252E084}"/>
              </a:ext>
            </a:extLst>
          </p:cNvPr>
          <p:cNvSpPr/>
          <p:nvPr/>
        </p:nvSpPr>
        <p:spPr>
          <a:xfrm>
            <a:off x="197514" y="555526"/>
            <a:ext cx="8748972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050" dirty="0">
                <a:latin typeface="+mj-lt"/>
                <a:ea typeface="Times New Roman" panose="02020603050405020304" pitchFamily="18" charset="0"/>
              </a:rPr>
              <a:t>María del Pilar Lobato de la Sierra, Josefa Rojas Villegas, José Antonio Crespo Naranjo, Álvaro Cabeza Serrano, Catherine González Pérez.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4497488-F15F-634C-82CB-2EBC10486720}"/>
              </a:ext>
            </a:extLst>
          </p:cNvPr>
          <p:cNvSpPr/>
          <p:nvPr/>
        </p:nvSpPr>
        <p:spPr>
          <a:xfrm>
            <a:off x="440668" y="753720"/>
            <a:ext cx="82626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b="1" dirty="0">
                <a:ea typeface="Times New Roman" panose="02020603050405020304" pitchFamily="18" charset="0"/>
              </a:rPr>
              <a:t>UGC de Neumología Hospital universitario de Jerez. UGC de prevención, promoción y vigilancia para la salud. UGC de Ginecología Hospital universitario de Jerez</a:t>
            </a:r>
            <a:endParaRPr lang="es-ES" sz="1100" b="1" dirty="0"/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4BA0CB73-4609-E84E-B446-6ABFE73159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7222594"/>
              </p:ext>
            </p:extLst>
          </p:nvPr>
        </p:nvGraphicFramePr>
        <p:xfrm>
          <a:off x="243608" y="1201857"/>
          <a:ext cx="8656784" cy="1020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C656C1B-C503-3143-859C-F6BFB4FDD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767392"/>
              </p:ext>
            </p:extLst>
          </p:nvPr>
        </p:nvGraphicFramePr>
        <p:xfrm>
          <a:off x="3787824" y="2355726"/>
          <a:ext cx="5112568" cy="2680992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1278142">
                  <a:extLst>
                    <a:ext uri="{9D8B030D-6E8A-4147-A177-3AD203B41FA5}">
                      <a16:colId xmlns:a16="http://schemas.microsoft.com/office/drawing/2014/main" val="2754360341"/>
                    </a:ext>
                  </a:extLst>
                </a:gridCol>
                <a:gridCol w="1278142">
                  <a:extLst>
                    <a:ext uri="{9D8B030D-6E8A-4147-A177-3AD203B41FA5}">
                      <a16:colId xmlns:a16="http://schemas.microsoft.com/office/drawing/2014/main" val="3659843830"/>
                    </a:ext>
                  </a:extLst>
                </a:gridCol>
                <a:gridCol w="1278142">
                  <a:extLst>
                    <a:ext uri="{9D8B030D-6E8A-4147-A177-3AD203B41FA5}">
                      <a16:colId xmlns:a16="http://schemas.microsoft.com/office/drawing/2014/main" val="955461751"/>
                    </a:ext>
                  </a:extLst>
                </a:gridCol>
                <a:gridCol w="1278142">
                  <a:extLst>
                    <a:ext uri="{9D8B030D-6E8A-4147-A177-3AD203B41FA5}">
                      <a16:colId xmlns:a16="http://schemas.microsoft.com/office/drawing/2014/main" val="2870152896"/>
                    </a:ext>
                  </a:extLst>
                </a:gridCol>
              </a:tblGrid>
              <a:tr h="3827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2009 (n: 1943)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2020 (N: 752)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p &lt;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5269357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Edad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31 ± 5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31 ± 6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0,6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0184439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Fumadoras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33,6%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30,6%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0,105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9870572"/>
                  </a:ext>
                </a:extLst>
              </a:tr>
              <a:tr h="4634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Fumadoras en el embarazo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18,9%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14,4%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0,009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8170808"/>
                  </a:ext>
                </a:extLst>
              </a:tr>
              <a:tr h="2186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Nº cigarrillos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7 ± 6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5 ± 3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0,01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1369922"/>
                  </a:ext>
                </a:extLst>
              </a:tr>
              <a:tr h="3827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Pareja fumadora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36,2%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41,4%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0,02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4498221"/>
                  </a:ext>
                </a:extLst>
              </a:tr>
              <a:tr h="3827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Abortos globales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27,4%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28%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0,109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3295069"/>
                  </a:ext>
                </a:extLst>
              </a:tr>
              <a:tr h="3827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Abortos fumadoras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>
                          <a:effectLst/>
                        </a:rPr>
                        <a:t>34%</a:t>
                      </a:r>
                      <a:endParaRPr lang="es-E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43,3%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100" dirty="0">
                          <a:effectLst/>
                        </a:rPr>
                        <a:t>0,009</a:t>
                      </a:r>
                      <a:endParaRPr lang="es-E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2005541"/>
                  </a:ext>
                </a:extLst>
              </a:tr>
            </a:tbl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CA70BAFC-BC87-F34D-B2D2-13F7A26116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759758"/>
              </p:ext>
            </p:extLst>
          </p:nvPr>
        </p:nvGraphicFramePr>
        <p:xfrm>
          <a:off x="440668" y="2715766"/>
          <a:ext cx="2882102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A7895B-CF25-284E-9BA6-FACF9C37D3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5603144"/>
              </p:ext>
            </p:extLst>
          </p:nvPr>
        </p:nvGraphicFramePr>
        <p:xfrm>
          <a:off x="719572" y="3601878"/>
          <a:ext cx="7668852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7B1FC0A1-3DAC-EF46-8F88-940EE756C89D}"/>
              </a:ext>
            </a:extLst>
          </p:cNvPr>
          <p:cNvSpPr txBox="1"/>
          <p:nvPr/>
        </p:nvSpPr>
        <p:spPr>
          <a:xfrm>
            <a:off x="179512" y="103085"/>
            <a:ext cx="1080120" cy="307777"/>
          </a:xfrm>
          <a:prstGeom prst="rect">
            <a:avLst/>
          </a:prstGeom>
          <a:solidFill>
            <a:srgbClr val="BF504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Resultados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AC1CF9-DD3B-1B43-BF75-1A70F2886D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1433329"/>
              </p:ext>
            </p:extLst>
          </p:nvPr>
        </p:nvGraphicFramePr>
        <p:xfrm>
          <a:off x="0" y="492349"/>
          <a:ext cx="2339752" cy="2918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9993B1AF-54C7-0C4A-AA67-59F588E2E8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1779484"/>
              </p:ext>
            </p:extLst>
          </p:nvPr>
        </p:nvGraphicFramePr>
        <p:xfrm>
          <a:off x="2204934" y="709799"/>
          <a:ext cx="2255912" cy="2637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59DFE28-8095-6146-BA09-68BCB884A5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9518459"/>
              </p:ext>
            </p:extLst>
          </p:nvPr>
        </p:nvGraphicFramePr>
        <p:xfrm>
          <a:off x="4323788" y="709799"/>
          <a:ext cx="2448274" cy="2637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F526411-F6B4-1E46-AD3D-17E97D4F78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5223068"/>
              </p:ext>
            </p:extLst>
          </p:nvPr>
        </p:nvGraphicFramePr>
        <p:xfrm>
          <a:off x="6588224" y="709799"/>
          <a:ext cx="2496616" cy="2637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198B9657-01F9-AD49-BF9D-4B4989DFAB82}"/>
              </a:ext>
            </a:extLst>
          </p:cNvPr>
          <p:cNvSpPr txBox="1"/>
          <p:nvPr/>
        </p:nvSpPr>
        <p:spPr>
          <a:xfrm>
            <a:off x="493173" y="156363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18,9%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8DE38B5-F33A-D845-9A99-BB25AC10C9CE}"/>
              </a:ext>
            </a:extLst>
          </p:cNvPr>
          <p:cNvSpPr txBox="1"/>
          <p:nvPr/>
        </p:nvSpPr>
        <p:spPr>
          <a:xfrm>
            <a:off x="1259632" y="188988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14,4%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78BAD7D-2952-F143-B060-C0A9AD80617F}"/>
              </a:ext>
            </a:extLst>
          </p:cNvPr>
          <p:cNvSpPr txBox="1"/>
          <p:nvPr/>
        </p:nvSpPr>
        <p:spPr>
          <a:xfrm>
            <a:off x="4848017" y="18406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36,2%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9EFCBE4-77B3-5944-B6C8-5B1F9E598CE9}"/>
              </a:ext>
            </a:extLst>
          </p:cNvPr>
          <p:cNvSpPr txBox="1"/>
          <p:nvPr/>
        </p:nvSpPr>
        <p:spPr>
          <a:xfrm>
            <a:off x="5680370" y="156363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41,4%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A2C3F00-BE24-1541-9DF7-042AA8937E57}"/>
              </a:ext>
            </a:extLst>
          </p:cNvPr>
          <p:cNvSpPr txBox="1"/>
          <p:nvPr/>
        </p:nvSpPr>
        <p:spPr>
          <a:xfrm>
            <a:off x="7219592" y="1904780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34%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2C9E3F6-FE04-E343-8E14-A055700C863A}"/>
              </a:ext>
            </a:extLst>
          </p:cNvPr>
          <p:cNvSpPr txBox="1"/>
          <p:nvPr/>
        </p:nvSpPr>
        <p:spPr>
          <a:xfrm>
            <a:off x="7956376" y="158480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43,3%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6505D53-28E1-564D-A36A-74CC71E2DBC1}"/>
              </a:ext>
            </a:extLst>
          </p:cNvPr>
          <p:cNvSpPr txBox="1"/>
          <p:nvPr/>
        </p:nvSpPr>
        <p:spPr>
          <a:xfrm>
            <a:off x="2726923" y="158480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7 ± 6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86B00FB-F13B-0E47-992E-8E6B316F3B12}"/>
              </a:ext>
            </a:extLst>
          </p:cNvPr>
          <p:cNvSpPr txBox="1"/>
          <p:nvPr/>
        </p:nvSpPr>
        <p:spPr>
          <a:xfrm>
            <a:off x="3448922" y="1951599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5 ± 3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3120</TotalTime>
  <Words>320</Words>
  <Application>Microsoft Macintosh PowerPoint</Application>
  <PresentationFormat>Presentación en pantalla (16:9)</PresentationFormat>
  <Paragraphs>55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Rounded MT Bold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8</cp:revision>
  <dcterms:created xsi:type="dcterms:W3CDTF">2021-06-21T11:13:42Z</dcterms:created>
  <dcterms:modified xsi:type="dcterms:W3CDTF">2021-09-09T13:22:24Z</dcterms:modified>
</cp:coreProperties>
</file>