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17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522226697033661"/>
          <c:y val="3.7147098781208809E-2"/>
          <c:w val="0.76153344072880791"/>
          <c:h val="0.6703421108390751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15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737-47A2-B368-157D3800D8E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737-47A2-B368-157D3800D8E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B737-47A2-B368-157D3800D8E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B737-47A2-B368-157D3800D8E3}"/>
              </c:ext>
            </c:extLst>
          </c:dPt>
          <c:cat>
            <c:strRef>
              <c:f>Sheet1!$A$2:$A$7</c:f>
              <c:strCache>
                <c:ptCount val="6"/>
                <c:pt idx="0">
                  <c:v>Gafas Nasales</c:v>
                </c:pt>
                <c:pt idx="1">
                  <c:v>VMK &lt;40%</c:v>
                </c:pt>
                <c:pt idx="2">
                  <c:v>Vmk &gt;40%</c:v>
                </c:pt>
                <c:pt idx="3">
                  <c:v>Reservorio</c:v>
                </c:pt>
                <c:pt idx="4">
                  <c:v>ONAF</c:v>
                </c:pt>
                <c:pt idx="5">
                  <c:v>BIPAP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</c:v>
                </c:pt>
                <c:pt idx="1">
                  <c:v>4.0999999999999996</c:v>
                </c:pt>
                <c:pt idx="2">
                  <c:v>14.3</c:v>
                </c:pt>
                <c:pt idx="3">
                  <c:v>24.5</c:v>
                </c:pt>
                <c:pt idx="4">
                  <c:v>8.1999999999999993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737-47A2-B368-157D3800D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58928561523707257"/>
          <c:w val="1"/>
          <c:h val="0.312093479497646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47011443172981E-2"/>
          <c:y val="0.14936681168236762"/>
          <c:w val="0.8986476967614333"/>
          <c:h val="0.73471717028906336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ROX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6.5533551827574713E-2"/>
                  <c:y val="0.1416983148881293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97-4C3A-9E4F-76CE1648B26C}"/>
                </c:ext>
              </c:extLst>
            </c:dLbl>
            <c:dLbl>
              <c:idx val="1"/>
              <c:layout>
                <c:manualLayout>
                  <c:x val="-5.1424008443506343E-2"/>
                  <c:y val="0.145098475703953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97-4C3A-9E4F-76CE1648B26C}"/>
                </c:ext>
              </c:extLst>
            </c:dLbl>
            <c:dLbl>
              <c:idx val="2"/>
              <c:layout>
                <c:manualLayout>
                  <c:x val="-5.4347294745028328E-2"/>
                  <c:y val="0.1614218575187154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97-4C3A-9E4F-76CE1648B2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Hoja1!$D$2:$D$4</c:f>
                <c:numCache>
                  <c:formatCode>General</c:formatCode>
                  <c:ptCount val="3"/>
                  <c:pt idx="0">
                    <c:v>1.06</c:v>
                  </c:pt>
                  <c:pt idx="1">
                    <c:v>1.41</c:v>
                  </c:pt>
                  <c:pt idx="2">
                    <c:v>1.33</c:v>
                  </c:pt>
                </c:numCache>
              </c:numRef>
            </c:plus>
            <c:minus>
              <c:numRef>
                <c:f>Hoja1!$D$2:$D$4</c:f>
                <c:numCache>
                  <c:formatCode>General</c:formatCode>
                  <c:ptCount val="3"/>
                  <c:pt idx="0">
                    <c:v>1.06</c:v>
                  </c:pt>
                  <c:pt idx="1">
                    <c:v>1.41</c:v>
                  </c:pt>
                  <c:pt idx="2">
                    <c:v>1.33</c:v>
                  </c:pt>
                </c:numCache>
              </c:numRef>
            </c:minus>
            <c:spPr>
              <a:noFill/>
              <a:ln w="9525">
                <a:solidFill>
                  <a:schemeClr val="accent1"/>
                </a:solidFill>
                <a:round/>
              </a:ln>
              <a:effectLst/>
            </c:spPr>
          </c:errBars>
          <c:cat>
            <c:strRef>
              <c:f>Hoja1!$A$2:$A$4</c:f>
              <c:strCache>
                <c:ptCount val="3"/>
                <c:pt idx="0">
                  <c:v>INICIAL</c:v>
                </c:pt>
                <c:pt idx="1">
                  <c:v>A LAS 24 H</c:v>
                </c:pt>
                <c:pt idx="2">
                  <c:v>A LAS 72 H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4.92</c:v>
                </c:pt>
                <c:pt idx="1">
                  <c:v>5.0199999999999996</c:v>
                </c:pt>
                <c:pt idx="2">
                  <c:v>5.19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97-4C3A-9E4F-76CE1648B26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HACOR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6.7888845683812912E-2"/>
                  <c:y val="-0.216408971143346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97-4C3A-9E4F-76CE1648B26C}"/>
                </c:ext>
              </c:extLst>
            </c:dLbl>
            <c:dLbl>
              <c:idx val="1"/>
              <c:layout>
                <c:manualLayout>
                  <c:x val="-6.7853016331518717E-2"/>
                  <c:y val="-0.188963198507751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97-4C3A-9E4F-76CE1648B26C}"/>
                </c:ext>
              </c:extLst>
            </c:dLbl>
            <c:dLbl>
              <c:idx val="2"/>
              <c:layout>
                <c:manualLayout>
                  <c:x val="-5.8519331185423844E-2"/>
                  <c:y val="-0.1501547708374512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64-4BB8-BF64-1A6A375CC0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Hoja1!$E$2:$E$4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1.52</c:v>
                  </c:pt>
                  <c:pt idx="2">
                    <c:v>1.63</c:v>
                  </c:pt>
                </c:numCache>
              </c:numRef>
            </c:plus>
            <c:minus>
              <c:numRef>
                <c:f>Hoja1!$E$2:$E$4</c:f>
                <c:numCache>
                  <c:formatCode>General</c:formatCode>
                  <c:ptCount val="3"/>
                  <c:pt idx="0">
                    <c:v>2</c:v>
                  </c:pt>
                  <c:pt idx="1">
                    <c:v>1.52</c:v>
                  </c:pt>
                  <c:pt idx="2">
                    <c:v>1.63</c:v>
                  </c:pt>
                </c:numCache>
              </c:numRef>
            </c:minus>
            <c:spPr>
              <a:noFill/>
              <a:ln w="9525">
                <a:solidFill>
                  <a:schemeClr val="accent2"/>
                </a:solidFill>
                <a:round/>
              </a:ln>
              <a:effectLst/>
            </c:spPr>
          </c:errBars>
          <c:cat>
            <c:strRef>
              <c:f>Hoja1!$A$2:$A$4</c:f>
              <c:strCache>
                <c:ptCount val="3"/>
                <c:pt idx="0">
                  <c:v>INICIAL</c:v>
                </c:pt>
                <c:pt idx="1">
                  <c:v>A LAS 24 H</c:v>
                </c:pt>
                <c:pt idx="2">
                  <c:v>A LAS 72 H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5.65</c:v>
                </c:pt>
                <c:pt idx="1">
                  <c:v>5.65</c:v>
                </c:pt>
                <c:pt idx="2">
                  <c:v>6.04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B97-4C3A-9E4F-76CE1648B26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90196959"/>
        <c:axId val="990197375"/>
      </c:lineChart>
      <c:catAx>
        <c:axId val="9901969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90197375"/>
        <c:crosses val="autoZero"/>
        <c:auto val="1"/>
        <c:lblAlgn val="ctr"/>
        <c:lblOffset val="100"/>
        <c:noMultiLvlLbl val="0"/>
      </c:catAx>
      <c:valAx>
        <c:axId val="9901973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901969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8025052771914233"/>
          <c:y val="5.5430371002575508E-2"/>
          <c:w val="0.43949866681479838"/>
          <c:h val="9.97487972396482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01/09/2021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9">
            <a:extLst>
              <a:ext uri="{FF2B5EF4-FFF2-40B4-BE49-F238E27FC236}">
                <a16:creationId xmlns:a16="http://schemas.microsoft.com/office/drawing/2014/main" id="{77535BDE-7CF3-4ACC-B7B0-90AF5A6AB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552" y="123478"/>
            <a:ext cx="9829092" cy="584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403"/>
              </a:spcBef>
              <a:buFontTx/>
              <a:buNone/>
            </a:pPr>
            <a:r>
              <a:rPr lang="es-ES" sz="1600" b="1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EVOLUCIÓN RESPIRATORIA TEMPRANA DE LOS PACIENTES CON INSUFICIENCIA RESPIRATORIA POR SARS-COV2 EN UNA UNIDAD DE INTERMEDIOS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63" y="690040"/>
            <a:ext cx="7020273" cy="49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L. Román Rodríguez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JA. Delgado Torralbo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L. Marín Barrera 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R. Perera Louvier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A. Valido Morales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8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1.Hospital Universitario Virgen Macarena. Sevilla. </a:t>
            </a:r>
          </a:p>
        </p:txBody>
      </p:sp>
      <p:sp>
        <p:nvSpPr>
          <p:cNvPr id="44" name="AutoShape 16">
            <a:extLst>
              <a:ext uri="{FF2B5EF4-FFF2-40B4-BE49-F238E27FC236}">
                <a16:creationId xmlns:a16="http://schemas.microsoft.com/office/drawing/2014/main" id="{99FC3B77-9EB6-4578-9FAC-3D4220E58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257113"/>
            <a:ext cx="8640960" cy="479331"/>
          </a:xfrm>
          <a:prstGeom prst="roundRect">
            <a:avLst>
              <a:gd name="adj" fmla="val 14111"/>
            </a:avLst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lIns="121061" tIns="45702" rIns="121061" bIns="45702"/>
          <a:lstStyle>
            <a:lvl1pPr marL="342900" indent="-342900"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800100" indent="-34290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257300" indent="-3429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714500" indent="-3429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171700" indent="-3429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6289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30861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5433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40005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700" dirty="0">
              <a:solidFill>
                <a:sysClr val="windowText" lastClr="000000"/>
              </a:solidFill>
            </a:endParaRPr>
          </a:p>
          <a:p>
            <a:pPr algn="just" eaLnBrk="1" hangingPunct="1">
              <a:spcBef>
                <a:spcPct val="0"/>
              </a:spcBef>
              <a:buClr>
                <a:schemeClr val="hlink"/>
              </a:buClr>
              <a:buFontTx/>
              <a:buAutoNum type="arabicPeriod" startAt="2"/>
            </a:pPr>
            <a:endParaRPr lang="en-US" altLang="es-ES" sz="1700" dirty="0">
              <a:solidFill>
                <a:sysClr val="windowText" lastClr="000000"/>
              </a:solidFill>
            </a:endParaRPr>
          </a:p>
        </p:txBody>
      </p:sp>
      <p:sp>
        <p:nvSpPr>
          <p:cNvPr id="45" name="Text Box 17">
            <a:extLst>
              <a:ext uri="{FF2B5EF4-FFF2-40B4-BE49-F238E27FC236}">
                <a16:creationId xmlns:a16="http://schemas.microsoft.com/office/drawing/2014/main" id="{354ED309-9CB3-48DA-B1A7-75516ED46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115956"/>
            <a:ext cx="1526248" cy="276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1200" b="1" dirty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E9F78DE-7C6F-4AE4-BA20-E8EB243B5659}"/>
              </a:ext>
            </a:extLst>
          </p:cNvPr>
          <p:cNvSpPr txBox="1"/>
          <p:nvPr/>
        </p:nvSpPr>
        <p:spPr>
          <a:xfrm>
            <a:off x="251520" y="1274779"/>
            <a:ext cx="8496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 evolución respiratoria de los pacientes con fracaso respiratorio secundario a infección por SARS-CoV2 es fundamental en la toma de decisiones y la necesidad de aplicar medidas invasivas como la intubación orotraqueal.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AutoShape 16">
            <a:extLst>
              <a:ext uri="{FF2B5EF4-FFF2-40B4-BE49-F238E27FC236}">
                <a16:creationId xmlns:a16="http://schemas.microsoft.com/office/drawing/2014/main" id="{F4CEE0E1-C366-44FB-8CB0-F99E053C9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955063"/>
            <a:ext cx="8640960" cy="479331"/>
          </a:xfrm>
          <a:prstGeom prst="roundRect">
            <a:avLst>
              <a:gd name="adj" fmla="val 14111"/>
            </a:avLst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lIns="121061" tIns="45702" rIns="121061" bIns="45702"/>
          <a:lstStyle>
            <a:lvl1pPr marL="342900" indent="-342900"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800100" indent="-34290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257300" indent="-3429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714500" indent="-3429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171700" indent="-3429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6289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30861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5433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40005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700" dirty="0">
              <a:solidFill>
                <a:sysClr val="windowText" lastClr="000000"/>
              </a:solidFill>
            </a:endParaRPr>
          </a:p>
          <a:p>
            <a:pPr algn="just" eaLnBrk="1" hangingPunct="1">
              <a:spcBef>
                <a:spcPct val="0"/>
              </a:spcBef>
              <a:buClr>
                <a:schemeClr val="hlink"/>
              </a:buClr>
              <a:buFontTx/>
              <a:buAutoNum type="arabicPeriod" startAt="2"/>
            </a:pPr>
            <a:endParaRPr lang="en-US" altLang="es-ES" sz="1700" dirty="0">
              <a:solidFill>
                <a:sysClr val="windowText" lastClr="000000"/>
              </a:solidFill>
            </a:endParaRPr>
          </a:p>
        </p:txBody>
      </p:sp>
      <p:sp>
        <p:nvSpPr>
          <p:cNvPr id="51" name="Text Box 17">
            <a:extLst>
              <a:ext uri="{FF2B5EF4-FFF2-40B4-BE49-F238E27FC236}">
                <a16:creationId xmlns:a16="http://schemas.microsoft.com/office/drawing/2014/main" id="{91D2BDE6-1758-4626-954F-FB62C751A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568" y="1791645"/>
            <a:ext cx="2088232" cy="276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1200" b="1" dirty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53" name="Text Box 5">
            <a:extLst>
              <a:ext uri="{FF2B5EF4-FFF2-40B4-BE49-F238E27FC236}">
                <a16:creationId xmlns:a16="http://schemas.microsoft.com/office/drawing/2014/main" id="{339F15AA-7FD7-4A3E-AC5B-7BE2B2E92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990493"/>
            <a:ext cx="8640960" cy="461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1210"/>
              </a:spcBef>
              <a:buNone/>
            </a:pPr>
            <a:r>
              <a:rPr lang="es-ES" sz="1200" dirty="0"/>
              <a:t>Estudio observacional de pacientes ingresados en una unidad de intermedios con insuficiencia respiratoria grave y necesidad de soporte no invasivo. Se valoró la evolución con los índices de ROX y HACOR.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AutoShape 16">
            <a:extLst>
              <a:ext uri="{FF2B5EF4-FFF2-40B4-BE49-F238E27FC236}">
                <a16:creationId xmlns:a16="http://schemas.microsoft.com/office/drawing/2014/main" id="{186ADC8C-7005-4B35-B1E8-4789EA768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19" y="2720438"/>
            <a:ext cx="8640960" cy="2423062"/>
          </a:xfrm>
          <a:prstGeom prst="roundRect">
            <a:avLst>
              <a:gd name="adj" fmla="val 14111"/>
            </a:avLst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lIns="121061" tIns="45702" rIns="121061" bIns="45702"/>
          <a:lstStyle>
            <a:lvl1pPr marL="342900" indent="-342900"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800100" indent="-34290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257300" indent="-3429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714500" indent="-3429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171700" indent="-3429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6289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30861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5433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40005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700" dirty="0">
              <a:solidFill>
                <a:sysClr val="windowText" lastClr="000000"/>
              </a:solidFill>
            </a:endParaRPr>
          </a:p>
          <a:p>
            <a:pPr algn="just" eaLnBrk="1" hangingPunct="1">
              <a:spcBef>
                <a:spcPct val="0"/>
              </a:spcBef>
              <a:buClr>
                <a:schemeClr val="hlink"/>
              </a:buClr>
              <a:buFontTx/>
              <a:buAutoNum type="arabicPeriod" startAt="2"/>
            </a:pPr>
            <a:endParaRPr lang="en-US" altLang="es-ES" sz="1700" dirty="0">
              <a:solidFill>
                <a:sysClr val="windowText" lastClr="000000"/>
              </a:solidFill>
            </a:endParaRPr>
          </a:p>
        </p:txBody>
      </p:sp>
      <p:sp>
        <p:nvSpPr>
          <p:cNvPr id="55" name="Text Box 17">
            <a:extLst>
              <a:ext uri="{FF2B5EF4-FFF2-40B4-BE49-F238E27FC236}">
                <a16:creationId xmlns:a16="http://schemas.microsoft.com/office/drawing/2014/main" id="{93CA74EF-208A-4ED6-8AA6-48048E14A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612" y="2557020"/>
            <a:ext cx="1662100" cy="276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1200" b="1" dirty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1026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080" y="689969"/>
            <a:ext cx="1008112" cy="5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68 CuadroTexto">
            <a:extLst>
              <a:ext uri="{FF2B5EF4-FFF2-40B4-BE49-F238E27FC236}">
                <a16:creationId xmlns:a16="http://schemas.microsoft.com/office/drawing/2014/main" id="{A9566B4A-56A4-4785-87FF-98683D0C16C2}"/>
              </a:ext>
            </a:extLst>
          </p:cNvPr>
          <p:cNvSpPr txBox="1"/>
          <p:nvPr/>
        </p:nvSpPr>
        <p:spPr>
          <a:xfrm>
            <a:off x="435062" y="2836187"/>
            <a:ext cx="3012768" cy="215407"/>
          </a:xfrm>
          <a:prstGeom prst="rect">
            <a:avLst/>
          </a:prstGeom>
          <a:solidFill>
            <a:srgbClr val="4BACC6">
              <a:lumMod val="5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41730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MUESTRA</a:t>
            </a:r>
          </a:p>
        </p:txBody>
      </p:sp>
      <p:graphicFrame>
        <p:nvGraphicFramePr>
          <p:cNvPr id="58" name="Chart 10">
            <a:extLst>
              <a:ext uri="{FF2B5EF4-FFF2-40B4-BE49-F238E27FC236}">
                <a16:creationId xmlns:a16="http://schemas.microsoft.com/office/drawing/2014/main" id="{A92160E2-7BD6-40C7-B890-63D70CD9A4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6015118"/>
              </p:ext>
            </p:extLst>
          </p:nvPr>
        </p:nvGraphicFramePr>
        <p:xfrm>
          <a:off x="3707904" y="2929124"/>
          <a:ext cx="2515236" cy="221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9" name="68 CuadroTexto">
            <a:extLst>
              <a:ext uri="{FF2B5EF4-FFF2-40B4-BE49-F238E27FC236}">
                <a16:creationId xmlns:a16="http://schemas.microsoft.com/office/drawing/2014/main" id="{0F7E2029-AD37-4ACD-97B7-383330290ADC}"/>
              </a:ext>
            </a:extLst>
          </p:cNvPr>
          <p:cNvSpPr txBox="1"/>
          <p:nvPr/>
        </p:nvSpPr>
        <p:spPr>
          <a:xfrm>
            <a:off x="3679162" y="2821421"/>
            <a:ext cx="4907030" cy="215407"/>
          </a:xfrm>
          <a:prstGeom prst="rect">
            <a:avLst/>
          </a:prstGeom>
          <a:solidFill>
            <a:srgbClr val="4BACC6">
              <a:lumMod val="5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41730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SITUACIÓN RESPITATORIA AL INGRESO</a:t>
            </a:r>
          </a:p>
        </p:txBody>
      </p:sp>
      <p:pic>
        <p:nvPicPr>
          <p:cNvPr id="61" name="Picture 4" descr="Resultado de imagen de pregnant symbol">
            <a:extLst>
              <a:ext uri="{FF2B5EF4-FFF2-40B4-BE49-F238E27FC236}">
                <a16:creationId xmlns:a16="http://schemas.microsoft.com/office/drawing/2014/main" id="{CBFA283F-75DA-4F14-85FB-1C4122EDB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150" y="23623588"/>
            <a:ext cx="1331913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8">
            <a:extLst>
              <a:ext uri="{FF2B5EF4-FFF2-40B4-BE49-F238E27FC236}">
                <a16:creationId xmlns:a16="http://schemas.microsoft.com/office/drawing/2014/main" id="{4925E37E-22CE-411E-A7F8-B46737A43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6175" y="25458738"/>
            <a:ext cx="104775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Box 69">
            <a:extLst>
              <a:ext uri="{FF2B5EF4-FFF2-40B4-BE49-F238E27FC236}">
                <a16:creationId xmlns:a16="http://schemas.microsoft.com/office/drawing/2014/main" id="{034466F3-A2C8-4283-8AD0-DF3143B38A32}"/>
              </a:ext>
            </a:extLst>
          </p:cNvPr>
          <p:cNvSpPr txBox="1"/>
          <p:nvPr/>
        </p:nvSpPr>
        <p:spPr>
          <a:xfrm>
            <a:off x="9864725" y="23436263"/>
            <a:ext cx="1627188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8800" b="1" dirty="0">
                <a:solidFill>
                  <a:prstClr val="black"/>
                </a:solidFill>
                <a:latin typeface="Century Gothic" panose="020B0502020202020204"/>
                <a:ea typeface="ＭＳ Ｐゴシック" panose="020B0600070205080204" pitchFamily="34" charset="-128"/>
              </a:rPr>
              <a:t>18</a:t>
            </a:r>
          </a:p>
        </p:txBody>
      </p:sp>
      <p:sp>
        <p:nvSpPr>
          <p:cNvPr id="64" name="Minus 71">
            <a:extLst>
              <a:ext uri="{FF2B5EF4-FFF2-40B4-BE49-F238E27FC236}">
                <a16:creationId xmlns:a16="http://schemas.microsoft.com/office/drawing/2014/main" id="{8C653D7E-66F6-4347-B4B1-554A0F73BB50}"/>
              </a:ext>
            </a:extLst>
          </p:cNvPr>
          <p:cNvSpPr/>
          <p:nvPr/>
        </p:nvSpPr>
        <p:spPr>
          <a:xfrm rot="16200000">
            <a:off x="10277475" y="25012651"/>
            <a:ext cx="4835525" cy="590550"/>
          </a:xfrm>
          <a:prstGeom prst="mathMinus">
            <a:avLst/>
          </a:prstGeom>
          <a:solidFill>
            <a:srgbClr val="B01513"/>
          </a:solidFill>
          <a:ln w="19050" cap="rnd" cmpd="sng" algn="ctr">
            <a:solidFill>
              <a:srgbClr val="B0151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Century Gothic" panose="020B0502020202020204"/>
              <a:ea typeface="ＭＳ Ｐゴシック" panose="020B0600070205080204" pitchFamily="34" charset="-128"/>
            </a:endParaRPr>
          </a:p>
        </p:txBody>
      </p:sp>
      <p:sp>
        <p:nvSpPr>
          <p:cNvPr id="71" name="TextBox 50">
            <a:extLst>
              <a:ext uri="{FF2B5EF4-FFF2-40B4-BE49-F238E27FC236}">
                <a16:creationId xmlns:a16="http://schemas.microsoft.com/office/drawing/2014/main" id="{A61A5FB0-B425-4A90-A81C-CE4D983F5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63" y="3502044"/>
            <a:ext cx="233400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rgbClr val="222222"/>
                </a:solidFill>
                <a:latin typeface="Roboto" panose="02000000000000000000" pitchFamily="2" charset="0"/>
              </a:rPr>
              <a:t>Varones en un 69.3%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s-ES" sz="1100" dirty="0">
              <a:solidFill>
                <a:srgbClr val="222222"/>
              </a:solidFill>
              <a:latin typeface="Roboto" panose="02000000000000000000" pitchFamily="2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rgbClr val="222222"/>
                </a:solidFill>
                <a:latin typeface="Roboto" panose="02000000000000000000" pitchFamily="2" charset="0"/>
              </a:rPr>
              <a:t>E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dad media: 65,11</a:t>
            </a:r>
            <a:r>
              <a:rPr lang="es-ES" sz="1100" b="0" i="0" u="sng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+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13,24 años</a:t>
            </a: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s-ES" sz="1100" b="0" i="0" dirty="0">
              <a:solidFill>
                <a:srgbClr val="222222"/>
              </a:solidFill>
              <a:effectLst/>
              <a:latin typeface="Roboto" panose="02000000000000000000" pitchFamily="2" charset="0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s-ES" sz="1100" dirty="0" err="1">
                <a:solidFill>
                  <a:srgbClr val="222222"/>
                </a:solidFill>
                <a:latin typeface="Roboto" panose="02000000000000000000" pitchFamily="2" charset="0"/>
              </a:rPr>
              <a:t>Rx</a:t>
            </a:r>
            <a:r>
              <a:rPr lang="es-ES" sz="1100" dirty="0">
                <a:solidFill>
                  <a:srgbClr val="222222"/>
                </a:solidFill>
                <a:latin typeface="Roboto" panose="02000000000000000000" pitchFamily="2" charset="0"/>
              </a:rPr>
              <a:t>: Patrón bilateral (88%), consolidativo (56%)</a:t>
            </a:r>
            <a:endParaRPr lang="es-ES" sz="1100" b="0" i="0" dirty="0">
              <a:solidFill>
                <a:srgbClr val="22222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73" name="TextBox 69">
            <a:extLst>
              <a:ext uri="{FF2B5EF4-FFF2-40B4-BE49-F238E27FC236}">
                <a16:creationId xmlns:a16="http://schemas.microsoft.com/office/drawing/2014/main" id="{87113D38-E07F-4919-AABC-A261F308BAA2}"/>
              </a:ext>
            </a:extLst>
          </p:cNvPr>
          <p:cNvSpPr txBox="1"/>
          <p:nvPr/>
        </p:nvSpPr>
        <p:spPr>
          <a:xfrm>
            <a:off x="332552" y="3527369"/>
            <a:ext cx="1042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3200" b="1" dirty="0">
                <a:solidFill>
                  <a:prstClr val="black"/>
                </a:solidFill>
                <a:latin typeface="Century Gothic" panose="020B0502020202020204"/>
                <a:ea typeface="ＭＳ Ｐゴシック" panose="020B0600070205080204" pitchFamily="34" charset="-128"/>
              </a:rPr>
              <a:t>50</a:t>
            </a:r>
          </a:p>
        </p:txBody>
      </p:sp>
      <p:sp>
        <p:nvSpPr>
          <p:cNvPr id="74" name="Minus 71">
            <a:extLst>
              <a:ext uri="{FF2B5EF4-FFF2-40B4-BE49-F238E27FC236}">
                <a16:creationId xmlns:a16="http://schemas.microsoft.com/office/drawing/2014/main" id="{B45F51A3-9B98-4C62-B7D7-875066FF2DB5}"/>
              </a:ext>
            </a:extLst>
          </p:cNvPr>
          <p:cNvSpPr/>
          <p:nvPr/>
        </p:nvSpPr>
        <p:spPr>
          <a:xfrm rot="16200000">
            <a:off x="203772" y="3955276"/>
            <a:ext cx="1580994" cy="137044"/>
          </a:xfrm>
          <a:prstGeom prst="mathMinus">
            <a:avLst/>
          </a:prstGeom>
          <a:solidFill>
            <a:srgbClr val="B01513"/>
          </a:solidFill>
          <a:ln w="19050" cap="rnd" cmpd="sng" algn="ctr">
            <a:solidFill>
              <a:srgbClr val="B01513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s-ES" kern="0">
              <a:solidFill>
                <a:prstClr val="white"/>
              </a:solidFill>
              <a:latin typeface="Century Gothic" panose="020B0502020202020204"/>
              <a:ea typeface="ＭＳ Ｐゴシック" panose="020B0600070205080204" pitchFamily="34" charset="-128"/>
            </a:endParaRPr>
          </a:p>
        </p:txBody>
      </p:sp>
      <p:sp>
        <p:nvSpPr>
          <p:cNvPr id="75" name="Double Bracket 74">
            <a:extLst>
              <a:ext uri="{FF2B5EF4-FFF2-40B4-BE49-F238E27FC236}">
                <a16:creationId xmlns:a16="http://schemas.microsoft.com/office/drawing/2014/main" id="{B3348FBD-8081-48D0-BB2D-18806E32DA4E}"/>
              </a:ext>
            </a:extLst>
          </p:cNvPr>
          <p:cNvSpPr/>
          <p:nvPr/>
        </p:nvSpPr>
        <p:spPr>
          <a:xfrm>
            <a:off x="317611" y="3362713"/>
            <a:ext cx="3130219" cy="1322171"/>
          </a:xfrm>
          <a:prstGeom prst="bracketPair">
            <a:avLst/>
          </a:prstGeom>
          <a:noFill/>
          <a:ln w="28575" cap="rnd" cmpd="sng" algn="ctr">
            <a:solidFill>
              <a:srgbClr val="B01513"/>
            </a:solidFill>
            <a:prstDash val="solid"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 sz="5000" kern="0">
              <a:solidFill>
                <a:prstClr val="black"/>
              </a:solidFill>
              <a:latin typeface="Arial"/>
              <a:ea typeface="ＭＳ Ｐゴシック" panose="020B0600070205080204" pitchFamily="34" charset="-128"/>
            </a:endParaRPr>
          </a:p>
        </p:txBody>
      </p:sp>
      <p:pic>
        <p:nvPicPr>
          <p:cNvPr id="1028" name="Picture 4" descr="Paciente En Icono De La Cama De Hospital Ilustración del Vector -  Ilustración de consultor, mayor: 105879491">
            <a:extLst>
              <a:ext uri="{FF2B5EF4-FFF2-40B4-BE49-F238E27FC236}">
                <a16:creationId xmlns:a16="http://schemas.microsoft.com/office/drawing/2014/main" id="{12951205-28E7-458E-8605-CD75D895C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26" y="4005015"/>
            <a:ext cx="562359" cy="49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9E0FDEA9-AFA1-467E-914B-49240CD885DD}"/>
              </a:ext>
            </a:extLst>
          </p:cNvPr>
          <p:cNvSpPr txBox="1"/>
          <p:nvPr/>
        </p:nvSpPr>
        <p:spPr>
          <a:xfrm>
            <a:off x="5196573" y="337677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46%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23A6AE2B-AC66-40A4-89E0-9B626E76F2D1}"/>
              </a:ext>
            </a:extLst>
          </p:cNvPr>
          <p:cNvSpPr txBox="1"/>
          <p:nvPr/>
        </p:nvSpPr>
        <p:spPr>
          <a:xfrm>
            <a:off x="6520232" y="3448088"/>
            <a:ext cx="1853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SpO2/FiO2: 104.7 </a:t>
            </a:r>
            <a:r>
              <a:rPr lang="es-ES" sz="1200" u="sng" dirty="0"/>
              <a:t>+</a:t>
            </a:r>
            <a:r>
              <a:rPr lang="es-ES" sz="1200" dirty="0"/>
              <a:t> 20</a:t>
            </a:r>
          </a:p>
          <a:p>
            <a:r>
              <a:rPr lang="es-ES" sz="1200" dirty="0"/>
              <a:t>PaO2/FiO2: 86.25 </a:t>
            </a:r>
            <a:r>
              <a:rPr lang="es-ES" sz="1200" u="sng" dirty="0"/>
              <a:t>+</a:t>
            </a:r>
            <a:r>
              <a:rPr lang="es-ES" sz="1200" dirty="0"/>
              <a:t> 23</a:t>
            </a:r>
          </a:p>
        </p:txBody>
      </p:sp>
      <p:sp>
        <p:nvSpPr>
          <p:cNvPr id="77" name="Rectángulo: esquinas redondeadas 76">
            <a:extLst>
              <a:ext uri="{FF2B5EF4-FFF2-40B4-BE49-F238E27FC236}">
                <a16:creationId xmlns:a16="http://schemas.microsoft.com/office/drawing/2014/main" id="{7DE06F76-35CE-4515-BE1A-DE419CCB1FF4}"/>
              </a:ext>
            </a:extLst>
          </p:cNvPr>
          <p:cNvSpPr/>
          <p:nvPr/>
        </p:nvSpPr>
        <p:spPr>
          <a:xfrm>
            <a:off x="6512039" y="3447399"/>
            <a:ext cx="1781267" cy="457279"/>
          </a:xfrm>
          <a:prstGeom prst="roundRect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F8C552D-6D64-4F32-9E0C-D2857EB4B7FD}"/>
              </a:ext>
            </a:extLst>
          </p:cNvPr>
          <p:cNvSpPr/>
          <p:nvPr/>
        </p:nvSpPr>
        <p:spPr>
          <a:xfrm>
            <a:off x="6091929" y="3559587"/>
            <a:ext cx="234956" cy="215407"/>
          </a:xfrm>
          <a:prstGeom prst="star5">
            <a:avLst>
              <a:gd name="adj" fmla="val 22653"/>
              <a:gd name="hf" fmla="val 105146"/>
              <a:gd name="vf" fmla="val 11055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53D8D05F-DF92-40EF-853D-5E888B425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709" y="4005015"/>
            <a:ext cx="1116680" cy="111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6">
            <a:extLst>
              <a:ext uri="{FF2B5EF4-FFF2-40B4-BE49-F238E27FC236}">
                <a16:creationId xmlns:a16="http://schemas.microsoft.com/office/drawing/2014/main" id="{DABFBF29-D1DA-4188-B81A-C8C5697C4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243550"/>
            <a:ext cx="8640960" cy="2918051"/>
          </a:xfrm>
          <a:prstGeom prst="roundRect">
            <a:avLst>
              <a:gd name="adj" fmla="val 14111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</p:spPr>
        <p:txBody>
          <a:bodyPr lIns="121061" tIns="45702" rIns="121061" bIns="45702"/>
          <a:lstStyle>
            <a:lvl1pPr marL="342900" indent="-342900"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800100" indent="-34290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257300" indent="-3429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714500" indent="-3429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171700" indent="-3429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6289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30861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5433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40005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700" dirty="0">
              <a:solidFill>
                <a:sysClr val="windowText" lastClr="000000"/>
              </a:solidFill>
            </a:endParaRPr>
          </a:p>
          <a:p>
            <a:pPr algn="just" eaLnBrk="1" hangingPunct="1">
              <a:spcBef>
                <a:spcPct val="0"/>
              </a:spcBef>
              <a:buClr>
                <a:schemeClr val="hlink"/>
              </a:buClr>
              <a:buFontTx/>
              <a:buAutoNum type="arabicPeriod" startAt="2"/>
            </a:pPr>
            <a:endParaRPr lang="en-US" altLang="es-ES" sz="1700" dirty="0">
              <a:solidFill>
                <a:sysClr val="windowText" lastClr="000000"/>
              </a:solidFill>
            </a:endParaRPr>
          </a:p>
        </p:txBody>
      </p:sp>
      <p:sp>
        <p:nvSpPr>
          <p:cNvPr id="4" name="Text Box 17">
            <a:extLst>
              <a:ext uri="{FF2B5EF4-FFF2-40B4-BE49-F238E27FC236}">
                <a16:creationId xmlns:a16="http://schemas.microsoft.com/office/drawing/2014/main" id="{3B785BA9-B57F-4348-8BCC-1721D1234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613" y="-5663"/>
            <a:ext cx="1662100" cy="276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1200" b="1" dirty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6F02FC4-7A63-4357-AE0D-0B94680080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0757777"/>
              </p:ext>
            </p:extLst>
          </p:nvPr>
        </p:nvGraphicFramePr>
        <p:xfrm>
          <a:off x="4954351" y="447711"/>
          <a:ext cx="3600400" cy="2605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AutoShape 16">
            <a:extLst>
              <a:ext uri="{FF2B5EF4-FFF2-40B4-BE49-F238E27FC236}">
                <a16:creationId xmlns:a16="http://schemas.microsoft.com/office/drawing/2014/main" id="{2BCE252E-C3F5-47C8-85D9-B7394DAE1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432" y="3436666"/>
            <a:ext cx="7204959" cy="1549079"/>
          </a:xfrm>
          <a:prstGeom prst="roundRect">
            <a:avLst>
              <a:gd name="adj" fmla="val 14111"/>
            </a:avLst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  <a:round/>
            <a:headEnd/>
            <a:tailEnd/>
          </a:ln>
          <a:effectLst/>
        </p:spPr>
        <p:txBody>
          <a:bodyPr lIns="121061" tIns="45702" rIns="121061" bIns="45702"/>
          <a:lstStyle>
            <a:lvl1pPr marL="342900" indent="-342900"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800100" indent="-34290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257300" indent="-3429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714500" indent="-3429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171700" indent="-3429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6289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30861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5433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4000500" indent="-3429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700" dirty="0">
              <a:solidFill>
                <a:sysClr val="windowText" lastClr="000000"/>
              </a:solidFill>
            </a:endParaRPr>
          </a:p>
          <a:p>
            <a:pPr algn="just" eaLnBrk="1" hangingPunct="1">
              <a:spcBef>
                <a:spcPct val="0"/>
              </a:spcBef>
              <a:buClr>
                <a:schemeClr val="hlink"/>
              </a:buClr>
              <a:buFontTx/>
              <a:buAutoNum type="arabicPeriod" startAt="2"/>
            </a:pPr>
            <a:endParaRPr lang="en-US" altLang="es-ES" sz="1700" dirty="0">
              <a:solidFill>
                <a:sysClr val="windowText" lastClr="000000"/>
              </a:solidFill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757481D6-B3E0-45D5-9113-EFA116DB0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607" y="3240044"/>
            <a:ext cx="1493185" cy="276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s-ES" sz="1200" b="1" dirty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8" name="Picture 2" descr="Hospital Universitario Virgen Macarena">
            <a:extLst>
              <a:ext uri="{FF2B5EF4-FFF2-40B4-BE49-F238E27FC236}">
                <a16:creationId xmlns:a16="http://schemas.microsoft.com/office/drawing/2014/main" id="{C95D45E4-3A3F-4186-9D03-2B84738CA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0" y="3174222"/>
            <a:ext cx="1008112" cy="52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68 CuadroTexto">
            <a:extLst>
              <a:ext uri="{FF2B5EF4-FFF2-40B4-BE49-F238E27FC236}">
                <a16:creationId xmlns:a16="http://schemas.microsoft.com/office/drawing/2014/main" id="{C1A88E99-DEF7-4C91-9834-2F68253E1D50}"/>
              </a:ext>
            </a:extLst>
          </p:cNvPr>
          <p:cNvSpPr txBox="1"/>
          <p:nvPr/>
        </p:nvSpPr>
        <p:spPr>
          <a:xfrm>
            <a:off x="5004048" y="339502"/>
            <a:ext cx="3672408" cy="215407"/>
          </a:xfrm>
          <a:prstGeom prst="rect">
            <a:avLst/>
          </a:prstGeom>
          <a:solidFill>
            <a:srgbClr val="4BACC6">
              <a:lumMod val="5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41730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ÍNDICES PREDICTIVOS DE FRACASO DEL SOPORTE RESPIRATORIO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6CCFA899-BACC-4BB6-A650-92CA9E0B2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825509"/>
              </p:ext>
            </p:extLst>
          </p:nvPr>
        </p:nvGraphicFramePr>
        <p:xfrm>
          <a:off x="969520" y="3517007"/>
          <a:ext cx="7056782" cy="1554480"/>
        </p:xfrm>
        <a:graphic>
          <a:graphicData uri="http://schemas.openxmlformats.org/drawingml/2006/table">
            <a:tbl>
              <a:tblPr/>
              <a:tblGrid>
                <a:gridCol w="7056782">
                  <a:extLst>
                    <a:ext uri="{9D8B030D-6E8A-4147-A177-3AD203B41FA5}">
                      <a16:colId xmlns:a16="http://schemas.microsoft.com/office/drawing/2014/main" val="15191589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pacientes con insuficiencia respiratoria grave tratados con soporte precisan tiempo prolongado.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endParaRPr lang="es-ES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decisión del ingreso en UCI se fundamentó en parámetros clínicos más que en los índices de ROX y HACOR.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s-ES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§"/>
                      </a:pPr>
                      <a:r>
                        <a:rPr lang="es-E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Existe un decalaje considerable entre ingreso, valoración e ingreso en UCI dada la gravedad inicial del paciente.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801578"/>
                  </a:ext>
                </a:extLst>
              </a:tr>
            </a:tbl>
          </a:graphicData>
        </a:graphic>
      </p:graphicFrame>
      <p:sp>
        <p:nvSpPr>
          <p:cNvPr id="11" name="68 CuadroTexto">
            <a:extLst>
              <a:ext uri="{FF2B5EF4-FFF2-40B4-BE49-F238E27FC236}">
                <a16:creationId xmlns:a16="http://schemas.microsoft.com/office/drawing/2014/main" id="{E57A9191-E452-44F2-A44A-A8D380E364FD}"/>
              </a:ext>
            </a:extLst>
          </p:cNvPr>
          <p:cNvSpPr txBox="1"/>
          <p:nvPr/>
        </p:nvSpPr>
        <p:spPr>
          <a:xfrm>
            <a:off x="539552" y="339721"/>
            <a:ext cx="4176464" cy="215407"/>
          </a:xfrm>
          <a:prstGeom prst="rect">
            <a:avLst/>
          </a:prstGeom>
          <a:solidFill>
            <a:srgbClr val="4BACC6">
              <a:lumMod val="5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wrap="square" lIns="91403" tIns="45702" rIns="91403" bIns="45702" rtlCol="0">
            <a:spAutoFit/>
          </a:bodyPr>
          <a:lstStyle/>
          <a:p>
            <a:pPr marL="0" marR="0" lvl="0" indent="0" algn="ctr" defTabSz="41730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Yu Gothic UI" panose="020B0500000000000000" pitchFamily="34" charset="-128"/>
                <a:cs typeface="Arial" panose="020B0604020202020204" pitchFamily="34" charset="0"/>
              </a:rPr>
              <a:t>EVOLUCIÓN EN INTERMEDIOS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DDEF133-1FF3-4292-BD60-15A9D5581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83" y="804341"/>
            <a:ext cx="3509409" cy="22488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ici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cina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icin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237</Words>
  <Application>Microsoft Office PowerPoint</Application>
  <PresentationFormat>Presentación en pantalla (16:9)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Century Gothic</vt:lpstr>
      <vt:lpstr>Roboto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Lucas Román</cp:lastModifiedBy>
  <cp:revision>21</cp:revision>
  <dcterms:created xsi:type="dcterms:W3CDTF">2021-06-21T11:13:42Z</dcterms:created>
  <dcterms:modified xsi:type="dcterms:W3CDTF">2021-09-01T17:33:12Z</dcterms:modified>
</cp:coreProperties>
</file>