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BACC6"/>
    <a:srgbClr val="357D9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D03776D-D41F-4085-BA0E-D2A225A93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30324"/>
            <a:ext cx="8640960" cy="85725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ES" sz="2400" dirty="0">
                <a:solidFill>
                  <a:schemeClr val="tx1"/>
                </a:solidFill>
                <a:effectLst/>
                <a:latin typeface="+mj-lt"/>
                <a:cs typeface="Calibri" panose="020F0502020204030204" pitchFamily="34" charset="0"/>
              </a:rPr>
              <a:t>DIFERENCIAS EPIDEMIOLÓGICAS Y CLÍNICAS DE PACIENTES EN TRATAMIENTO CON ANTIFIBRÓTICOS.</a:t>
            </a:r>
            <a:endParaRPr lang="es-ES" sz="2400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284A6414-4E2E-47F6-B7B7-FE1256DA6463}"/>
              </a:ext>
            </a:extLst>
          </p:cNvPr>
          <p:cNvSpPr txBox="1"/>
          <p:nvPr/>
        </p:nvSpPr>
        <p:spPr>
          <a:xfrm>
            <a:off x="251520" y="1072381"/>
            <a:ext cx="8640960" cy="85129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1100" dirty="0">
                <a:effectLst/>
              </a:rPr>
              <a:t>B. Barragán Pérez </a:t>
            </a:r>
            <a:r>
              <a:rPr lang="es-ES" sz="1100" baseline="30000" dirty="0">
                <a:effectLst/>
              </a:rPr>
              <a:t>(1)</a:t>
            </a:r>
            <a:r>
              <a:rPr lang="es-ES" sz="1100" dirty="0">
                <a:effectLst/>
              </a:rPr>
              <a:t>, J.A. Durán Cueto </a:t>
            </a:r>
            <a:r>
              <a:rPr lang="es-ES" sz="1100" baseline="30000" dirty="0">
                <a:effectLst/>
              </a:rPr>
              <a:t>(1)</a:t>
            </a:r>
            <a:r>
              <a:rPr lang="es-ES" sz="1100" dirty="0">
                <a:effectLst/>
              </a:rPr>
              <a:t>, J. Corral Peñafiel </a:t>
            </a:r>
            <a:r>
              <a:rPr lang="es-ES" sz="1100" baseline="30000" dirty="0">
                <a:effectLst/>
              </a:rPr>
              <a:t>(1,2)</a:t>
            </a:r>
            <a:r>
              <a:rPr lang="es-ES" sz="1100" dirty="0">
                <a:effectLst/>
              </a:rPr>
              <a:t>, M. </a:t>
            </a:r>
            <a:r>
              <a:rPr lang="es-ES" sz="1100" dirty="0" err="1">
                <a:effectLst/>
              </a:rPr>
              <a:t>Cebrian</a:t>
            </a:r>
            <a:r>
              <a:rPr lang="es-ES" sz="1100" dirty="0">
                <a:effectLst/>
              </a:rPr>
              <a:t> Romero </a:t>
            </a:r>
            <a:r>
              <a:rPr lang="es-ES" sz="1100" baseline="30000" dirty="0">
                <a:effectLst/>
              </a:rPr>
              <a:t>(1)</a:t>
            </a:r>
            <a:r>
              <a:rPr lang="es-ES" sz="1100" dirty="0">
                <a:effectLst/>
              </a:rPr>
              <a:t>, A. Arenas Polo </a:t>
            </a:r>
            <a:r>
              <a:rPr lang="es-ES" sz="1100" baseline="30000" dirty="0">
                <a:effectLst/>
              </a:rPr>
              <a:t>(1)</a:t>
            </a:r>
            <a:r>
              <a:rPr lang="es-ES" sz="1100" dirty="0">
                <a:effectLst/>
              </a:rPr>
              <a:t>, C. Cabanillas Díez-Madroñero </a:t>
            </a:r>
            <a:r>
              <a:rPr lang="es-ES" sz="1100" baseline="30000" dirty="0">
                <a:effectLst/>
              </a:rPr>
              <a:t>(1)</a:t>
            </a:r>
            <a:r>
              <a:rPr lang="es-ES" sz="1100" dirty="0">
                <a:effectLst/>
              </a:rPr>
              <a:t>, C. Montaño </a:t>
            </a:r>
            <a:r>
              <a:rPr lang="es-ES" sz="1100" dirty="0" err="1">
                <a:effectLst/>
              </a:rPr>
              <a:t>Montaño</a:t>
            </a:r>
            <a:r>
              <a:rPr lang="es-ES" sz="1100" dirty="0">
                <a:effectLst/>
              </a:rPr>
              <a:t> </a:t>
            </a:r>
            <a:r>
              <a:rPr lang="es-ES" sz="1100" baseline="30000" dirty="0">
                <a:effectLst/>
              </a:rPr>
              <a:t>(1)</a:t>
            </a:r>
            <a:r>
              <a:rPr lang="es-ES" sz="1100" dirty="0">
                <a:effectLst/>
              </a:rPr>
              <a:t>, C. De Dios Calama </a:t>
            </a:r>
            <a:r>
              <a:rPr lang="es-ES" sz="1100" baseline="30000" dirty="0">
                <a:effectLst/>
              </a:rPr>
              <a:t>(1)</a:t>
            </a:r>
            <a:r>
              <a:rPr lang="es-ES" sz="1100" dirty="0">
                <a:effectLst/>
              </a:rPr>
              <a:t>, M.E. Ruiz Carretero </a:t>
            </a:r>
            <a:r>
              <a:rPr lang="es-ES" sz="1100" baseline="30000" dirty="0">
                <a:effectLst/>
              </a:rPr>
              <a:t>(1)</a:t>
            </a:r>
            <a:r>
              <a:rPr lang="es-ES" sz="1100" dirty="0">
                <a:effectLst/>
              </a:rPr>
              <a:t>, J.A. Riesco Miranda </a:t>
            </a:r>
            <a:r>
              <a:rPr lang="es-ES" sz="1100" baseline="30000" dirty="0">
                <a:effectLst/>
              </a:rPr>
              <a:t>(1,2)</a:t>
            </a:r>
            <a:r>
              <a:rPr lang="es-ES" sz="1100" dirty="0">
                <a:effectLst/>
              </a:rPr>
              <a:t>.</a:t>
            </a:r>
          </a:p>
          <a:p>
            <a:pPr algn="just"/>
            <a:r>
              <a:rPr lang="es-ES" sz="1100" baseline="30000" dirty="0">
                <a:effectLst/>
              </a:rPr>
              <a:t>1</a:t>
            </a:r>
            <a:r>
              <a:rPr lang="es-ES" sz="1100" dirty="0">
                <a:effectLst/>
              </a:rPr>
              <a:t> Servicio de Neumología. Complejo Hospitalario Universitario de Cáceres. Cáceres.</a:t>
            </a:r>
          </a:p>
          <a:p>
            <a:pPr algn="just"/>
            <a:r>
              <a:rPr lang="es-ES" sz="1100" baseline="30000" dirty="0">
                <a:effectLst/>
              </a:rPr>
              <a:t>2</a:t>
            </a:r>
            <a:r>
              <a:rPr lang="es-ES" sz="1100" dirty="0">
                <a:effectLst/>
              </a:rPr>
              <a:t> CIBER de Enfermedades Respiratorias (CIBERES). Madrid</a:t>
            </a:r>
            <a:endParaRPr lang="es-ES" sz="11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D36D4B15-E09B-4251-AAC5-A8537EA71227}"/>
              </a:ext>
            </a:extLst>
          </p:cNvPr>
          <p:cNvSpPr txBox="1"/>
          <p:nvPr/>
        </p:nvSpPr>
        <p:spPr>
          <a:xfrm>
            <a:off x="251520" y="1995686"/>
            <a:ext cx="8640960" cy="954107"/>
          </a:xfrm>
          <a:prstGeom prst="rect">
            <a:avLst/>
          </a:prstGeom>
          <a:solidFill>
            <a:srgbClr val="4BACC6"/>
          </a:solidFill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INTRODUCCION: </a:t>
            </a:r>
            <a:r>
              <a:rPr lang="es-ES" sz="1400" dirty="0">
                <a:solidFill>
                  <a:schemeClr val="bg1"/>
                </a:solidFill>
              </a:rPr>
              <a:t>La fibrosis pulmonar idiopática (FPI) es la enfermedad pulmonar intersticial (EPI) más frecuente y la fibrosis del parénquima el estadio final e irreversible de esta patología. Los </a:t>
            </a:r>
            <a:r>
              <a:rPr lang="es-ES" sz="1400" dirty="0" err="1">
                <a:solidFill>
                  <a:schemeClr val="bg1"/>
                </a:solidFill>
              </a:rPr>
              <a:t>antifibróticos</a:t>
            </a:r>
            <a:r>
              <a:rPr lang="es-ES" sz="1400" dirty="0">
                <a:solidFill>
                  <a:schemeClr val="bg1"/>
                </a:solidFill>
              </a:rPr>
              <a:t> (AF) </a:t>
            </a:r>
            <a:r>
              <a:rPr lang="es-ES" sz="1400" dirty="0" err="1">
                <a:solidFill>
                  <a:schemeClr val="bg1"/>
                </a:solidFill>
              </a:rPr>
              <a:t>pirfenidona</a:t>
            </a:r>
            <a:r>
              <a:rPr lang="es-ES" sz="1400" dirty="0">
                <a:solidFill>
                  <a:schemeClr val="bg1"/>
                </a:solidFill>
              </a:rPr>
              <a:t> (</a:t>
            </a:r>
            <a:r>
              <a:rPr lang="es-ES" sz="1400" dirty="0" err="1">
                <a:solidFill>
                  <a:schemeClr val="bg1"/>
                </a:solidFill>
              </a:rPr>
              <a:t>Pir</a:t>
            </a:r>
            <a:r>
              <a:rPr lang="es-ES" sz="1400" dirty="0">
                <a:solidFill>
                  <a:schemeClr val="bg1"/>
                </a:solidFill>
              </a:rPr>
              <a:t>.) y </a:t>
            </a:r>
            <a:r>
              <a:rPr lang="es-ES" sz="1400" dirty="0" err="1">
                <a:solidFill>
                  <a:schemeClr val="bg1"/>
                </a:solidFill>
              </a:rPr>
              <a:t>nintedanib</a:t>
            </a:r>
            <a:r>
              <a:rPr lang="es-ES" sz="1400" dirty="0">
                <a:solidFill>
                  <a:schemeClr val="bg1"/>
                </a:solidFill>
              </a:rPr>
              <a:t> (Nin.) reducen la pérdida de función pulmonar y enlentecen la progresión, pero no están exentos de efectos secundarios que limitan su uso y pueden forzar un cambio de uno por otro o su abandono.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00A43836-712B-423C-A713-FCF6750A3DAF}"/>
              </a:ext>
            </a:extLst>
          </p:cNvPr>
          <p:cNvSpPr txBox="1"/>
          <p:nvPr/>
        </p:nvSpPr>
        <p:spPr>
          <a:xfrm>
            <a:off x="971600" y="4280778"/>
            <a:ext cx="7200800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OBJETIVO: </a:t>
            </a:r>
            <a:r>
              <a:rPr lang="es-ES" sz="1400" dirty="0">
                <a:solidFill>
                  <a:schemeClr val="bg1"/>
                </a:solidFill>
              </a:rPr>
              <a:t>describir y comparar el perfil clínico de los pacientes (p.) que están recibiendo estos tratamientos (</a:t>
            </a:r>
            <a:r>
              <a:rPr lang="es-ES" sz="1400" dirty="0" err="1">
                <a:solidFill>
                  <a:schemeClr val="bg1"/>
                </a:solidFill>
              </a:rPr>
              <a:t>tto</a:t>
            </a:r>
            <a:r>
              <a:rPr lang="es-ES" sz="1400" dirty="0">
                <a:solidFill>
                  <a:schemeClr val="bg1"/>
                </a:solidFill>
              </a:rPr>
              <a:t>), los efectos secundarios, los ingresos hospitalarios y la mortalidad.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AF2B0902-E01A-4D61-8107-6F5E1FFD3AD1}"/>
              </a:ext>
            </a:extLst>
          </p:cNvPr>
          <p:cNvSpPr txBox="1"/>
          <p:nvPr/>
        </p:nvSpPr>
        <p:spPr>
          <a:xfrm>
            <a:off x="251520" y="3130391"/>
            <a:ext cx="8640960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s-ES" sz="1400" b="1" dirty="0"/>
              <a:t>MATERIAL Y MÉTODOS:</a:t>
            </a:r>
            <a:r>
              <a:rPr lang="es-ES" sz="1400" dirty="0"/>
              <a:t> Estudio descriptivo retrospectivo a partir de las historias clínicas de pacientes valorados en consultas de nuestro servicio, con diagnóstico de EPI y que han recibido </a:t>
            </a:r>
            <a:r>
              <a:rPr lang="es-ES" sz="1400" dirty="0" err="1"/>
              <a:t>tto</a:t>
            </a:r>
            <a:r>
              <a:rPr lang="es-ES" sz="1400" dirty="0"/>
              <a:t>. con AF, desde 01/2016 hasta 03/2021; se recogieron variables epidemiológicas, clínicas y otras relacionadas con tolerancia al </a:t>
            </a:r>
            <a:r>
              <a:rPr lang="es-ES" sz="1400" dirty="0" err="1"/>
              <a:t>tto</a:t>
            </a:r>
            <a:r>
              <a:rPr lang="es-ES" sz="1400" dirty="0"/>
              <a:t>, mortalidad, etc. </a:t>
            </a:r>
          </a:p>
          <a:p>
            <a:r>
              <a:rPr lang="es-ES" sz="1400" dirty="0"/>
              <a:t>Los p. fueron divididos en 2 grupos según el último AF prescrito.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18CF7B38-5292-4AC7-8B81-851CEDC3CCAD}"/>
              </a:ext>
            </a:extLst>
          </p:cNvPr>
          <p:cNvSpPr txBox="1"/>
          <p:nvPr/>
        </p:nvSpPr>
        <p:spPr>
          <a:xfrm>
            <a:off x="179512" y="51470"/>
            <a:ext cx="4896544" cy="35394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sz="1400" b="1" dirty="0"/>
              <a:t>RESULTADOS:</a:t>
            </a:r>
            <a:r>
              <a:rPr lang="es-ES" sz="1400" dirty="0"/>
              <a:t> De 80 p., 48 recibieron </a:t>
            </a:r>
            <a:r>
              <a:rPr lang="es-ES" sz="1400" dirty="0" err="1"/>
              <a:t>Pir</a:t>
            </a:r>
            <a:r>
              <a:rPr lang="es-ES" sz="1400" dirty="0"/>
              <a:t>. (60%) y 32 Nin. (40%), la edad media fue 76 y 70 años respetivamente, en cuanto al sexo la distribución fue similar en hombres (73 y 72%) y mujeres (27 y 28%), respecto al tabaco la mayoría son exfumadores (60 y 59%). HTA es la comorbilidad más frecuente en ambos grupos (ver tabla1). Tenían oxígeno domiciliario (OD) 82% en el grupo de Nin. y 50% con </a:t>
            </a:r>
            <a:r>
              <a:rPr lang="es-ES" sz="1400" dirty="0" err="1"/>
              <a:t>Pir</a:t>
            </a:r>
            <a:r>
              <a:rPr lang="es-ES" sz="1400" dirty="0"/>
              <a:t>. El 75% de los p. con </a:t>
            </a:r>
            <a:r>
              <a:rPr lang="es-ES" sz="1400" dirty="0" err="1"/>
              <a:t>Pir</a:t>
            </a:r>
            <a:r>
              <a:rPr lang="es-ES" sz="1400" dirty="0"/>
              <a:t>. y 47% con Nin. son FPI. </a:t>
            </a:r>
            <a:r>
              <a:rPr lang="es-ES" sz="1400" dirty="0" err="1"/>
              <a:t>Tenian</a:t>
            </a:r>
            <a:r>
              <a:rPr lang="es-ES" sz="1400" dirty="0"/>
              <a:t> otro AF previo unos 10 p.(21%) y 3 p.(9%) con </a:t>
            </a:r>
            <a:r>
              <a:rPr lang="es-ES" sz="1400" dirty="0" err="1"/>
              <a:t>Pir</a:t>
            </a:r>
            <a:r>
              <a:rPr lang="es-ES" sz="1400" dirty="0"/>
              <a:t>. y Nin. respectivamente. Los efectos secundarios más frecuentes para abandono, cambio de posología o de AF fueron diarrea, nausea, vómito 42% con </a:t>
            </a:r>
            <a:r>
              <a:rPr lang="es-ES" sz="1400" dirty="0" err="1"/>
              <a:t>Pir</a:t>
            </a:r>
            <a:r>
              <a:rPr lang="es-ES" sz="1400" dirty="0"/>
              <a:t>. y 43% con Nin.</a:t>
            </a:r>
          </a:p>
          <a:p>
            <a:pPr algn="just"/>
            <a:r>
              <a:rPr lang="es-ES" sz="1400" dirty="0"/>
              <a:t>Hubo más ingresos por EPI en el grupo </a:t>
            </a:r>
            <a:r>
              <a:rPr lang="es-ES" sz="1400" dirty="0" err="1"/>
              <a:t>Pir</a:t>
            </a:r>
            <a:r>
              <a:rPr lang="es-ES" sz="1400" dirty="0"/>
              <a:t>. que con Nin. (29 frente a 12%), siendo la mortalidad igualmente mayor en el grupo de </a:t>
            </a:r>
            <a:r>
              <a:rPr lang="es-ES" sz="1400" dirty="0" err="1"/>
              <a:t>Pir</a:t>
            </a:r>
            <a:r>
              <a:rPr lang="es-ES" sz="1400" dirty="0"/>
              <a:t>. (76 frente a 33%). La media de hospitalizaciones por EPI se relaciona con mayor mortalidad, esto es </a:t>
            </a:r>
            <a:r>
              <a:rPr lang="es-ES" sz="1400" dirty="0" err="1"/>
              <a:t>estadisticamente</a:t>
            </a:r>
            <a:r>
              <a:rPr lang="es-ES" sz="1400" dirty="0"/>
              <a:t> significativa para </a:t>
            </a:r>
            <a:r>
              <a:rPr lang="es-ES" sz="1400" dirty="0" err="1"/>
              <a:t>Pir</a:t>
            </a:r>
            <a:r>
              <a:rPr lang="es-ES" sz="1400" dirty="0"/>
              <a:t>. y Nin.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40A5B7EC-120D-40F2-BB7C-96CEAB01106A}"/>
              </a:ext>
            </a:extLst>
          </p:cNvPr>
          <p:cNvSpPr txBox="1"/>
          <p:nvPr/>
        </p:nvSpPr>
        <p:spPr>
          <a:xfrm>
            <a:off x="971600" y="3707035"/>
            <a:ext cx="7200800" cy="13849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sz="1400" b="1" dirty="0">
                <a:solidFill>
                  <a:schemeClr val="bg1"/>
                </a:solidFill>
              </a:rPr>
              <a:t>CONCLUSIONES:</a:t>
            </a:r>
            <a:r>
              <a:rPr lang="es-ES" sz="1400" dirty="0">
                <a:solidFill>
                  <a:schemeClr val="bg1"/>
                </a:solidFill>
              </a:rPr>
              <a:t> En ambos grupos hay predominio del sexo masculino en la séptima década de vida, la mayoría son exfumadores con HTA, DLP o DM2, con diagnostico de FPI y portadores de oxigenoterapia domiciliaria.</a:t>
            </a:r>
          </a:p>
          <a:p>
            <a:pPr algn="just"/>
            <a:r>
              <a:rPr lang="es-ES" sz="1400" dirty="0" err="1">
                <a:solidFill>
                  <a:schemeClr val="bg1"/>
                </a:solidFill>
              </a:rPr>
              <a:t>Pir</a:t>
            </a:r>
            <a:r>
              <a:rPr lang="es-ES" sz="1400" dirty="0">
                <a:solidFill>
                  <a:schemeClr val="bg1"/>
                </a:solidFill>
              </a:rPr>
              <a:t>. es el AF más prescrito; los p. con Nin. fueron quienes más cambiaron de AF; la nausea y diarrea supusieron las principales causas de cambio y abandono de AF. Hay más ingresos hospitalarios de cualquier causa y muertes relacionadas con su EPI en el grupo con </a:t>
            </a:r>
            <a:r>
              <a:rPr lang="es-ES" sz="1400" dirty="0" err="1">
                <a:solidFill>
                  <a:schemeClr val="bg1"/>
                </a:solidFill>
              </a:rPr>
              <a:t>Pir</a:t>
            </a:r>
            <a:r>
              <a:rPr lang="es-ES" sz="1400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EDCA3F32-B9A4-4DCA-86E8-45F4B583CD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t="83738" b="2504"/>
          <a:stretch/>
        </p:blipFill>
        <p:spPr>
          <a:xfrm>
            <a:off x="5632532" y="2994937"/>
            <a:ext cx="2919495" cy="36890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3580EDAD-32C1-438C-A844-44AB0568A3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b="17041"/>
          <a:stretch/>
        </p:blipFill>
        <p:spPr>
          <a:xfrm>
            <a:off x="5373059" y="123478"/>
            <a:ext cx="3438442" cy="28575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614</Words>
  <Application>Microsoft Office PowerPoint</Application>
  <PresentationFormat>Presentación en pantalla (16:9)</PresentationFormat>
  <Paragraphs>12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DIFERENCIAS EPIDEMIOLÓGICAS Y CLÍNICAS DE PACIENTES EN TRATAMIENTO CON ANTIFIBRÓTICOS.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LUNA</cp:lastModifiedBy>
  <cp:revision>3</cp:revision>
  <dcterms:created xsi:type="dcterms:W3CDTF">2021-06-21T11:13:42Z</dcterms:created>
  <dcterms:modified xsi:type="dcterms:W3CDTF">2021-09-09T07:58:53Z</dcterms:modified>
</cp:coreProperties>
</file>